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6"/>
  </p:notesMasterIdLst>
  <p:handoutMasterIdLst>
    <p:handoutMasterId r:id="rId37"/>
  </p:handoutMasterIdLst>
  <p:sldIdLst>
    <p:sldId id="256" r:id="rId5"/>
    <p:sldId id="277" r:id="rId6"/>
    <p:sldId id="320" r:id="rId7"/>
    <p:sldId id="261" r:id="rId8"/>
    <p:sldId id="296" r:id="rId9"/>
    <p:sldId id="258" r:id="rId10"/>
    <p:sldId id="299" r:id="rId11"/>
    <p:sldId id="295" r:id="rId12"/>
    <p:sldId id="297" r:id="rId13"/>
    <p:sldId id="298" r:id="rId14"/>
    <p:sldId id="300" r:id="rId15"/>
    <p:sldId id="301" r:id="rId16"/>
    <p:sldId id="302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275" r:id="rId34"/>
    <p:sldId id="27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7F5F16-0473-7525-1153-D2F1605365D5}" v="1986" dt="2022-10-08T23:27:26.281"/>
    <p1510:client id="{2B5E104B-FDCF-CB15-FEA8-52AA9C2C973F}" v="774" dt="2022-10-09T12:24:07.851"/>
    <p1510:client id="{6ABDEE37-E554-4E8D-BA35-36D19DF07843}" v="2733" dt="2022-10-08T16:58:35.957"/>
    <p1510:client id="{E0784B11-0BDA-F7F5-F3FB-85D3086B428D}" v="692" dt="2022-10-09T09:25:47.2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53" autoAdjust="0"/>
    <p:restoredTop sz="94660"/>
  </p:normalViewPr>
  <p:slideViewPr>
    <p:cSldViewPr snapToGrid="0">
      <p:cViewPr>
        <p:scale>
          <a:sx n="100" d="100"/>
          <a:sy n="100" d="100"/>
        </p:scale>
        <p:origin x="-542" y="-494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10/9/2022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10/9/2022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B495A4C6-232E-4A1A-B575-7EF7F414F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 algn="l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B4C6F7E-40F0-42B1-AFE0-D3C95660E0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17" y="1599947"/>
            <a:ext cx="1706965" cy="4920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42EE46E3-709F-4AE9-AECE-FD647B6DCF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38732" y="2378452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3194FB4F-01AC-4A0E-BBE2-CF2B69F6FA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22269" y="2169263"/>
            <a:ext cx="1706965" cy="10485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8E76F955-6B23-4972-8E86-603F19ECF6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1894" y="3528829"/>
            <a:ext cx="1393863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DDA77547-4FF4-4B15-96F1-DC9B00175B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40449" y="3528829"/>
            <a:ext cx="1380681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6E6B6915-DFCC-44EB-9C61-6B7725D1B7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7747" y="4634331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6718CC56-7B04-41D0-A320-CCCDC20D76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5224" y="4459860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778E1C09-B7DB-4CE7-A5B9-90BCF54448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52714" y="4321788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CFA026C-42CE-4C20-9DDE-417FDF6CB4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42517" y="5468790"/>
            <a:ext cx="1706965" cy="4920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AFAA95F-1461-496C-BAB4-D5D0594554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01857" y="5195673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D194B4E-75F4-47BE-B171-9C64697AB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7" idx="1"/>
          </p:cNvCxnSpPr>
          <p:nvPr userDrawn="1"/>
        </p:nvCxnSpPr>
        <p:spPr>
          <a:xfrm>
            <a:off x="2315757" y="3774842"/>
            <a:ext cx="7624692" cy="0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EFDA35F-76DF-4FDC-90C9-F9FEDF32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091972"/>
            <a:ext cx="4678" cy="3376818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Date Placeholder 2">
            <a:extLst>
              <a:ext uri="{FF2B5EF4-FFF2-40B4-BE49-F238E27FC236}">
                <a16:creationId xmlns:a16="http://schemas.microsoft.com/office/drawing/2014/main" id="{B8C04945-62C9-4964-8891-6D30EA90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51029B8B-F669-4889-98DD-90166117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33" name="Slide Number Placeholder 4">
            <a:extLst>
              <a:ext uri="{FF2B5EF4-FFF2-40B4-BE49-F238E27FC236}">
                <a16:creationId xmlns:a16="http://schemas.microsoft.com/office/drawing/2014/main" id="{7A0B84D6-438D-4B3B-B52C-6F5EC159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50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  <a:endParaRPr lang="en-ZA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  <a:endParaRPr lang="en-ZA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6776"/>
            <a:ext cx="10515600" cy="369764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SmartArt graphic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icon to add picture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685" r:id="rId12"/>
    <p:sldLayoutId id="2147483700" r:id="rId13"/>
    <p:sldLayoutId id="2147483692" r:id="rId14"/>
    <p:sldLayoutId id="2147483681" r:id="rId15"/>
    <p:sldLayoutId id="2147483674" r:id="rId16"/>
    <p:sldLayoutId id="2147483675" r:id="rId17"/>
    <p:sldLayoutId id="2147483696" r:id="rId18"/>
    <p:sldLayoutId id="2147483677" r:id="rId19"/>
    <p:sldLayoutId id="2147483678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dx.doi.org/10.1103/PhysRevC.93.014907" TargetMode="Externa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4941771" cy="1122202"/>
          </a:xfrm>
        </p:spPr>
        <p:txBody>
          <a:bodyPr/>
          <a:lstStyle/>
          <a:p>
            <a:r>
              <a:rPr lang="en-US" dirty="0"/>
              <a:t>Event plane and centrality determination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5667047" cy="112193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/>
              <a:t>Lukáš Chlad</a:t>
            </a:r>
            <a:r>
              <a:rPr lang="en-US" baseline="30000" dirty="0"/>
              <a:t>1,2</a:t>
            </a:r>
          </a:p>
          <a:p>
            <a:r>
              <a:rPr lang="en-US" baseline="30000" dirty="0"/>
              <a:t>1</a:t>
            </a:r>
            <a:r>
              <a:rPr lang="en-US" dirty="0"/>
              <a:t>Nuclear Physics Institute of the CAS</a:t>
            </a:r>
          </a:p>
          <a:p>
            <a:r>
              <a:rPr lang="en-US" baseline="30000" dirty="0"/>
              <a:t>2</a:t>
            </a:r>
            <a:r>
              <a:rPr lang="en-US" dirty="0"/>
              <a:t>Faculty of Nuclear Sciences and Physical Engineering of the CTU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F47F9-1BFD-3454-072C-EF7E3620C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it works in</a:t>
            </a:r>
            <a:br>
              <a:rPr lang="en-US" dirty="0"/>
            </a:br>
            <a:r>
              <a:rPr lang="en-US" b="1"/>
              <a:t>REAL LIFE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8B3C820-1D2D-2FE2-C4E9-720B47F490A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3" descr="Chart, surface chart&#10;&#10;Description automatically generated">
            <a:extLst>
              <a:ext uri="{FF2B5EF4-FFF2-40B4-BE49-F238E27FC236}">
                <a16:creationId xmlns:a16="http://schemas.microsoft.com/office/drawing/2014/main" id="{605687F4-AAE2-067D-DF96-9EBD25A1B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414" y="2573134"/>
            <a:ext cx="3653882" cy="3512351"/>
          </a:xfrm>
          <a:prstGeom prst="rect">
            <a:avLst/>
          </a:prstGeom>
        </p:spPr>
      </p:pic>
      <p:pic>
        <p:nvPicPr>
          <p:cNvPr id="4" name="Picture 4" descr="Chart, diagram, histogram&#10;&#10;Description automatically generated">
            <a:extLst>
              <a:ext uri="{FF2B5EF4-FFF2-40B4-BE49-F238E27FC236}">
                <a16:creationId xmlns:a16="http://schemas.microsoft.com/office/drawing/2014/main" id="{E1CB81DE-258E-89D6-80FD-6BDF3751A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43" y="2533999"/>
            <a:ext cx="3663175" cy="3552587"/>
          </a:xfrm>
          <a:prstGeom prst="rect">
            <a:avLst/>
          </a:prstGeom>
        </p:spPr>
      </p:pic>
      <p:pic>
        <p:nvPicPr>
          <p:cNvPr id="5" name="Picture 5" descr="Chart, diagram&#10;&#10;Description automatically generated">
            <a:extLst>
              <a:ext uri="{FF2B5EF4-FFF2-40B4-BE49-F238E27FC236}">
                <a16:creationId xmlns:a16="http://schemas.microsoft.com/office/drawing/2014/main" id="{67B4393E-2F0D-F1CB-E3A4-E99060D5E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1319" y="2534327"/>
            <a:ext cx="3663175" cy="35527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DF964C-F449-EEF1-367F-614697884805}"/>
              </a:ext>
            </a:extLst>
          </p:cNvPr>
          <p:cNvSpPr txBox="1"/>
          <p:nvPr/>
        </p:nvSpPr>
        <p:spPr>
          <a:xfrm>
            <a:off x="195146" y="1059365"/>
            <a:ext cx="361485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Negative Binomial Distribution</a:t>
            </a:r>
            <a:br>
              <a:rPr lang="en-US" dirty="0"/>
            </a:br>
            <a:r>
              <a:rPr lang="en-US" dirty="0"/>
              <a:t>allow event-by-event </a:t>
            </a:r>
            <a:r>
              <a:rPr lang="en-US" dirty="0" err="1"/>
              <a:t>fluctuaction</a:t>
            </a:r>
            <a:endParaRPr lang="en-US"/>
          </a:p>
          <a:p>
            <a:endParaRPr lang="en-US" dirty="0"/>
          </a:p>
          <a:p>
            <a:r>
              <a:rPr lang="en-US" dirty="0"/>
              <a:t>Detection efficiency (dependent on occupancy of the detector)</a:t>
            </a:r>
          </a:p>
        </p:txBody>
      </p:sp>
    </p:spTree>
    <p:extLst>
      <p:ext uri="{BB962C8B-B14F-4D97-AF65-F5344CB8AC3E}">
        <p14:creationId xmlns:p14="http://schemas.microsoft.com/office/powerpoint/2010/main" val="9318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2571235"/>
            <a:ext cx="4179570" cy="1715531"/>
          </a:xfrm>
        </p:spPr>
        <p:txBody>
          <a:bodyPr/>
          <a:lstStyle/>
          <a:p>
            <a:r>
              <a:rPr lang="en-US" dirty="0"/>
              <a:t>Reaction Plane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557488-9443-77BA-D544-1CC5F00B42A4}"/>
              </a:ext>
            </a:extLst>
          </p:cNvPr>
          <p:cNvSpPr txBox="1"/>
          <p:nvPr/>
        </p:nvSpPr>
        <p:spPr>
          <a:xfrm>
            <a:off x="6877291" y="3838936"/>
            <a:ext cx="5054277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Ideally we would like to know "reaction plane" defined by vectors of beam direction and impact parameter =&gt; again not possible experimentally</a:t>
            </a:r>
          </a:p>
          <a:p>
            <a:r>
              <a:rPr lang="en-US" dirty="0"/>
              <a:t>Thus different techniques were developed to overcome this lack of knowledge in real life – one of which is so-called event plane.</a:t>
            </a:r>
          </a:p>
        </p:txBody>
      </p:sp>
      <p:pic>
        <p:nvPicPr>
          <p:cNvPr id="3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F8256F70-7249-EC06-CB5B-00F8B6E77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303" y="1413449"/>
            <a:ext cx="4964150" cy="403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39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07366-44BE-4255-C5A9-932E9DB6A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Event plane  </a:t>
            </a:r>
            <a:r>
              <a:rPr lang="en-US">
                <a:ea typeface="+mj-lt"/>
                <a:cs typeface="+mj-lt"/>
              </a:rPr>
              <a:t>Ψ</a:t>
            </a:r>
            <a:r>
              <a:rPr lang="en-US" baseline="-25000">
                <a:ea typeface="+mj-lt"/>
                <a:cs typeface="+mj-lt"/>
              </a:rPr>
              <a:t>EP</a:t>
            </a:r>
            <a:r>
              <a:rPr lang="en-US"/>
              <a:t>=</a:t>
            </a:r>
            <a:r>
              <a:rPr lang="en-US">
                <a:ea typeface="+mj-lt"/>
                <a:cs typeface="+mj-lt"/>
              </a:rPr>
              <a:t>Ψ</a:t>
            </a:r>
            <a:r>
              <a:rPr lang="en-US" baseline="-25000">
                <a:ea typeface="+mj-lt"/>
                <a:cs typeface="+mj-lt"/>
              </a:rPr>
              <a:t>1</a:t>
            </a:r>
            <a:endParaRPr lang="en-US" baseline="-25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0790E-ADD3-F67D-C3F1-7234D9498E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advantages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F9CF4D-4D21-B8BA-C6D0-31317CF728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21828" y="2798940"/>
            <a:ext cx="5422679" cy="18310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Super easy to calculate with! Just trigonometry..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Proved technique over time (Poskanzer and Voloshin - </a:t>
            </a:r>
            <a:r>
              <a:rPr lang="en-US" dirty="0">
                <a:ea typeface="+mn-lt"/>
                <a:cs typeface="+mn-lt"/>
              </a:rPr>
              <a:t>PRC 58 (3): 1671–1678. 1998)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F8CA8-1CB3-C129-93A0-38198256EF5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03669" y="4749482"/>
            <a:ext cx="5433204" cy="3651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disadvantages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1C2476-604F-EDD4-19BA-EA74396154F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21828" y="5078907"/>
            <a:ext cx="5413818" cy="11144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Not really good for very high multiplicities (in thousands like ALICE) =&gt; systematically underestimate the elliptic flow =&gt; cumulants are </a:t>
            </a:r>
            <a:r>
              <a:rPr lang="en-US" dirty="0" err="1"/>
              <a:t>prefered</a:t>
            </a:r>
            <a:r>
              <a:rPr lang="en-US" dirty="0"/>
              <a:t> (</a:t>
            </a:r>
            <a:r>
              <a:rPr lang="en-US" dirty="0">
                <a:ea typeface="+mn-lt"/>
                <a:cs typeface="+mn-lt"/>
              </a:rPr>
              <a:t>A. </a:t>
            </a:r>
            <a:r>
              <a:rPr lang="en-US" dirty="0" err="1">
                <a:ea typeface="+mn-lt"/>
                <a:cs typeface="+mn-lt"/>
              </a:rPr>
              <a:t>Bilandzic</a:t>
            </a:r>
            <a:r>
              <a:rPr lang="en-US" dirty="0">
                <a:ea typeface="+mn-lt"/>
                <a:cs typeface="+mn-lt"/>
              </a:rPr>
              <a:t> et al. - PRC 89 (6): 064904. 2014)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F2267CE-FACC-7FB1-0A88-E35E343177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7" descr="A picture containing text, watch, clock&#10;&#10;Description automatically generated">
            <a:extLst>
              <a:ext uri="{FF2B5EF4-FFF2-40B4-BE49-F238E27FC236}">
                <a16:creationId xmlns:a16="http://schemas.microsoft.com/office/drawing/2014/main" id="{A734C25E-094F-7D2D-4B86-3B3015A24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717" y="3086100"/>
            <a:ext cx="2743200" cy="685800"/>
          </a:xfrm>
          <a:prstGeom prst="rect">
            <a:avLst/>
          </a:prstGeom>
        </p:spPr>
      </p:pic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61FCCA4D-20DF-BBCD-FE4E-8FF6F6811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68" y="1895219"/>
            <a:ext cx="5270809" cy="3708757"/>
          </a:xfrm>
          <a:prstGeom prst="rect">
            <a:avLst/>
          </a:prstGeom>
        </p:spPr>
      </p:pic>
      <p:pic>
        <p:nvPicPr>
          <p:cNvPr id="9" name="Picture 13" descr="A picture containing text, weapon, scissors, tool&#10;&#10;Description automatically generated">
            <a:extLst>
              <a:ext uri="{FF2B5EF4-FFF2-40B4-BE49-F238E27FC236}">
                <a16:creationId xmlns:a16="http://schemas.microsoft.com/office/drawing/2014/main" id="{C2FD471C-65B3-649E-645D-A0C39E353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0823" y="3038475"/>
            <a:ext cx="193357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79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2571235"/>
            <a:ext cx="4179570" cy="1715531"/>
          </a:xfrm>
        </p:spPr>
        <p:txBody>
          <a:bodyPr/>
          <a:lstStyle/>
          <a:p>
            <a:r>
              <a:rPr lang="en-US" dirty="0"/>
              <a:t>Transverse flow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557488-9443-77BA-D544-1CC5F00B42A4}"/>
              </a:ext>
            </a:extLst>
          </p:cNvPr>
          <p:cNvSpPr txBox="1"/>
          <p:nvPr/>
        </p:nvSpPr>
        <p:spPr>
          <a:xfrm>
            <a:off x="6886584" y="4052668"/>
            <a:ext cx="5054277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In general, we are interested where the produced particles go :)</a:t>
            </a:r>
            <a:br>
              <a:rPr lang="en-US" dirty="0">
                <a:ea typeface="+mn-lt"/>
                <a:cs typeface="+mn-lt"/>
              </a:rPr>
            </a:br>
            <a:r>
              <a:rPr lang="en-US" dirty="0"/>
              <a:t>Why focus on transverse direction? With increase energy of </a:t>
            </a:r>
            <a:r>
              <a:rPr lang="en-US" dirty="0" err="1"/>
              <a:t>ccollision</a:t>
            </a:r>
            <a:r>
              <a:rPr lang="en-US" dirty="0"/>
              <a:t>, the longitudinal direction is </a:t>
            </a:r>
            <a:r>
              <a:rPr lang="en-US" dirty="0" err="1"/>
              <a:t>uch</a:t>
            </a:r>
            <a:r>
              <a:rPr lang="en-US" dirty="0"/>
              <a:t> larger and just misleads us.</a:t>
            </a:r>
          </a:p>
          <a:p>
            <a:r>
              <a:rPr lang="en-US" dirty="0"/>
              <a:t>"parents" of the idea Danielewicz &amp; </a:t>
            </a:r>
            <a:r>
              <a:rPr lang="en-US" dirty="0" err="1"/>
              <a:t>Odyniec</a:t>
            </a:r>
            <a:r>
              <a:rPr lang="en-US" dirty="0"/>
              <a:t> (PLB 157 (2-3) 146-150. 1985)</a:t>
            </a:r>
          </a:p>
          <a:p>
            <a:r>
              <a:rPr lang="en-US" dirty="0"/>
              <a:t>Is studied in great details for all particle species and energies!</a:t>
            </a:r>
          </a:p>
        </p:txBody>
      </p:sp>
      <p:pic>
        <p:nvPicPr>
          <p:cNvPr id="5" name="Picture 5" descr="Chart&#10;&#10;Description automatically generated">
            <a:extLst>
              <a:ext uri="{FF2B5EF4-FFF2-40B4-BE49-F238E27FC236}">
                <a16:creationId xmlns:a16="http://schemas.microsoft.com/office/drawing/2014/main" id="{AC759F08-EF12-7194-BECC-70DA40277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85" y="1712225"/>
            <a:ext cx="6525321" cy="317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44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8" descr="Diagram&#10;&#10;Description automatically generated">
            <a:extLst>
              <a:ext uri="{FF2B5EF4-FFF2-40B4-BE49-F238E27FC236}">
                <a16:creationId xmlns:a16="http://schemas.microsoft.com/office/drawing/2014/main" id="{F6A713A7-543C-79BA-B08A-337E07CFA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36" y="1579268"/>
            <a:ext cx="5270809" cy="37087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107366-44BE-4255-C5A9-932E9DB6A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Transverse flow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F2267CE-FACC-7FB1-0A88-E35E343177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72CEC47-A16A-729C-07D3-6F903096E6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Definition</a:t>
            </a:r>
          </a:p>
        </p:txBody>
      </p:sp>
      <p:pic>
        <p:nvPicPr>
          <p:cNvPr id="23" name="Picture 23" descr="Diagram, schematic&#10;&#10;Description automatically generated">
            <a:extLst>
              <a:ext uri="{FF2B5EF4-FFF2-40B4-BE49-F238E27FC236}">
                <a16:creationId xmlns:a16="http://schemas.microsoft.com/office/drawing/2014/main" id="{E538B12F-42A2-7D22-B9DA-86EE415F9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936" y="2749146"/>
            <a:ext cx="6859858" cy="839319"/>
          </a:xfrm>
          <a:prstGeom prst="rect">
            <a:avLst/>
          </a:prstGeom>
        </p:spPr>
      </p:pic>
      <p:pic>
        <p:nvPicPr>
          <p:cNvPr id="24" name="Picture 24" descr="Diagram, schematic&#10;&#10;Description automatically generated">
            <a:extLst>
              <a:ext uri="{FF2B5EF4-FFF2-40B4-BE49-F238E27FC236}">
                <a16:creationId xmlns:a16="http://schemas.microsoft.com/office/drawing/2014/main" id="{7B8D49A9-6BFA-24C9-A26C-4A01FE4B9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790" y="4336079"/>
            <a:ext cx="4462346" cy="611234"/>
          </a:xfrm>
          <a:prstGeom prst="rect">
            <a:avLst/>
          </a:prstGeom>
        </p:spPr>
      </p:pic>
      <p:pic>
        <p:nvPicPr>
          <p:cNvPr id="25" name="Picture 25" descr="A picture containing table&#10;&#10;Description automatically generated">
            <a:extLst>
              <a:ext uri="{FF2B5EF4-FFF2-40B4-BE49-F238E27FC236}">
                <a16:creationId xmlns:a16="http://schemas.microsoft.com/office/drawing/2014/main" id="{77C3AF4B-871F-DFD4-C308-284E2E596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083" y="5392186"/>
            <a:ext cx="2743200" cy="73855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C37A6CF-934B-8F30-5059-DC0DE0E43646}"/>
              </a:ext>
            </a:extLst>
          </p:cNvPr>
          <p:cNvSpPr txBox="1"/>
          <p:nvPr/>
        </p:nvSpPr>
        <p:spPr>
          <a:xfrm>
            <a:off x="3930805" y="3967975"/>
            <a:ext cx="73133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BUT there is the reaction plane which is not accessible in experiments!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670941-F9D9-F00D-84CC-F7B8CCF3C059}"/>
              </a:ext>
            </a:extLst>
          </p:cNvPr>
          <p:cNvSpPr txBox="1"/>
          <p:nvPr/>
        </p:nvSpPr>
        <p:spPr>
          <a:xfrm>
            <a:off x="8670073" y="4432609"/>
            <a:ext cx="21559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Transverse =&gt; w=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endParaRPr lang="en-US" baseline="-250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A1F85F-1590-03FA-B170-2F8CFD771D92}"/>
              </a:ext>
            </a:extLst>
          </p:cNvPr>
          <p:cNvSpPr txBox="1"/>
          <p:nvPr/>
        </p:nvSpPr>
        <p:spPr>
          <a:xfrm>
            <a:off x="3271024" y="5436219"/>
            <a:ext cx="42188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The imprecision coming from using EP instead of RP leads to correction: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A7EF6C-1798-34BC-BA2F-A8BB3CD3B4E7}"/>
              </a:ext>
            </a:extLst>
          </p:cNvPr>
          <p:cNvSpPr txBox="1"/>
          <p:nvPr/>
        </p:nvSpPr>
        <p:spPr>
          <a:xfrm>
            <a:off x="102219" y="594731"/>
            <a:ext cx="502734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It is important to also disentangle the direction of flow of particles we are interested in and those which we use for EP determination!</a:t>
            </a:r>
          </a:p>
        </p:txBody>
      </p:sp>
    </p:spTree>
    <p:extLst>
      <p:ext uri="{BB962C8B-B14F-4D97-AF65-F5344CB8AC3E}">
        <p14:creationId xmlns:p14="http://schemas.microsoft.com/office/powerpoint/2010/main" val="3781916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07366-44BE-4255-C5A9-932E9DB6A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 resolution correction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F2267CE-FACC-7FB1-0A88-E35E343177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9" name="Picture 19">
            <a:extLst>
              <a:ext uri="{FF2B5EF4-FFF2-40B4-BE49-F238E27FC236}">
                <a16:creationId xmlns:a16="http://schemas.microsoft.com/office/drawing/2014/main" id="{0904CD9C-B0D2-C9AA-0FB9-A6C916371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888" y="3652851"/>
            <a:ext cx="4917687" cy="462983"/>
          </a:xfrm>
          <a:prstGeom prst="rect">
            <a:avLst/>
          </a:prstGeom>
        </p:spPr>
      </p:pic>
      <p:pic>
        <p:nvPicPr>
          <p:cNvPr id="20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355AF0D7-70CF-DC6E-D0DB-63C67785A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889" y="2451661"/>
            <a:ext cx="7296613" cy="644407"/>
          </a:xfrm>
          <a:prstGeom prst="rect">
            <a:avLst/>
          </a:prstGeom>
        </p:spPr>
      </p:pic>
      <p:pic>
        <p:nvPicPr>
          <p:cNvPr id="21" name="Picture 21" descr="A picture containing diagram&#10;&#10;Description automatically generated">
            <a:extLst>
              <a:ext uri="{FF2B5EF4-FFF2-40B4-BE49-F238E27FC236}">
                <a16:creationId xmlns:a16="http://schemas.microsoft.com/office/drawing/2014/main" id="{4B3D9B85-8FF6-CF81-127D-86FBF3D8E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473" y="4809635"/>
            <a:ext cx="3709639" cy="6863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C1C680-44DF-8B54-7CD2-58DE4489A102}"/>
              </a:ext>
            </a:extLst>
          </p:cNvPr>
          <p:cNvSpPr txBox="1"/>
          <p:nvPr/>
        </p:nvSpPr>
        <p:spPr>
          <a:xfrm>
            <a:off x="2741341" y="6384073"/>
            <a:ext cx="56871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Method by Jean-Yves </a:t>
            </a:r>
            <a:r>
              <a:rPr lang="en-US" err="1"/>
              <a:t>Ollitrault</a:t>
            </a:r>
            <a:r>
              <a:rPr lang="en-US" dirty="0"/>
              <a:t> [</a:t>
            </a:r>
            <a:r>
              <a:rPr lang="en-US" err="1"/>
              <a:t>arxiv</a:t>
            </a:r>
            <a:r>
              <a:rPr lang="en-US" err="1">
                <a:ea typeface="+mn-lt"/>
                <a:cs typeface="+mn-lt"/>
              </a:rPr>
              <a:t>:nucl-ex</a:t>
            </a:r>
            <a:r>
              <a:rPr lang="en-US" dirty="0">
                <a:ea typeface="+mn-lt"/>
                <a:cs typeface="+mn-lt"/>
              </a:rPr>
              <a:t>/9711003]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F904B3-50A0-1632-D3F1-BDA85CD0B8EC}"/>
              </a:ext>
            </a:extLst>
          </p:cNvPr>
          <p:cNvSpPr txBox="1"/>
          <p:nvPr/>
        </p:nvSpPr>
        <p:spPr>
          <a:xfrm>
            <a:off x="4609171" y="2137316"/>
            <a:ext cx="639336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Analytically can be derived: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52F25-4E84-8C2C-CA62-B1E1AC4F08B9}"/>
              </a:ext>
            </a:extLst>
          </p:cNvPr>
          <p:cNvSpPr txBox="1"/>
          <p:nvPr/>
        </p:nvSpPr>
        <p:spPr>
          <a:xfrm>
            <a:off x="4609171" y="3336073"/>
            <a:ext cx="73690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From "2-subset" technique (random division of detections into 2 subsets)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C2F8B6-230B-36EF-FF43-ED83E6BAF53D}"/>
              </a:ext>
            </a:extLst>
          </p:cNvPr>
          <p:cNvSpPr txBox="1"/>
          <p:nvPr/>
        </p:nvSpPr>
        <p:spPr>
          <a:xfrm>
            <a:off x="4599878" y="4497658"/>
            <a:ext cx="25926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Leads to:</a:t>
            </a:r>
          </a:p>
        </p:txBody>
      </p:sp>
      <p:pic>
        <p:nvPicPr>
          <p:cNvPr id="3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13D7355B-1FD0-6105-2B3A-11EDF27515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663" y="1995488"/>
            <a:ext cx="4176963" cy="37794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EF1D14-8E5F-84D8-A55B-95FFF4E65C84}"/>
              </a:ext>
            </a:extLst>
          </p:cNvPr>
          <p:cNvSpPr txBox="1"/>
          <p:nvPr/>
        </p:nvSpPr>
        <p:spPr>
          <a:xfrm>
            <a:off x="350921" y="1634289"/>
            <a:ext cx="408071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STAR: </a:t>
            </a:r>
            <a:r>
              <a:rPr lang="en-US" u="sng" dirty="0">
                <a:ea typeface="+mn-lt"/>
                <a:cs typeface="+mn-lt"/>
                <a:hlinkClick r:id="rId6"/>
              </a:rPr>
              <a:t>10.1103/PhysRevC.93.014907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135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23360-DC25-E85B-1C0D-AEA8DD58E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Projectile</a:t>
            </a:r>
            <a:br>
              <a:rPr lang="en-US" dirty="0"/>
            </a:br>
            <a:r>
              <a:rPr lang="en-US" dirty="0"/>
              <a:t>spectator</a:t>
            </a:r>
            <a:br>
              <a:rPr lang="en-US" dirty="0"/>
            </a:br>
            <a:r>
              <a:rPr lang="en-US" dirty="0"/>
              <a:t>detector</a:t>
            </a:r>
          </a:p>
        </p:txBody>
      </p:sp>
      <p:pic>
        <p:nvPicPr>
          <p:cNvPr id="6" name="Picture 6" descr="Text, letter&#10;&#10;Description automatically generated">
            <a:extLst>
              <a:ext uri="{FF2B5EF4-FFF2-40B4-BE49-F238E27FC236}">
                <a16:creationId xmlns:a16="http://schemas.microsoft.com/office/drawing/2014/main" id="{8B347E76-2145-F9EA-022B-A1E2EE46A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840000">
            <a:off x="8403799" y="1579834"/>
            <a:ext cx="2801230" cy="385974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C722BD-9D20-FBF6-3A42-E4F12F460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4868D2-FD6D-766E-CFA2-C68546ED6E4C}"/>
              </a:ext>
            </a:extLst>
          </p:cNvPr>
          <p:cNvSpPr txBox="1"/>
          <p:nvPr/>
        </p:nvSpPr>
        <p:spPr>
          <a:xfrm>
            <a:off x="642650" y="3305060"/>
            <a:ext cx="5921564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"</a:t>
            </a:r>
            <a:r>
              <a:rPr lang="en-US" dirty="0">
                <a:ea typeface="+mn-lt"/>
                <a:cs typeface="+mn-lt"/>
              </a:rPr>
              <a:t>The main purpose of the PSD is to provide an experimental measurement of a heavy-ion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collision centrality and orientation of its symmetry plane. Precise event-by-event estimate of these basic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observables is crucial for many physics phenomena studies to be performed by the CBM Collaboration.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The PSD is a compensating lead-scintillator calorimeter* designed to measure the energy distribution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of the projectile nuclei fragments (spectators) and forward going particles produced close to the beam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rapidity. "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CDF3AA-234C-0912-026D-7D26B4990A80}"/>
              </a:ext>
            </a:extLst>
          </p:cNvPr>
          <p:cNvSpPr txBox="1"/>
          <p:nvPr/>
        </p:nvSpPr>
        <p:spPr>
          <a:xfrm>
            <a:off x="7280313" y="5866481"/>
            <a:ext cx="448937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*compensating means the same </a:t>
            </a:r>
            <a:r>
              <a:rPr lang="en-US" dirty="0" err="1"/>
              <a:t>respons</a:t>
            </a:r>
            <a:r>
              <a:rPr lang="en-US" dirty="0"/>
              <a:t> to electromagnetic and hadronic shower, using the sandwich Pb/</a:t>
            </a:r>
            <a:r>
              <a:rPr lang="en-US" dirty="0" err="1"/>
              <a:t>Scint</a:t>
            </a:r>
            <a:r>
              <a:rPr lang="en-US" dirty="0"/>
              <a:t> ratio 4:1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CA4A727-904B-CC65-4E90-F7117DBB0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733531"/>
            <a:ext cx="2743200" cy="220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99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/>
          <a:lstStyle/>
          <a:p>
            <a:r>
              <a:rPr lang="en-US"/>
              <a:t>Design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2B089-A8F9-45B1-BE6E-EAC10163F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104" y="2776936"/>
            <a:ext cx="2882475" cy="823912"/>
          </a:xfrm>
        </p:spPr>
        <p:txBody>
          <a:bodyPr/>
          <a:lstStyle/>
          <a:p>
            <a:r>
              <a:rPr lang="en-ZA"/>
              <a:t>Design Requirements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35F89A-6CDF-41F7-BD87-18B45BD73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261949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noProof="1">
                <a:ea typeface="+mn-lt"/>
                <a:cs typeface="+mn-lt"/>
              </a:rPr>
              <a:t>Spectators detection in the beam energy range of E</a:t>
            </a:r>
            <a:r>
              <a:rPr lang="en-US" baseline="-25000" noProof="1">
                <a:ea typeface="+mn-lt"/>
                <a:cs typeface="+mn-lt"/>
              </a:rPr>
              <a:t>b</a:t>
            </a:r>
            <a:r>
              <a:rPr lang="en-US" noProof="1">
                <a:ea typeface="+mn-lt"/>
                <a:cs typeface="+mn-lt"/>
              </a:rPr>
              <a:t> = 2 − 35 AGeV.</a:t>
            </a:r>
            <a:endParaRPr lang="en-US" noProof="1"/>
          </a:p>
          <a:p>
            <a:r>
              <a:rPr lang="en-US" noProof="1">
                <a:ea typeface="+mn-lt"/>
                <a:cs typeface="+mn-lt"/>
              </a:rPr>
              <a:t>Operation at beam intensities up to 10</a:t>
            </a:r>
            <a:r>
              <a:rPr lang="en-US" baseline="30000" noProof="1">
                <a:ea typeface="+mn-lt"/>
                <a:cs typeface="+mn-lt"/>
              </a:rPr>
              <a:t>9</a:t>
            </a:r>
            <a:r>
              <a:rPr lang="en-US" noProof="1">
                <a:ea typeface="+mn-lt"/>
                <a:cs typeface="+mn-lt"/>
              </a:rPr>
              <a:t> Au ions per sec.</a:t>
            </a:r>
            <a:endParaRPr lang="en-US" dirty="0"/>
          </a:p>
          <a:p>
            <a:r>
              <a:rPr lang="en-US" noProof="1">
                <a:ea typeface="+mn-lt"/>
                <a:cs typeface="+mn-lt"/>
              </a:rPr>
              <a:t>Reaction plane determination with an accuracy better than 40 degree.</a:t>
            </a:r>
            <a:endParaRPr lang="en-US" dirty="0"/>
          </a:p>
          <a:p>
            <a:r>
              <a:rPr lang="en-US" noProof="1">
                <a:ea typeface="+mn-lt"/>
                <a:cs typeface="+mn-lt"/>
              </a:rPr>
              <a:t>Determination of collision centrality classes with an accuracy better than 10%.</a:t>
            </a:r>
            <a:endParaRPr lang="en-US" dirty="0"/>
          </a:p>
          <a:p>
            <a:endParaRPr lang="en-ZA" noProof="1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AC0AD91-D9EE-3EF2-C69D-72CBAA04E9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How to </a:t>
            </a:r>
            <a:r>
              <a:rPr lang="en-US" err="1"/>
              <a:t>fullfill</a:t>
            </a:r>
            <a:r>
              <a:rPr lang="en-US"/>
              <a:t> them?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B3CE04C-4A13-D618-0518-D41C11AFC0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264957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Large area ~ 1.5x1.5 m</a:t>
            </a:r>
            <a:r>
              <a:rPr lang="en-US" baseline="30000" dirty="0"/>
              <a:t>2</a:t>
            </a:r>
          </a:p>
          <a:p>
            <a:r>
              <a:rPr lang="en-US" dirty="0" err="1">
                <a:ea typeface="+mn-lt"/>
                <a:cs typeface="+mn-lt"/>
              </a:rPr>
              <a:t>σ</a:t>
            </a:r>
            <a:r>
              <a:rPr lang="en-US" baseline="-25000" dirty="0" err="1">
                <a:ea typeface="+mn-lt"/>
                <a:cs typeface="+mn-lt"/>
              </a:rPr>
              <a:t>E</a:t>
            </a:r>
            <a:r>
              <a:rPr lang="en-US" dirty="0">
                <a:ea typeface="+mn-lt"/>
                <a:cs typeface="+mn-lt"/>
              </a:rPr>
              <a:t>/E &lt; 60%/sqrt(E[GeV])</a:t>
            </a:r>
          </a:p>
          <a:p>
            <a:r>
              <a:rPr lang="en-US" dirty="0"/>
              <a:t>Granularity 20x20 cm</a:t>
            </a:r>
            <a:r>
              <a:rPr lang="en-US" baseline="30000" dirty="0"/>
              <a:t>2 </a:t>
            </a:r>
            <a:r>
              <a:rPr lang="en-US" dirty="0"/>
              <a:t>(4 times smaller module size did not have significant improvement on EP resolution)</a:t>
            </a:r>
          </a:p>
          <a:p>
            <a:r>
              <a:rPr lang="en-US" dirty="0"/>
              <a:t>Radiation hard photon detector with high-rate capability (Micro-Pixel Avalanche </a:t>
            </a:r>
            <a:r>
              <a:rPr lang="en-US" dirty="0" err="1"/>
              <a:t>Photodiod</a:t>
            </a:r>
            <a:r>
              <a:rPr lang="en-US" dirty="0"/>
              <a:t>)</a:t>
            </a:r>
          </a:p>
        </p:txBody>
      </p:sp>
      <p:pic>
        <p:nvPicPr>
          <p:cNvPr id="19" name="Picture 19" descr="Chart&#10;&#10;Description automatically generated">
            <a:extLst>
              <a:ext uri="{FF2B5EF4-FFF2-40B4-BE49-F238E27FC236}">
                <a16:creationId xmlns:a16="http://schemas.microsoft.com/office/drawing/2014/main" id="{0628881B-C857-AE9F-7C19-48E39CBDDD3C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2"/>
          <a:stretch>
            <a:fillRect/>
          </a:stretch>
        </p:blipFill>
        <p:spPr>
          <a:xfrm>
            <a:off x="8589704" y="2723738"/>
            <a:ext cx="2441837" cy="1997867"/>
          </a:xfrm>
        </p:spPr>
      </p:pic>
      <p:pic>
        <p:nvPicPr>
          <p:cNvPr id="20" name="Picture 20" descr="Chart, diagram&#10;&#10;Description automatically generated">
            <a:extLst>
              <a:ext uri="{FF2B5EF4-FFF2-40B4-BE49-F238E27FC236}">
                <a16:creationId xmlns:a16="http://schemas.microsoft.com/office/drawing/2014/main" id="{E9F1F6D0-9287-BEA0-E187-20F06654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689" y="4830961"/>
            <a:ext cx="2743200" cy="85000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3A50B0C-29E2-4F50-F5C6-9437FBB45D27}"/>
              </a:ext>
            </a:extLst>
          </p:cNvPr>
          <p:cNvSpPr txBox="1"/>
          <p:nvPr/>
        </p:nvSpPr>
        <p:spPr>
          <a:xfrm>
            <a:off x="8152482" y="5774676"/>
            <a:ext cx="359884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60 </a:t>
            </a:r>
            <a:r>
              <a:rPr lang="en-US" dirty="0" err="1"/>
              <a:t>Pb+Scint</a:t>
            </a:r>
            <a:r>
              <a:rPr lang="en-US" dirty="0"/>
              <a:t> pairs divided into </a:t>
            </a:r>
            <a:br>
              <a:rPr lang="en-US" dirty="0"/>
            </a:br>
            <a:r>
              <a:rPr lang="en-US" dirty="0"/>
              <a:t>10 individually read-out sections</a:t>
            </a:r>
          </a:p>
          <a:p>
            <a:r>
              <a:rPr lang="en-US" dirty="0"/>
              <a:t>~ 6 interaction lengths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65CD9F-D2D3-8A35-DD5A-86AF774478F7}"/>
              </a:ext>
            </a:extLst>
          </p:cNvPr>
          <p:cNvSpPr txBox="1"/>
          <p:nvPr/>
        </p:nvSpPr>
        <p:spPr>
          <a:xfrm>
            <a:off x="9024649" y="2359445"/>
            <a:ext cx="227681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44 modules</a:t>
            </a:r>
          </a:p>
        </p:txBody>
      </p:sp>
    </p:spTree>
    <p:extLst>
      <p:ext uri="{BB962C8B-B14F-4D97-AF65-F5344CB8AC3E}">
        <p14:creationId xmlns:p14="http://schemas.microsoft.com/office/powerpoint/2010/main" val="2575053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AB24E-3EE3-B8EF-CF01-0E826A402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in sim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61E5E-D385-581A-CC3A-AA64D4348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1345" y="1978213"/>
            <a:ext cx="2882475" cy="823912"/>
          </a:xfrm>
        </p:spPr>
        <p:txBody>
          <a:bodyPr/>
          <a:lstStyle/>
          <a:p>
            <a:r>
              <a:rPr lang="en-US"/>
              <a:t>Centrality determination</a:t>
            </a:r>
          </a:p>
        </p:txBody>
      </p:sp>
      <p:pic>
        <p:nvPicPr>
          <p:cNvPr id="11" name="Picture 11" descr="Chart, scatter chart&#10;&#10;Description automatically generated">
            <a:extLst>
              <a:ext uri="{FF2B5EF4-FFF2-40B4-BE49-F238E27FC236}">
                <a16:creationId xmlns:a16="http://schemas.microsoft.com/office/drawing/2014/main" id="{28EDED9F-8255-631E-6418-E083D06340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-47" b="5505"/>
          <a:stretch/>
        </p:blipFill>
        <p:spPr>
          <a:xfrm>
            <a:off x="499099" y="2804478"/>
            <a:ext cx="5600700" cy="396462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8966B3-52E0-FCBF-C260-4820A80618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45520" y="2988093"/>
            <a:ext cx="2896671" cy="823912"/>
          </a:xfrm>
        </p:spPr>
        <p:txBody>
          <a:bodyPr/>
          <a:lstStyle/>
          <a:p>
            <a:r>
              <a:rPr lang="en-US"/>
              <a:t>Event plane resolution</a:t>
            </a:r>
          </a:p>
        </p:txBody>
      </p:sp>
      <p:pic>
        <p:nvPicPr>
          <p:cNvPr id="12" name="Picture 12" descr="Chart, scatter chart&#10;&#10;Description automatically generated">
            <a:extLst>
              <a:ext uri="{FF2B5EF4-FFF2-40B4-BE49-F238E27FC236}">
                <a16:creationId xmlns:a16="http://schemas.microsoft.com/office/drawing/2014/main" id="{78F552D3-B7EC-4B20-02C7-2926113A6B0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86773" y="3989818"/>
            <a:ext cx="4934791" cy="1898601"/>
          </a:xfr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B7284A3-9AF0-8DB4-55BE-6097A731F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27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344C0-2696-6B3F-04E4-8C05770C7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@ NA61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B01EF-99EB-0CF9-31EF-2B25D4109D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Energy resolution</a:t>
            </a:r>
          </a:p>
        </p:txBody>
      </p:sp>
      <p:pic>
        <p:nvPicPr>
          <p:cNvPr id="12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2AAD6000-B470-FED4-AE65-B9813EAE9E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0716" y="3568366"/>
            <a:ext cx="3288867" cy="240181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FEB0CC-2B77-D397-0F90-C8BF422374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79159" y="2740213"/>
            <a:ext cx="2896671" cy="823912"/>
          </a:xfrm>
        </p:spPr>
        <p:txBody>
          <a:bodyPr/>
          <a:lstStyle/>
          <a:p>
            <a:r>
              <a:rPr lang="en-US"/>
              <a:t>centrality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935B93-32D2-9B60-67EC-ACCEF973502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497915" y="2740213"/>
            <a:ext cx="2882475" cy="823912"/>
          </a:xfrm>
        </p:spPr>
        <p:txBody>
          <a:bodyPr/>
          <a:lstStyle/>
          <a:p>
            <a:r>
              <a:rPr lang="en-US"/>
              <a:t>Event plane resolution</a:t>
            </a:r>
          </a:p>
        </p:txBody>
      </p:sp>
      <p:pic>
        <p:nvPicPr>
          <p:cNvPr id="11" name="Picture 11" descr="Chart&#10;&#10;Description automatically generated">
            <a:extLst>
              <a:ext uri="{FF2B5EF4-FFF2-40B4-BE49-F238E27FC236}">
                <a16:creationId xmlns:a16="http://schemas.microsoft.com/office/drawing/2014/main" id="{109078B2-110F-5B70-5699-E4CF61E0D284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3"/>
          <a:stretch>
            <a:fillRect/>
          </a:stretch>
        </p:blipFill>
        <p:spPr>
          <a:xfrm>
            <a:off x="4568566" y="3630075"/>
            <a:ext cx="6821005" cy="2443651"/>
          </a:xfr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DB58107-D46D-3BF5-6E48-808C2C842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F40338-D325-2C04-6354-60ABDE8A8BF5}"/>
              </a:ext>
            </a:extLst>
          </p:cNvPr>
          <p:cNvSpPr txBox="1"/>
          <p:nvPr/>
        </p:nvSpPr>
        <p:spPr>
          <a:xfrm>
            <a:off x="504940" y="6169445"/>
            <a:ext cx="38375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https://doi.org/10.22323/1.347.0195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EAF1C0-0620-AE32-CE26-8B0D70DFD8AC}"/>
              </a:ext>
            </a:extLst>
          </p:cNvPr>
          <p:cNvSpPr txBox="1"/>
          <p:nvPr/>
        </p:nvSpPr>
        <p:spPr>
          <a:xfrm>
            <a:off x="5278915" y="6178626"/>
            <a:ext cx="490250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https://doi.org/10.1016/j.nuclphysa.2018.10.058</a:t>
            </a:r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005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1020445"/>
            <a:ext cx="3171825" cy="1325563"/>
          </a:xfrm>
        </p:spPr>
        <p:txBody>
          <a:bodyPr/>
          <a:lstStyle/>
          <a:p>
            <a:r>
              <a:rPr lang="en-ZA" dirty="0" err="1"/>
              <a:t>Disclamer</a:t>
            </a:r>
            <a:endParaRPr lang="en-US" dirty="0" err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This is not intended to give full details on the subjects, sometimes I will refer to specific articles which I think explains much better the problematics.</a:t>
            </a:r>
          </a:p>
          <a:p>
            <a:r>
              <a:rPr lang="en-US" dirty="0"/>
              <a:t>Mainly I am looking for your questions :)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1BAC0-770D-59A7-928F-4364C0868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HADES</a:t>
            </a:r>
            <a:br>
              <a:rPr lang="en-US" dirty="0"/>
            </a:br>
            <a:r>
              <a:rPr lang="en-US" dirty="0"/>
              <a:t>FORWARD</a:t>
            </a:r>
            <a:br>
              <a:rPr lang="en-US" dirty="0"/>
            </a:br>
            <a:r>
              <a:rPr lang="en-US" dirty="0"/>
              <a:t>WALL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1C3EBC-D96A-0D1C-F9F1-F66BD73CA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p:pic>
        <p:nvPicPr>
          <p:cNvPr id="11" name="Picture 11" descr="Diagram&#10;&#10;Description automatically generated">
            <a:extLst>
              <a:ext uri="{FF2B5EF4-FFF2-40B4-BE49-F238E27FC236}">
                <a16:creationId xmlns:a16="http://schemas.microsoft.com/office/drawing/2014/main" id="{73D74A84-4645-97AF-FB36-46A084BAA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4131" y="1647752"/>
            <a:ext cx="5197140" cy="4089632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BBFC6D8-6ECC-2FC3-B70B-10FB10A86A32}"/>
              </a:ext>
            </a:extLst>
          </p:cNvPr>
          <p:cNvSpPr txBox="1"/>
          <p:nvPr/>
        </p:nvSpPr>
        <p:spPr>
          <a:xfrm>
            <a:off x="912394" y="2488821"/>
            <a:ext cx="346910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en-US" dirty="0">
                <a:latin typeface="Tenorite"/>
                <a:ea typeface="Segoe UI"/>
                <a:cs typeface="Segoe UI"/>
              </a:rPr>
              <a:t>Located 7m downstream from the target region (polar angle between 0.33° and 7.17°)​</a:t>
            </a:r>
          </a:p>
          <a:p>
            <a:pPr rtl="0"/>
            <a:r>
              <a:rPr lang="en-US" dirty="0">
                <a:latin typeface="Tenorite"/>
                <a:ea typeface="Segoe UI"/>
                <a:cs typeface="Segoe UI"/>
              </a:rPr>
              <a:t>Linear dependence of signal amplitude ​on fragment charge</a:t>
            </a:r>
            <a:endParaRPr lang="en-US" dirty="0"/>
          </a:p>
        </p:txBody>
      </p:sp>
      <p:pic>
        <p:nvPicPr>
          <p:cNvPr id="13" name="Picture 13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1CBAEC7-3F7E-DBC0-2DA2-DC1241E2D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712" y="4306483"/>
            <a:ext cx="2219899" cy="241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48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A5B85-2F09-16A8-8FD2-B8B6015B1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71BF5AB-5199-84F0-DABD-057735C0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21</a:t>
            </a:fld>
            <a:endParaRPr lang="en-US" dirty="0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C2033F38-DBA4-43AB-97E9-3707AA8A0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24" y="4464602"/>
            <a:ext cx="5791199" cy="1650612"/>
          </a:xfrm>
          <a:prstGeom prst="rect">
            <a:avLst/>
          </a:prstGeom>
        </p:spPr>
      </p:pic>
      <p:pic>
        <p:nvPicPr>
          <p:cNvPr id="12" name="Picture 11" descr="A picture containing indoor, area, furniture&#10;&#10;Description automatically generated">
            <a:extLst>
              <a:ext uri="{FF2B5EF4-FFF2-40B4-BE49-F238E27FC236}">
                <a16:creationId xmlns:a16="http://schemas.microsoft.com/office/drawing/2014/main" id="{F9737EEB-A61D-6645-4171-2E1074933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671" y="1970601"/>
            <a:ext cx="4717056" cy="3529734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CCA79929-7552-F2AA-8054-2ADA6DD8BE9C}"/>
              </a:ext>
            </a:extLst>
          </p:cNvPr>
          <p:cNvSpPr txBox="1"/>
          <p:nvPr/>
        </p:nvSpPr>
        <p:spPr>
          <a:xfrm>
            <a:off x="737357" y="1984605"/>
            <a:ext cx="4884143" cy="175432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Scintillator hodoscope (depth ~2.5 cm)</a:t>
            </a:r>
            <a:br>
              <a:rPr lang="en-US" dirty="0"/>
            </a:br>
            <a:r>
              <a:rPr lang="en-US" dirty="0"/>
              <a:t>140 small cells (4x4 cm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64 middle cells (8x8 cm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84 large cells (16x16 cm</a:t>
            </a:r>
            <a:r>
              <a:rPr lang="en-US" baseline="30000" dirty="0"/>
              <a:t>2</a:t>
            </a:r>
            <a:r>
              <a:rPr lang="en-US" dirty="0"/>
              <a:t>) </a:t>
            </a:r>
          </a:p>
          <a:p>
            <a:br>
              <a:rPr lang="en-US" dirty="0"/>
            </a:b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73430F0-4E85-13FB-AB22-1423F163C951}"/>
              </a:ext>
            </a:extLst>
          </p:cNvPr>
          <p:cNvSpPr>
            <a:spLocks noGrp="1"/>
          </p:cNvSpPr>
          <p:nvPr/>
        </p:nvSpPr>
        <p:spPr>
          <a:xfrm>
            <a:off x="570412" y="6120879"/>
            <a:ext cx="5292571" cy="3710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+mn-lt"/>
                <a:cs typeface="+mn-lt"/>
              </a:rPr>
              <a:t>Instruments and Experimental Techniques 57 (2): 103-119.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925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D4507-79FB-C565-76E3-CED41ED93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C9407-369B-1C6F-5C05-C36AFFA1F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1297" y="2079201"/>
            <a:ext cx="2882475" cy="823912"/>
          </a:xfrm>
        </p:spPr>
        <p:txBody>
          <a:bodyPr/>
          <a:lstStyle/>
          <a:p>
            <a:r>
              <a:rPr lang="en-US"/>
              <a:t>Time resolution</a:t>
            </a:r>
          </a:p>
        </p:txBody>
      </p:sp>
      <p:pic>
        <p:nvPicPr>
          <p:cNvPr id="11" name="Picture 11" descr="Chart, histogram&#10;&#10;Description automatically generated">
            <a:extLst>
              <a:ext uri="{FF2B5EF4-FFF2-40B4-BE49-F238E27FC236}">
                <a16:creationId xmlns:a16="http://schemas.microsoft.com/office/drawing/2014/main" id="{F8F79797-268B-F4F8-6591-F6B994D1F8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69779" y="2222855"/>
            <a:ext cx="6527221" cy="1723514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475F67-07AA-4DE3-1339-64CCDA4322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49810" y="4649804"/>
            <a:ext cx="2896671" cy="823912"/>
          </a:xfrm>
        </p:spPr>
        <p:txBody>
          <a:bodyPr/>
          <a:lstStyle/>
          <a:p>
            <a:r>
              <a:rPr lang="en-US" err="1"/>
              <a:t>Freagment</a:t>
            </a:r>
            <a:r>
              <a:rPr lang="en-US"/>
              <a:t> charge identification</a:t>
            </a:r>
          </a:p>
        </p:txBody>
      </p:sp>
      <p:pic>
        <p:nvPicPr>
          <p:cNvPr id="12" name="Picture 12" descr="Chart, histogram&#10;&#10;Description automatically generated">
            <a:extLst>
              <a:ext uri="{FF2B5EF4-FFF2-40B4-BE49-F238E27FC236}">
                <a16:creationId xmlns:a16="http://schemas.microsoft.com/office/drawing/2014/main" id="{2810D799-99C0-6B00-DCCC-D01DE37A748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02590" y="4293642"/>
            <a:ext cx="3296990" cy="2365095"/>
          </a:xfr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260E654-2D9A-86B8-2203-2BCEA34BA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677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Diagram&#10;&#10;Description automatically generated">
            <a:extLst>
              <a:ext uri="{FF2B5EF4-FFF2-40B4-BE49-F238E27FC236}">
                <a16:creationId xmlns:a16="http://schemas.microsoft.com/office/drawing/2014/main" id="{37D2909B-754C-22A9-5D6F-E74E6167980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42878" y="2909769"/>
            <a:ext cx="5350607" cy="378255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C7A7B1-EF95-43BE-791E-4321AB775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Event plane determination</a:t>
            </a:r>
          </a:p>
        </p:txBody>
      </p:sp>
      <p:pic>
        <p:nvPicPr>
          <p:cNvPr id="11" name="Picture 11" descr="Chart&#10;&#10;Description automatically generated">
            <a:extLst>
              <a:ext uri="{FF2B5EF4-FFF2-40B4-BE49-F238E27FC236}">
                <a16:creationId xmlns:a16="http://schemas.microsoft.com/office/drawing/2014/main" id="{34EBB992-77D8-6CF8-3015-7A06F00F89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870375" y="2362670"/>
            <a:ext cx="3317788" cy="3231103"/>
          </a:xfrm>
        </p:spPr>
      </p:pic>
      <p:pic>
        <p:nvPicPr>
          <p:cNvPr id="13" name="Picture 1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A237A8B4-A916-BE5C-FEE3-8B43EA9D6646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4"/>
          <a:stretch>
            <a:fillRect/>
          </a:stretch>
        </p:blipFill>
        <p:spPr>
          <a:xfrm>
            <a:off x="435912" y="1996173"/>
            <a:ext cx="4376396" cy="787568"/>
          </a:xfr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948CFF0-96E3-7EA2-646B-F4360E5E1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23</a:t>
            </a:fld>
            <a:endParaRPr lang="en-US" dirty="0"/>
          </a:p>
        </p:txBody>
      </p:sp>
      <p:pic>
        <p:nvPicPr>
          <p:cNvPr id="3" name="Picture 3" descr="Chart&#10;&#10;Description automatically generated">
            <a:extLst>
              <a:ext uri="{FF2B5EF4-FFF2-40B4-BE49-F238E27FC236}">
                <a16:creationId xmlns:a16="http://schemas.microsoft.com/office/drawing/2014/main" id="{816F1F5D-5621-DFC8-94E4-752978A90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6208" y="3890280"/>
            <a:ext cx="4019319" cy="29700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327534-F1EA-3482-7E30-E439F49E7E31}"/>
              </a:ext>
            </a:extLst>
          </p:cNvPr>
          <p:cNvSpPr txBox="1"/>
          <p:nvPr/>
        </p:nvSpPr>
        <p:spPr>
          <a:xfrm>
            <a:off x="5618601" y="3047999"/>
            <a:ext cx="299291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Effects of non-uniform acceptance / tilt of beam</a:t>
            </a:r>
            <a:br>
              <a:rPr lang="en-US" dirty="0"/>
            </a:br>
            <a:r>
              <a:rPr lang="en-US" i="1" dirty="0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PRC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 77 (2008) 034904</a:t>
            </a:r>
          </a:p>
        </p:txBody>
      </p:sp>
    </p:spTree>
    <p:extLst>
      <p:ext uri="{BB962C8B-B14F-4D97-AF65-F5344CB8AC3E}">
        <p14:creationId xmlns:p14="http://schemas.microsoft.com/office/powerpoint/2010/main" val="145461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7BA95-8B9D-1D2B-9AA7-109218C4D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Centrality determination</a:t>
            </a:r>
          </a:p>
        </p:txBody>
      </p:sp>
      <p:pic>
        <p:nvPicPr>
          <p:cNvPr id="11" name="Picture 11" descr="Chart, surface chart&#10;&#10;Description automatically generated">
            <a:extLst>
              <a:ext uri="{FF2B5EF4-FFF2-40B4-BE49-F238E27FC236}">
                <a16:creationId xmlns:a16="http://schemas.microsoft.com/office/drawing/2014/main" id="{E9EB1DA7-AA57-7F33-DC5D-6D552C43FF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404620" y="2761790"/>
            <a:ext cx="3388365" cy="2980445"/>
          </a:xfrm>
        </p:spPr>
      </p:pic>
      <p:pic>
        <p:nvPicPr>
          <p:cNvPr id="12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DC24F587-C9C3-2738-3722-36737AD210B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62726" y="2791869"/>
            <a:ext cx="3039629" cy="2980446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3DEBE6-6EAA-7D31-8871-A8A38D69FCB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6790" y="2761790"/>
            <a:ext cx="4055553" cy="29303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Usually, HADES is using </a:t>
            </a:r>
            <a:r>
              <a:rPr lang="en-US" sz="1800" dirty="0" err="1"/>
              <a:t>N</a:t>
            </a:r>
            <a:r>
              <a:rPr lang="en-US" sz="1800" baseline="-25000" dirty="0" err="1"/>
              <a:t>hit</a:t>
            </a:r>
            <a:r>
              <a:rPr lang="en-US" sz="1800" dirty="0"/>
              <a:t> as a variable defining the centrality classes</a:t>
            </a:r>
          </a:p>
          <a:p>
            <a:r>
              <a:rPr lang="en-US" sz="1800" dirty="0"/>
              <a:t>But in case of (net)proton number fluctuation one needs to avoid as much autocorrelations as possible.</a:t>
            </a:r>
          </a:p>
          <a:p>
            <a:r>
              <a:rPr lang="en-US" sz="1800" dirty="0"/>
              <a:t>It is to define centrality classes in terms of bins of summed charges in </a:t>
            </a:r>
            <a:r>
              <a:rPr lang="en-US" sz="1800" dirty="0" err="1"/>
              <a:t>FWall</a:t>
            </a:r>
            <a:r>
              <a:rPr lang="en-US" sz="1800" dirty="0"/>
              <a:t>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5EB04-1F0D-B77E-0F79-42E53A550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24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12B4D9-31C6-0CEB-FAC5-FC8DFBBA0FD1}"/>
              </a:ext>
            </a:extLst>
          </p:cNvPr>
          <p:cNvSpPr txBox="1"/>
          <p:nvPr/>
        </p:nvSpPr>
        <p:spPr>
          <a:xfrm>
            <a:off x="6517105" y="5985710"/>
            <a:ext cx="49128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https://doi.org/10.1103/PhysRevC.102.024914</a:t>
            </a:r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660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D8C20-0A65-03C1-8082-1588505E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1020445"/>
            <a:ext cx="3768571" cy="1325563"/>
          </a:xfrm>
        </p:spPr>
        <p:txBody>
          <a:bodyPr>
            <a:normAutofit/>
          </a:bodyPr>
          <a:lstStyle/>
          <a:p>
            <a:r>
              <a:rPr lang="en-US" dirty="0"/>
              <a:t>Event</a:t>
            </a:r>
            <a:br>
              <a:rPr lang="en-US" dirty="0"/>
            </a:br>
            <a:r>
              <a:rPr lang="en-US" dirty="0"/>
              <a:t>plane</a:t>
            </a:r>
            <a:br>
              <a:rPr lang="en-US" dirty="0"/>
            </a:br>
            <a:r>
              <a:rPr lang="en-US" dirty="0"/>
              <a:t>detector @ STAR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A2499-1AAA-5131-A72F-49D1CF8CF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Replaced original BBC in 2017 (within STAR forward physics upgrade)</a:t>
            </a:r>
          </a:p>
          <a:p>
            <a:r>
              <a:rPr lang="en-US" dirty="0">
                <a:ea typeface="+mn-lt"/>
                <a:cs typeface="+mn-lt"/>
              </a:rPr>
              <a:t>Measures charged particles emitted in the forward and backward directions, at angles 0.7</a:t>
            </a:r>
            <a:r>
              <a:rPr lang="en-US" baseline="30000" dirty="0">
                <a:ea typeface="+mn-lt"/>
                <a:cs typeface="+mn-lt"/>
              </a:rPr>
              <a:t>◦</a:t>
            </a:r>
            <a:r>
              <a:rPr lang="en-US" dirty="0">
                <a:ea typeface="+mn-lt"/>
                <a:cs typeface="+mn-lt"/>
              </a:rPr>
              <a:t> &lt; θ &lt; 13.5</a:t>
            </a:r>
            <a:r>
              <a:rPr lang="en-US" baseline="30000" dirty="0">
                <a:ea typeface="+mn-lt"/>
                <a:cs typeface="+mn-lt"/>
              </a:rPr>
              <a:t>◦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C9603D-14A6-C607-8CFA-199FE147D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9EA216-E4D2-3C0B-417A-341624344E87}"/>
              </a:ext>
            </a:extLst>
          </p:cNvPr>
          <p:cNvSpPr txBox="1"/>
          <p:nvPr/>
        </p:nvSpPr>
        <p:spPr>
          <a:xfrm>
            <a:off x="1468915" y="5985831"/>
            <a:ext cx="47831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bg1">
                    <a:lumMod val="75000"/>
                  </a:schemeClr>
                </a:solidFill>
                <a:ea typeface="+mn-lt"/>
                <a:cs typeface="+mn-lt"/>
              </a:rPr>
              <a:t>https://doi.org/10.1016/j.nima.2020.163970</a:t>
            </a:r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7" descr="Diagram&#10;&#10;Description automatically generated">
            <a:extLst>
              <a:ext uri="{FF2B5EF4-FFF2-40B4-BE49-F238E27FC236}">
                <a16:creationId xmlns:a16="http://schemas.microsoft.com/office/drawing/2014/main" id="{0029FFCB-8584-2A9B-D005-FE68262E2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328" y="4430330"/>
            <a:ext cx="2743200" cy="1743075"/>
          </a:xfrm>
          <a:prstGeom prst="rect">
            <a:avLst/>
          </a:prstGeom>
        </p:spPr>
      </p:pic>
      <p:pic>
        <p:nvPicPr>
          <p:cNvPr id="8" name="Picture 8" descr="A picture containing engine&#10;&#10;Description automatically generated">
            <a:extLst>
              <a:ext uri="{FF2B5EF4-FFF2-40B4-BE49-F238E27FC236}">
                <a16:creationId xmlns:a16="http://schemas.microsoft.com/office/drawing/2014/main" id="{ACF74429-D86B-6088-F727-5B7AAFEC6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422" y="1977528"/>
            <a:ext cx="2382602" cy="4114800"/>
          </a:xfrm>
          <a:prstGeom prst="rect">
            <a:avLst/>
          </a:prstGeom>
        </p:spPr>
      </p:pic>
      <p:pic>
        <p:nvPicPr>
          <p:cNvPr id="9" name="Picture 9" descr="Diagram, engineering drawing&#10;&#10;Description automatically generated">
            <a:extLst>
              <a:ext uri="{FF2B5EF4-FFF2-40B4-BE49-F238E27FC236}">
                <a16:creationId xmlns:a16="http://schemas.microsoft.com/office/drawing/2014/main" id="{25D2D152-DF8B-A0C4-9100-41E21B4DB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436" y="792812"/>
            <a:ext cx="3927513" cy="362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02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7B6DA-1751-97C2-B6C6-8A371590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7CB0D-6004-F68A-EDEF-838F3CD49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8188" y="1932310"/>
            <a:ext cx="2882475" cy="823912"/>
          </a:xfrm>
        </p:spPr>
        <p:txBody>
          <a:bodyPr/>
          <a:lstStyle/>
          <a:p>
            <a:r>
              <a:rPr lang="en-US"/>
              <a:t>Replacement of original BBC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71BAA1-FCFB-E569-918E-8CC870268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8188" y="2989979"/>
            <a:ext cx="2882475" cy="19978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Beam to Beam Counter used for multiplicity measurement (was used for triggering purposes)</a:t>
            </a:r>
          </a:p>
          <a:p>
            <a:r>
              <a:rPr lang="en-US" dirty="0"/>
              <a:t>In principle could be as well used to determine EP but with quite bad resolution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9B2EBA-BF20-2CE1-B255-1EED4C3574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2749" y="1932310"/>
            <a:ext cx="2896671" cy="823912"/>
          </a:xfrm>
        </p:spPr>
        <p:txBody>
          <a:bodyPr/>
          <a:lstStyle/>
          <a:p>
            <a:r>
              <a:rPr lang="en-US"/>
              <a:t>Inner structure</a:t>
            </a:r>
          </a:p>
          <a:p>
            <a:r>
              <a:rPr lang="en-US"/>
              <a:t>Of EPD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5BE535-D62E-A028-A7A3-382EF54EB0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02749" y="2989979"/>
            <a:ext cx="2896671" cy="199786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ea typeface="+mn-lt"/>
                <a:cs typeface="+mn-lt"/>
              </a:rPr>
              <a:t>12 </a:t>
            </a:r>
            <a:r>
              <a:rPr lang="en-US" dirty="0" err="1">
                <a:ea typeface="+mn-lt"/>
                <a:cs typeface="+mn-lt"/>
              </a:rPr>
              <a:t>supermodules</a:t>
            </a:r>
            <a:r>
              <a:rPr lang="en-US" dirty="0">
                <a:ea typeface="+mn-lt"/>
                <a:cs typeface="+mn-lt"/>
              </a:rPr>
              <a:t> (1 is highlighted in figure) covering 30 deg. divided into 31 cells, disk radius 0.9m, hole of 4.6cm</a:t>
            </a:r>
          </a:p>
          <a:p>
            <a:r>
              <a:rPr lang="en-US" dirty="0">
                <a:ea typeface="+mn-lt"/>
                <a:cs typeface="+mn-lt"/>
              </a:rPr>
              <a:t>1.2cm thick plastic scintillator read-out with wavelength shifter and optical fiber which that guides the light to </a:t>
            </a:r>
            <a:r>
              <a:rPr lang="en-US" dirty="0" err="1">
                <a:ea typeface="+mn-lt"/>
                <a:cs typeface="+mn-lt"/>
              </a:rPr>
              <a:t>SiPM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1" descr="Diagram, schematic&#10;&#10;Description automatically generated">
            <a:extLst>
              <a:ext uri="{FF2B5EF4-FFF2-40B4-BE49-F238E27FC236}">
                <a16:creationId xmlns:a16="http://schemas.microsoft.com/office/drawing/2014/main" id="{17F676B5-B6B7-60E1-6CDB-2F91E226016E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2"/>
          <a:stretch>
            <a:fillRect/>
          </a:stretch>
        </p:blipFill>
        <p:spPr>
          <a:xfrm>
            <a:off x="7690011" y="708717"/>
            <a:ext cx="3929077" cy="2162822"/>
          </a:xfr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33FADEE-5079-7F01-1FF2-44556542B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26</a:t>
            </a:fld>
            <a:endParaRPr lang="en-US" dirty="0"/>
          </a:p>
        </p:txBody>
      </p:sp>
      <p:pic>
        <p:nvPicPr>
          <p:cNvPr id="13" name="Picture 13" descr="Diagram&#10;&#10;Description automatically generated">
            <a:extLst>
              <a:ext uri="{FF2B5EF4-FFF2-40B4-BE49-F238E27FC236}">
                <a16:creationId xmlns:a16="http://schemas.microsoft.com/office/drawing/2014/main" id="{4A546D37-D65E-7E36-63C2-7F137B322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737" y="3097577"/>
            <a:ext cx="2075899" cy="3398704"/>
          </a:xfrm>
          <a:prstGeom prst="rect">
            <a:avLst/>
          </a:prstGeom>
        </p:spPr>
      </p:pic>
      <p:pic>
        <p:nvPicPr>
          <p:cNvPr id="14" name="Picture 14" descr="Chart, scatter chart&#10;&#10;Description automatically generated">
            <a:extLst>
              <a:ext uri="{FF2B5EF4-FFF2-40B4-BE49-F238E27FC236}">
                <a16:creationId xmlns:a16="http://schemas.microsoft.com/office/drawing/2014/main" id="{E816F4DC-4577-1BAF-7A3C-06DCA5A9C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775" y="4565444"/>
            <a:ext cx="3624549" cy="20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52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697FA-DEB8-9143-C6A4-593E2918D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and new physics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115B3-E580-EDA4-22FB-93BF013128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Resolution</a:t>
            </a:r>
          </a:p>
        </p:txBody>
      </p:sp>
      <p:pic>
        <p:nvPicPr>
          <p:cNvPr id="11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B9441A9D-B455-ED4A-4B52-6406DEBA30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779197" y="2980800"/>
            <a:ext cx="2353953" cy="240181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7590FA-7837-C5C4-23F6-E1EE236BB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04026" y="2740213"/>
            <a:ext cx="2896671" cy="823912"/>
          </a:xfrm>
        </p:spPr>
        <p:txBody>
          <a:bodyPr/>
          <a:lstStyle/>
          <a:p>
            <a:r>
              <a:rPr lang="en-US"/>
              <a:t>Allowed to study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78225A-8866-426A-12FD-7E3B8B6E23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04026" y="3797883"/>
            <a:ext cx="2896671" cy="19978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Global lambda </a:t>
            </a:r>
            <a:r>
              <a:rPr lang="en-US" dirty="0" err="1"/>
              <a:t>polarisation</a:t>
            </a:r>
          </a:p>
          <a:p>
            <a:r>
              <a:rPr lang="en-US" dirty="0"/>
              <a:t>Significantly improved flow measurement (EP resolution)</a:t>
            </a:r>
          </a:p>
          <a:p>
            <a:r>
              <a:rPr lang="en-US" dirty="0"/>
              <a:t>Fluctuation studies (independent centrality determination plus increased phase space coverage)</a:t>
            </a:r>
          </a:p>
        </p:txBody>
      </p:sp>
      <p:pic>
        <p:nvPicPr>
          <p:cNvPr id="12" name="Picture 12" descr="Chart&#10;&#10;Description automatically generated">
            <a:extLst>
              <a:ext uri="{FF2B5EF4-FFF2-40B4-BE49-F238E27FC236}">
                <a16:creationId xmlns:a16="http://schemas.microsoft.com/office/drawing/2014/main" id="{F195F60A-85B4-E51A-A8B2-B4BB8E1CD65E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3"/>
          <a:stretch>
            <a:fillRect/>
          </a:stretch>
        </p:blipFill>
        <p:spPr>
          <a:xfrm>
            <a:off x="1072339" y="3650992"/>
            <a:ext cx="2365095" cy="2365095"/>
          </a:xfr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0ADC390-8883-8499-783A-809107450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27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EC5D7D-98FA-602E-F987-91AE40F31915}"/>
              </a:ext>
            </a:extLst>
          </p:cNvPr>
          <p:cNvSpPr txBox="1"/>
          <p:nvPr/>
        </p:nvSpPr>
        <p:spPr>
          <a:xfrm>
            <a:off x="835445" y="6095999"/>
            <a:ext cx="312144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(18.6 cm) / sqrt(2)c ≈ 0.44 ns</a:t>
            </a:r>
            <a:endParaRPr lang="en-US" dirty="0"/>
          </a:p>
        </p:txBody>
      </p:sp>
      <p:pic>
        <p:nvPicPr>
          <p:cNvPr id="4" name="Picture 6" descr="Chart, box and whisker chart&#10;&#10;Description automatically generated">
            <a:extLst>
              <a:ext uri="{FF2B5EF4-FFF2-40B4-BE49-F238E27FC236}">
                <a16:creationId xmlns:a16="http://schemas.microsoft.com/office/drawing/2014/main" id="{C2DE6199-CE93-1E84-DB42-F01AE54B5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701" y="4127818"/>
            <a:ext cx="2743200" cy="2696966"/>
          </a:xfrm>
          <a:prstGeom prst="rect">
            <a:avLst/>
          </a:prstGeom>
        </p:spPr>
      </p:pic>
      <p:pic>
        <p:nvPicPr>
          <p:cNvPr id="7" name="Picture 7" descr="Chart, box and whisker chart&#10;&#10;Description automatically generated">
            <a:extLst>
              <a:ext uri="{FF2B5EF4-FFF2-40B4-BE49-F238E27FC236}">
                <a16:creationId xmlns:a16="http://schemas.microsoft.com/office/drawing/2014/main" id="{4BB8B661-E887-F867-146C-E854407EE0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8424" y="2011079"/>
            <a:ext cx="2743200" cy="211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276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55D08-46F9-E106-E646-BDB143A37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</a:t>
            </a:r>
            <a:br>
              <a:rPr lang="en-US" dirty="0"/>
            </a:br>
            <a:r>
              <a:rPr lang="en-US" dirty="0"/>
              <a:t>Wall</a:t>
            </a:r>
            <a:br>
              <a:rPr lang="en-US" dirty="0"/>
            </a:br>
            <a:r>
              <a:rPr lang="en-US" dirty="0"/>
              <a:t>@ CBM ?</a:t>
            </a:r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A1C4198F-1F72-AD25-C744-B74EFEC23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233" r="405"/>
          <a:stretch/>
        </p:blipFill>
        <p:spPr>
          <a:xfrm>
            <a:off x="6176253" y="1023766"/>
            <a:ext cx="4925519" cy="471301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721E45-CD1E-00F4-EC58-7CAC1684F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34887C-40A0-DE30-557A-CB0D13F2D9FC}"/>
              </a:ext>
            </a:extLst>
          </p:cNvPr>
          <p:cNvSpPr txBox="1"/>
          <p:nvPr/>
        </p:nvSpPr>
        <p:spPr>
          <a:xfrm>
            <a:off x="697735" y="2956192"/>
            <a:ext cx="492086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First shots in simulations</a:t>
            </a:r>
          </a:p>
          <a:p>
            <a:r>
              <a:rPr lang="en-US" dirty="0"/>
              <a:t>Idea: combine </a:t>
            </a:r>
            <a:br>
              <a:rPr lang="en-US" dirty="0"/>
            </a:br>
            <a:r>
              <a:rPr lang="en-US" dirty="0"/>
              <a:t>FWALL of HADES (scintillator tilts) </a:t>
            </a:r>
          </a:p>
          <a:p>
            <a:r>
              <a:rPr lang="en-US" dirty="0"/>
              <a:t>EPD of STAR read-out with WLS and </a:t>
            </a:r>
            <a:r>
              <a:rPr lang="en-US" dirty="0" err="1"/>
              <a:t>SiPM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B6FE4E-F3A2-E4DB-E070-E9580E56431D}"/>
              </a:ext>
            </a:extLst>
          </p:cNvPr>
          <p:cNvSpPr txBox="1"/>
          <p:nvPr/>
        </p:nvSpPr>
        <p:spPr>
          <a:xfrm>
            <a:off x="5976651" y="1028240"/>
            <a:ext cx="49484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CBM hadron setup with replaced PSD by FWALL</a:t>
            </a:r>
          </a:p>
        </p:txBody>
      </p:sp>
    </p:spTree>
    <p:extLst>
      <p:ext uri="{BB962C8B-B14F-4D97-AF65-F5344CB8AC3E}">
        <p14:creationId xmlns:p14="http://schemas.microsoft.com/office/powerpoint/2010/main" val="2929292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05FEA-71C8-AA2F-A5A6-2EEE13F5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and transport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1783F-3C58-674F-7BF3-848E94ECE7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FWall</a:t>
            </a:r>
            <a:r>
              <a:rPr lang="en-US"/>
              <a:t> design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17F6D1-B8E6-A65D-8F62-697DBCEEA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249" y="3834606"/>
            <a:ext cx="3855630" cy="28149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FWALL size is 160 cm x 128 cm x 10 cm
FWALL contains 220 modules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One quadrant:
Number of SMALL  modules: 6 x 4 – 4 (hole)
Number of MEDIUM modules: 3 x 2
Number of LARGE  modules: 2 x 2
</a:t>
            </a:r>
            <a:r>
              <a:rPr lang="en-US" dirty="0"/>
              <a:t>Small:    4x4 cm</a:t>
            </a:r>
            <a:r>
              <a:rPr lang="en-US" baseline="30000" dirty="0"/>
              <a:t>2</a:t>
            </a:r>
            <a:br>
              <a:rPr lang="en-US" dirty="0"/>
            </a:br>
            <a:r>
              <a:rPr lang="en-US" dirty="0"/>
              <a:t>Medium: 8x8 cm</a:t>
            </a:r>
            <a:r>
              <a:rPr lang="en-US" baseline="30000" dirty="0"/>
              <a:t>2</a:t>
            </a:r>
            <a:br>
              <a:rPr lang="en-US" dirty="0"/>
            </a:br>
            <a:r>
              <a:rPr lang="en-US" dirty="0"/>
              <a:t>Large:   16x16 cm</a:t>
            </a:r>
            <a:r>
              <a:rPr lang="en-US" baseline="30000" dirty="0"/>
              <a:t>2</a:t>
            </a:r>
            <a:endParaRPr lang="en-US" dirty="0"/>
          </a:p>
        </p:txBody>
      </p:sp>
      <p:pic>
        <p:nvPicPr>
          <p:cNvPr id="11" name="Picture 11" descr="Icon&#10;&#10;Description automatically generated">
            <a:extLst>
              <a:ext uri="{FF2B5EF4-FFF2-40B4-BE49-F238E27FC236}">
                <a16:creationId xmlns:a16="http://schemas.microsoft.com/office/drawing/2014/main" id="{8521DFC8-B869-EEA2-5E82-18FE537A0DA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6154" t="14220" r="-513" b="11157"/>
          <a:stretch/>
        </p:blipFill>
        <p:spPr>
          <a:xfrm>
            <a:off x="4647838" y="4468076"/>
            <a:ext cx="2740008" cy="2390580"/>
          </a:xfrm>
        </p:spPr>
      </p:pic>
      <p:pic>
        <p:nvPicPr>
          <p:cNvPr id="12" name="Picture 12" descr="A picture containing text, stationary&#10;&#10;Description automatically generated">
            <a:extLst>
              <a:ext uri="{FF2B5EF4-FFF2-40B4-BE49-F238E27FC236}">
                <a16:creationId xmlns:a16="http://schemas.microsoft.com/office/drawing/2014/main" id="{FE39E0E8-432E-E3A4-1B83-65E30111F02F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 rotWithShape="1">
          <a:blip r:embed="rId3"/>
          <a:srcRect t="9633" r="510" b="11009"/>
          <a:stretch/>
        </p:blipFill>
        <p:spPr>
          <a:xfrm>
            <a:off x="4644265" y="2126991"/>
            <a:ext cx="2712737" cy="2393369"/>
          </a:xfr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FEA4AB6-8DF6-AEBA-E23F-2EB96ECBC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8EC27E-1B0E-9B0D-5BBB-EB01C464F7C1}"/>
              </a:ext>
            </a:extLst>
          </p:cNvPr>
          <p:cNvSpPr txBox="1"/>
          <p:nvPr/>
        </p:nvSpPr>
        <p:spPr>
          <a:xfrm>
            <a:off x="4819879" y="1900409"/>
            <a:ext cx="327751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Modules back side (red is air channel, gold is WLS fiber)</a:t>
            </a:r>
          </a:p>
        </p:txBody>
      </p:sp>
      <p:pic>
        <p:nvPicPr>
          <p:cNvPr id="8" name="Picture 8" descr="Chart&#10;&#10;Description automatically generated">
            <a:extLst>
              <a:ext uri="{FF2B5EF4-FFF2-40B4-BE49-F238E27FC236}">
                <a16:creationId xmlns:a16="http://schemas.microsoft.com/office/drawing/2014/main" id="{C80FF02D-7E56-E970-9C98-3B53E6800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6496" y="3358593"/>
            <a:ext cx="4147850" cy="28215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84D211-AF12-E603-2660-DC60A115A675}"/>
              </a:ext>
            </a:extLst>
          </p:cNvPr>
          <p:cNvSpPr txBox="1"/>
          <p:nvPr/>
        </p:nvSpPr>
        <p:spPr>
          <a:xfrm>
            <a:off x="8189204" y="2726674"/>
            <a:ext cx="321325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/>
              <a:t>FWall</a:t>
            </a:r>
            <a:r>
              <a:rPr lang="en-US" dirty="0"/>
              <a:t> points XY distribution</a:t>
            </a:r>
          </a:p>
          <a:p>
            <a:pPr algn="ctr"/>
            <a:r>
              <a:rPr lang="en-US" dirty="0"/>
              <a:t>after running </a:t>
            </a:r>
            <a:r>
              <a:rPr lang="en-US" dirty="0" err="1"/>
              <a:t>UrQMD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Au+Au</a:t>
            </a:r>
            <a:r>
              <a:rPr lang="en-US" dirty="0"/>
              <a:t> @ 6AGeV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49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BADF9-40C8-82CB-6344-5629CFBF0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1020445"/>
            <a:ext cx="3438065" cy="1325563"/>
          </a:xfrm>
        </p:spPr>
        <p:txBody>
          <a:bodyPr/>
          <a:lstStyle/>
          <a:p>
            <a:r>
              <a:rPr lang="en-US" dirty="0"/>
              <a:t>My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85418-48FA-9283-AAAA-70EAECFBA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36485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Member of HADES since 2013</a:t>
            </a:r>
            <a:br>
              <a:rPr lang="en-US" dirty="0"/>
            </a:br>
            <a:r>
              <a:rPr lang="en-US" dirty="0"/>
              <a:t>- TOF calibration</a:t>
            </a:r>
            <a:br>
              <a:rPr lang="en-US" dirty="0"/>
            </a:br>
            <a:r>
              <a:rPr lang="en-US" dirty="0"/>
              <a:t>- ECAL assembly</a:t>
            </a:r>
            <a:br>
              <a:rPr lang="en-US" dirty="0"/>
            </a:br>
            <a:r>
              <a:rPr lang="en-US" dirty="0"/>
              <a:t>- small data analysis of diamond START detector</a:t>
            </a:r>
            <a:br>
              <a:rPr lang="en-US" dirty="0"/>
            </a:br>
            <a:r>
              <a:rPr lang="en-US" dirty="0"/>
              <a:t>- participating in Low Level Data Analysis</a:t>
            </a:r>
            <a:br>
              <a:rPr lang="en-US" dirty="0"/>
            </a:br>
            <a:r>
              <a:rPr lang="en-US" dirty="0"/>
              <a:t>- physics analysis of kaon flow in Au+Au@1.23AGeV</a:t>
            </a:r>
          </a:p>
          <a:p>
            <a:r>
              <a:rPr lang="en-US" dirty="0"/>
              <a:t>Member of CBM since 2019</a:t>
            </a:r>
            <a:br>
              <a:rPr lang="en-US" dirty="0"/>
            </a:br>
            <a:r>
              <a:rPr lang="en-US" dirty="0"/>
              <a:t>- Lambda simulation and data analysis with </a:t>
            </a:r>
            <a:r>
              <a:rPr lang="en-US" dirty="0" err="1"/>
              <a:t>mCBM</a:t>
            </a:r>
            <a:br>
              <a:rPr lang="en-US" dirty="0"/>
            </a:br>
            <a:r>
              <a:rPr lang="en-US" dirty="0"/>
              <a:t>- PSD analysis -&gt; FWALL development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898DB-F89D-73C7-02A0-94DE98D8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71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FA191-5CCC-43CB-BD83-4F80ED36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1791" y="2332651"/>
            <a:ext cx="5111750" cy="1204912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BBEAF-B516-45F4-9EF6-A9F651115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2779" y="4554715"/>
            <a:ext cx="5111750" cy="15255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Introduction into centrality and event plane determination</a:t>
            </a:r>
          </a:p>
          <a:p>
            <a:r>
              <a:rPr lang="en-US" dirty="0"/>
              <a:t>Examples of working detectors at other experiment</a:t>
            </a:r>
          </a:p>
          <a:p>
            <a:r>
              <a:rPr lang="en-US" dirty="0"/>
              <a:t>First look at simulations for new FWALL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F51B-0E28-4171-AE7C-A31AAB42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12" descr="Diagram&#10;&#10;Description automatically generated">
            <a:extLst>
              <a:ext uri="{FF2B5EF4-FFF2-40B4-BE49-F238E27FC236}">
                <a16:creationId xmlns:a16="http://schemas.microsoft.com/office/drawing/2014/main" id="{0A3B3439-3EFB-A41A-01AA-BE82D9CDA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7" y="3341262"/>
            <a:ext cx="4662053" cy="3314335"/>
          </a:xfrm>
          <a:prstGeom prst="rect">
            <a:avLst/>
          </a:prstGeom>
        </p:spPr>
      </p:pic>
      <p:pic>
        <p:nvPicPr>
          <p:cNvPr id="8" name="Picture 6" descr="Diagram&#10;&#10;Description automatically generated">
            <a:extLst>
              <a:ext uri="{FF2B5EF4-FFF2-40B4-BE49-F238E27FC236}">
                <a16:creationId xmlns:a16="http://schemas.microsoft.com/office/drawing/2014/main" id="{C58364CD-E320-979A-50D1-888EBBE749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233" r="405"/>
          <a:stretch/>
        </p:blipFill>
        <p:spPr>
          <a:xfrm>
            <a:off x="7663530" y="41429"/>
            <a:ext cx="4071712" cy="3895926"/>
          </a:xfrm>
          <a:prstGeom prst="rect">
            <a:avLst/>
          </a:prstGeom>
        </p:spPr>
      </p:pic>
      <p:pic>
        <p:nvPicPr>
          <p:cNvPr id="12" name="Picture 13" descr="Chart, scatter chart&#10;&#10;Description automatically generated">
            <a:extLst>
              <a:ext uri="{FF2B5EF4-FFF2-40B4-BE49-F238E27FC236}">
                <a16:creationId xmlns:a16="http://schemas.microsoft.com/office/drawing/2014/main" id="{AC8DBDC3-82F4-BD76-66FA-70DE3C6C4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368" y="95719"/>
            <a:ext cx="3912781" cy="227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739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/>
          <a:lstStyle/>
          <a:p>
            <a:r>
              <a:rPr lang="en-US" dirty="0"/>
              <a:t>THANK YOU for</a:t>
            </a:r>
            <a:br>
              <a:rPr lang="en-US" dirty="0"/>
            </a:br>
            <a:r>
              <a:rPr lang="en-US" dirty="0"/>
              <a:t>your attention !!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CFF82-B70F-4971-9182-7C3AEA3C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9419"/>
            <a:ext cx="4082142" cy="585788"/>
          </a:xfrm>
        </p:spPr>
        <p:txBody>
          <a:bodyPr/>
          <a:lstStyle/>
          <a:p>
            <a:r>
              <a:rPr lang="en-US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79DE4-CAEA-4617-897E-FEC9A2AC2D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318" y="1481138"/>
            <a:ext cx="2141764" cy="51435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dirty="0"/>
              <a:t>Why we need to know them?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F1291-56EB-4A7B-A198-1D91F9ECC5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4375" y="2557463"/>
            <a:ext cx="2141764" cy="514350"/>
          </a:xfrm>
        </p:spPr>
        <p:txBody>
          <a:bodyPr/>
          <a:lstStyle/>
          <a:p>
            <a:r>
              <a:rPr lang="en-US" dirty="0"/>
              <a:t>Original PSD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84E21C-7534-4FB5-9709-F7D1A11034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0800" y="3633788"/>
            <a:ext cx="2141764" cy="514350"/>
          </a:xfrm>
        </p:spPr>
        <p:txBody>
          <a:bodyPr/>
          <a:lstStyle/>
          <a:p>
            <a:r>
              <a:rPr lang="en-US" dirty="0"/>
              <a:t>Examples 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594564-4FC6-401A-8586-44735EE819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5000" y="4710114"/>
            <a:ext cx="2141764" cy="514350"/>
          </a:xfrm>
        </p:spPr>
        <p:txBody>
          <a:bodyPr/>
          <a:lstStyle/>
          <a:p>
            <a:r>
              <a:rPr lang="en-US" dirty="0"/>
              <a:t>Novel approach within CBM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EB25CA-DA83-483D-AF83-0001BDF2DE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01535" y="1594478"/>
            <a:ext cx="5769467" cy="1010842"/>
          </a:xfrm>
        </p:spPr>
        <p:txBody>
          <a:bodyPr/>
          <a:lstStyle/>
          <a:p>
            <a:r>
              <a:rPr lang="en-US" dirty="0"/>
              <a:t>Centrality dependence of variables, Transverse flow measurement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46CE8C6-E12D-4A0D-8553-7FFA31941D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028" y="2682564"/>
            <a:ext cx="5539095" cy="1010842"/>
          </a:xfrm>
        </p:spPr>
        <p:txBody>
          <a:bodyPr/>
          <a:lstStyle/>
          <a:p>
            <a:r>
              <a:rPr lang="en-US" dirty="0"/>
              <a:t>How the PSD handled these issues, its strengths and weaknesses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C7D5285-85DF-4331-A6FA-1AE847CA47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76937" y="3755394"/>
            <a:ext cx="5539095" cy="1010842"/>
          </a:xfrm>
        </p:spPr>
        <p:txBody>
          <a:bodyPr/>
          <a:lstStyle/>
          <a:p>
            <a:r>
              <a:rPr lang="en-US" dirty="0"/>
              <a:t>HADES Forward Wall, STAR Event Plane Detector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2D305EF-9A88-496B-BFC1-D589A01EE3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5279" y="4824430"/>
            <a:ext cx="5539095" cy="1010842"/>
          </a:xfrm>
        </p:spPr>
        <p:txBody>
          <a:bodyPr/>
          <a:lstStyle/>
          <a:p>
            <a:r>
              <a:rPr lang="en-US" dirty="0"/>
              <a:t>First ideas how to go without PSD</a:t>
            </a:r>
          </a:p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3984D70-BD95-4E1F-9725-902B5D74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561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A01D4-1692-CB3F-C131-8CCEE7B9B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1020445"/>
            <a:ext cx="4975546" cy="1325563"/>
          </a:xfrm>
        </p:spPr>
        <p:txBody>
          <a:bodyPr/>
          <a:lstStyle/>
          <a:p>
            <a:r>
              <a:rPr lang="en-US" dirty="0"/>
              <a:t>Heavy ion Collision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047B3-8485-780C-7F67-D7805529A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3E024B55-952D-0529-BAAB-4BCCA78AF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856" y="2702597"/>
            <a:ext cx="5897301" cy="24655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C91F58-E361-B65C-4F7F-CEBE821EC739}"/>
              </a:ext>
            </a:extLst>
          </p:cNvPr>
          <p:cNvSpPr txBox="1"/>
          <p:nvPr/>
        </p:nvSpPr>
        <p:spPr>
          <a:xfrm>
            <a:off x="1282860" y="5661949"/>
            <a:ext cx="27007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/>
              <a:t>N</a:t>
            </a:r>
            <a:r>
              <a:rPr lang="en-US" baseline="-25000" dirty="0" err="1"/>
              <a:t>spec</a:t>
            </a:r>
            <a:r>
              <a:rPr lang="en-US" dirty="0"/>
              <a:t> = </a:t>
            </a:r>
            <a:r>
              <a:rPr lang="en-US" dirty="0" err="1"/>
              <a:t>A</a:t>
            </a:r>
            <a:r>
              <a:rPr lang="en-US" baseline="-25000" dirty="0" err="1"/>
              <a:t>proj</a:t>
            </a:r>
            <a:r>
              <a:rPr lang="en-US" dirty="0"/>
              <a:t> +</a:t>
            </a:r>
            <a:r>
              <a:rPr lang="en-US" dirty="0" err="1"/>
              <a:t>A</a:t>
            </a:r>
            <a:r>
              <a:rPr lang="en-US" baseline="-25000" dirty="0" err="1"/>
              <a:t>targ</a:t>
            </a:r>
            <a:r>
              <a:rPr lang="en-US" dirty="0"/>
              <a:t> −</a:t>
            </a:r>
            <a:r>
              <a:rPr lang="en-US" dirty="0" err="1"/>
              <a:t>N</a:t>
            </a:r>
            <a:r>
              <a:rPr lang="en-US" baseline="-25000" dirty="0" err="1"/>
              <a:t>part</a:t>
            </a:r>
            <a:endParaRPr lang="en-US" baseline="-25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13C2D8-2FC2-A6E2-49B5-09DA3D3DC446}"/>
              </a:ext>
            </a:extLst>
          </p:cNvPr>
          <p:cNvSpPr txBox="1"/>
          <p:nvPr/>
        </p:nvSpPr>
        <p:spPr>
          <a:xfrm>
            <a:off x="1284767" y="6131441"/>
            <a:ext cx="61225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N produced particles ~ </a:t>
            </a:r>
            <a:r>
              <a:rPr lang="en-US" dirty="0" err="1"/>
              <a:t>N</a:t>
            </a:r>
            <a:r>
              <a:rPr lang="en-US" baseline="-25000" dirty="0" err="1"/>
              <a:t>part</a:t>
            </a:r>
            <a:r>
              <a:rPr lang="en-US" baseline="-25000" dirty="0"/>
              <a:t> </a:t>
            </a:r>
            <a:r>
              <a:rPr lang="en-US" dirty="0">
                <a:ea typeface="+mn-lt"/>
                <a:cs typeface="+mn-lt"/>
              </a:rPr>
              <a:t>"wounded nucleon"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821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2571235"/>
            <a:ext cx="4179570" cy="1715531"/>
          </a:xfrm>
        </p:spPr>
        <p:txBody>
          <a:bodyPr/>
          <a:lstStyle/>
          <a:p>
            <a:r>
              <a:rPr lang="en-US" dirty="0"/>
              <a:t>CENTRALITY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557488-9443-77BA-D544-1CC5F00B42A4}"/>
              </a:ext>
            </a:extLst>
          </p:cNvPr>
          <p:cNvSpPr txBox="1"/>
          <p:nvPr/>
        </p:nvSpPr>
        <p:spPr>
          <a:xfrm>
            <a:off x="6877291" y="3838936"/>
            <a:ext cx="505427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The centrality C is defined as the fraction of the total cross section </a:t>
            </a:r>
            <a:r>
              <a:rPr lang="en-US" dirty="0" err="1">
                <a:ea typeface="+mn-lt"/>
                <a:cs typeface="+mn-lt"/>
              </a:rPr>
              <a:t>σ</a:t>
            </a:r>
            <a:r>
              <a:rPr lang="en-US" baseline="-25000" dirty="0" err="1">
                <a:ea typeface="+mn-lt"/>
                <a:cs typeface="+mn-lt"/>
              </a:rPr>
              <a:t>AA</a:t>
            </a:r>
            <a:r>
              <a:rPr lang="en-US" dirty="0">
                <a:ea typeface="+mn-lt"/>
                <a:cs typeface="+mn-lt"/>
              </a:rPr>
              <a:t> and is directly related to the impact parameter</a:t>
            </a:r>
            <a:endParaRPr lang="en-US" dirty="0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725232FE-E999-251A-EB09-86D1F42B2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679" y="5776591"/>
            <a:ext cx="2743200" cy="92235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84E5BA9-CDC3-D744-C106-05C7F9E01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098" y="4796593"/>
            <a:ext cx="4479850" cy="9773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B18A2D-4960-D30C-48B2-D9A49B655321}"/>
              </a:ext>
            </a:extLst>
          </p:cNvPr>
          <p:cNvSpPr txBox="1"/>
          <p:nvPr/>
        </p:nvSpPr>
        <p:spPr>
          <a:xfrm>
            <a:off x="4208721" y="5103627"/>
            <a:ext cx="261383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EASY IN SIMULATION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F44C9F-896E-12DB-CA73-F7EC03E68DE6}"/>
              </a:ext>
            </a:extLst>
          </p:cNvPr>
          <p:cNvSpPr txBox="1"/>
          <p:nvPr/>
        </p:nvSpPr>
        <p:spPr>
          <a:xfrm>
            <a:off x="4235302" y="6051698"/>
            <a:ext cx="224169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IN REAL LIFE</a:t>
            </a:r>
          </a:p>
        </p:txBody>
      </p:sp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182CB-3DB7-D350-6CB3-44A17CEB5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1020445"/>
            <a:ext cx="6006093" cy="628612"/>
          </a:xfrm>
        </p:spPr>
        <p:txBody>
          <a:bodyPr/>
          <a:lstStyle/>
          <a:p>
            <a:r>
              <a:rPr lang="en-US" dirty="0"/>
              <a:t>Why is centrality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4E814-98CA-1951-AA4D-8839EECFB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1892687"/>
            <a:ext cx="4417044" cy="9024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Many variables are highly dependent on the centrality:</a:t>
            </a:r>
            <a:br>
              <a:rPr lang="en-US" dirty="0"/>
            </a:br>
            <a:r>
              <a:rPr lang="en-US" dirty="0"/>
              <a:t>kinetic freeze-out temperature, multiplicity of produced particles, flow...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F8D6AD-CF75-1A06-F633-EFCF8304E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6" descr="Chart&#10;&#10;Description automatically generated">
            <a:extLst>
              <a:ext uri="{FF2B5EF4-FFF2-40B4-BE49-F238E27FC236}">
                <a16:creationId xmlns:a16="http://schemas.microsoft.com/office/drawing/2014/main" id="{62765626-90CB-248F-24A4-18FA92143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4" y="2764333"/>
            <a:ext cx="2466434" cy="1971312"/>
          </a:xfrm>
          <a:prstGeom prst="rect">
            <a:avLst/>
          </a:prstGeom>
        </p:spPr>
      </p:pic>
      <p:pic>
        <p:nvPicPr>
          <p:cNvPr id="7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10DA09DC-68CB-7F45-FADC-0E7D494AD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231" y="2373630"/>
            <a:ext cx="4295077" cy="4155132"/>
          </a:xfrm>
          <a:prstGeom prst="rect">
            <a:avLst/>
          </a:prstGeom>
        </p:spPr>
      </p:pic>
      <p:pic>
        <p:nvPicPr>
          <p:cNvPr id="8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CCC71821-D990-45AB-9316-1ACC99B28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302" y="2689290"/>
            <a:ext cx="2696736" cy="3626927"/>
          </a:xfrm>
          <a:prstGeom prst="rect">
            <a:avLst/>
          </a:prstGeom>
        </p:spPr>
      </p:pic>
      <p:pic>
        <p:nvPicPr>
          <p:cNvPr id="4" name="Picture 8" descr="Chart&#10;&#10;Description automatically generated">
            <a:extLst>
              <a:ext uri="{FF2B5EF4-FFF2-40B4-BE49-F238E27FC236}">
                <a16:creationId xmlns:a16="http://schemas.microsoft.com/office/drawing/2014/main" id="{E5C44129-F0C2-A21C-2E36-57D78B73A4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2954" y="4627633"/>
            <a:ext cx="3266501" cy="209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27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07366-44BE-4255-C5A9-932E9DB6A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Glauber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0790E-ADD3-F67D-C3F1-7234D9498E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Optical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F9CF4D-4D21-B8BA-C6D0-31317CF728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From geometrical overlaps of nucleus A and nucleus B with continuum distribution of density (e.g. Woods-Saxon)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F8CA8-1CB3-C129-93A0-38198256EF5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Monte-Carlo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1C2476-604F-EDD4-19BA-EA74396154F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21828" y="3898736"/>
            <a:ext cx="5423111" cy="19136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Nucleons represented by hard spheres around center (following WS distribution) plus assumptions:</a:t>
            </a:r>
          </a:p>
          <a:p>
            <a:pPr marL="285750" indent="-285750">
              <a:buChar char="•"/>
            </a:pPr>
            <a:r>
              <a:rPr lang="en-US" dirty="0"/>
              <a:t>AA collisions are superposition of NN collisions</a:t>
            </a:r>
          </a:p>
          <a:p>
            <a:pPr marL="285750" indent="-285750">
              <a:buChar char="•"/>
            </a:pPr>
            <a:r>
              <a:rPr lang="en-US" dirty="0"/>
              <a:t>Nucleons move along straight line (even if they have collided)</a:t>
            </a:r>
          </a:p>
          <a:p>
            <a:pPr marL="285750" indent="-285750">
              <a:buChar char="•"/>
            </a:pPr>
            <a:r>
              <a:rPr lang="en-US" dirty="0"/>
              <a:t>Decision if two nucleons collide based on transverse distance </a:t>
            </a:r>
            <a:br>
              <a:rPr lang="en-US" dirty="0"/>
            </a:br>
            <a:r>
              <a:rPr lang="en-US" dirty="0">
                <a:ea typeface="+mn-lt"/>
                <a:cs typeface="+mn-lt"/>
              </a:rPr>
              <a:t>d</a:t>
            </a:r>
            <a:r>
              <a:rPr lang="en-US" baseline="30000" dirty="0">
                <a:ea typeface="+mn-lt"/>
                <a:cs typeface="+mn-lt"/>
              </a:rPr>
              <a:t>2</a:t>
            </a:r>
            <a:r>
              <a:rPr lang="en-US" dirty="0">
                <a:ea typeface="+mn-lt"/>
                <a:cs typeface="+mn-lt"/>
              </a:rPr>
              <a:t> ≤ </a:t>
            </a:r>
            <a:r>
              <a:rPr lang="en-US" dirty="0" err="1">
                <a:ea typeface="+mn-lt"/>
                <a:cs typeface="+mn-lt"/>
              </a:rPr>
              <a:t>σ</a:t>
            </a:r>
            <a:r>
              <a:rPr lang="en-US" baseline="-25000" dirty="0" err="1">
                <a:ea typeface="+mn-lt"/>
                <a:cs typeface="+mn-lt"/>
              </a:rPr>
              <a:t>NN</a:t>
            </a:r>
            <a:r>
              <a:rPr lang="en-US" baseline="30000" dirty="0" err="1">
                <a:ea typeface="+mn-lt"/>
                <a:cs typeface="+mn-lt"/>
              </a:rPr>
              <a:t>inel</a:t>
            </a:r>
            <a:r>
              <a:rPr lang="en-US" dirty="0">
                <a:ea typeface="+mn-lt"/>
                <a:cs typeface="+mn-lt"/>
              </a:rPr>
              <a:t> /π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F2267CE-FACC-7FB1-0A88-E35E343177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1" name="Picture 11" descr="Diagram&#10;&#10;Description automatically generated">
            <a:extLst>
              <a:ext uri="{FF2B5EF4-FFF2-40B4-BE49-F238E27FC236}">
                <a16:creationId xmlns:a16="http://schemas.microsoft.com/office/drawing/2014/main" id="{CE67DD3A-12A3-25C7-E61A-2906E67EB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656" y="769207"/>
            <a:ext cx="2743200" cy="676705"/>
          </a:xfrm>
          <a:prstGeom prst="rect">
            <a:avLst/>
          </a:prstGeom>
        </p:spPr>
      </p:pic>
      <p:pic>
        <p:nvPicPr>
          <p:cNvPr id="12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7A128422-713B-0F52-61B7-503D2549F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656" y="1465202"/>
            <a:ext cx="2743200" cy="1960573"/>
          </a:xfrm>
          <a:prstGeom prst="rect">
            <a:avLst/>
          </a:prstGeom>
        </p:spPr>
      </p:pic>
      <p:pic>
        <p:nvPicPr>
          <p:cNvPr id="13" name="Picture 13" descr="Chart, scatter chart&#10;&#10;Description automatically generated">
            <a:extLst>
              <a:ext uri="{FF2B5EF4-FFF2-40B4-BE49-F238E27FC236}">
                <a16:creationId xmlns:a16="http://schemas.microsoft.com/office/drawing/2014/main" id="{0D01960E-5BB7-6D50-3462-4B59622CD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958" y="3712924"/>
            <a:ext cx="3912781" cy="227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3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F47F9-1BFD-3454-072C-EF7E3620C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How it works in</a:t>
            </a:r>
            <a:br>
              <a:rPr lang="en-US"/>
            </a:br>
            <a:r>
              <a:rPr lang="en-US" b="1"/>
              <a:t>SImulations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8B3C820-1D2D-2FE2-C4E9-720B47F490A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1" name="Picture 11" descr="Chart, histogram&#10;&#10;Description automatically generated">
            <a:extLst>
              <a:ext uri="{FF2B5EF4-FFF2-40B4-BE49-F238E27FC236}">
                <a16:creationId xmlns:a16="http://schemas.microsoft.com/office/drawing/2014/main" id="{3D1A4352-59B1-0EDF-EB7A-22FF7A7A8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2539481"/>
            <a:ext cx="10354339" cy="30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81873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oline" id="{080CB5C6-FA0A-40B0-8C1A-A4BA88D91EE0}" vid="{DC98E595-77B2-413A-A4EA-B47400BD13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4BA2C8-4C3C-4809-AD4F-FED9B4D74B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14FED0-9A95-4A83-8CAA-A3BB5938F80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875DC67E-4FAC-4989-A1C6-9CCFAE7240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Colorful Certificate</Template>
  <TotalTime>0</TotalTime>
  <Words>744</Words>
  <Application>Microsoft Office PowerPoint</Application>
  <PresentationFormat>Widescreen</PresentationFormat>
  <Paragraphs>243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Monoline</vt:lpstr>
      <vt:lpstr>Event plane and centrality determination</vt:lpstr>
      <vt:lpstr>Disclamer</vt:lpstr>
      <vt:lpstr>My background</vt:lpstr>
      <vt:lpstr>CONTENT</vt:lpstr>
      <vt:lpstr>Heavy ion Collision</vt:lpstr>
      <vt:lpstr>CENTRALITY</vt:lpstr>
      <vt:lpstr>Why is centrality important</vt:lpstr>
      <vt:lpstr>Glauber model</vt:lpstr>
      <vt:lpstr>How it works in SImulations</vt:lpstr>
      <vt:lpstr>How it works in REAL LIFE</vt:lpstr>
      <vt:lpstr>Reaction Plane</vt:lpstr>
      <vt:lpstr>Event plane  ΨEP=Ψ1</vt:lpstr>
      <vt:lpstr>Transverse flow</vt:lpstr>
      <vt:lpstr>Transverse flow</vt:lpstr>
      <vt:lpstr>EP resolution correction</vt:lpstr>
      <vt:lpstr>Projectile spectator detector</vt:lpstr>
      <vt:lpstr>Design</vt:lpstr>
      <vt:lpstr>Performance in sim</vt:lpstr>
      <vt:lpstr>Performance @ NA61</vt:lpstr>
      <vt:lpstr>HADES FORWARD WALL</vt:lpstr>
      <vt:lpstr>Design</vt:lpstr>
      <vt:lpstr>Performance</vt:lpstr>
      <vt:lpstr>Event plane determination</vt:lpstr>
      <vt:lpstr>Centrality determination</vt:lpstr>
      <vt:lpstr>Event plane detector @ STAR</vt:lpstr>
      <vt:lpstr>Design</vt:lpstr>
      <vt:lpstr>Performance and new physics</vt:lpstr>
      <vt:lpstr>Forward Wall @ CBM ?</vt:lpstr>
      <vt:lpstr>Design and transport results</vt:lpstr>
      <vt:lpstr>SUMMARY</vt:lpstr>
      <vt:lpstr>THANK YOU for your attention 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deck</dc:title>
  <dc:creator/>
  <cp:lastModifiedBy/>
  <cp:revision>1147</cp:revision>
  <dcterms:created xsi:type="dcterms:W3CDTF">2022-10-08T14:03:04Z</dcterms:created>
  <dcterms:modified xsi:type="dcterms:W3CDTF">2022-10-09T12:24:37Z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