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302" r:id="rId2"/>
    <p:sldId id="344" r:id="rId3"/>
    <p:sldId id="257" r:id="rId4"/>
    <p:sldId id="259" r:id="rId5"/>
    <p:sldId id="374" r:id="rId6"/>
    <p:sldId id="408" r:id="rId7"/>
    <p:sldId id="405" r:id="rId8"/>
    <p:sldId id="404" r:id="rId9"/>
    <p:sldId id="406" r:id="rId10"/>
    <p:sldId id="407" r:id="rId11"/>
    <p:sldId id="37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митрий Ф" initials="ДФ" lastIdx="1" clrIdx="0">
    <p:extLst>
      <p:ext uri="{19B8F6BF-5375-455C-9EA6-DF929625EA0E}">
        <p15:presenceInfo xmlns:p15="http://schemas.microsoft.com/office/powerpoint/2012/main" userId="7755a77e7f4b05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37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60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8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E26D8-2643-4C48-A8D7-FD85CA4473B3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6E902-64EC-4A8C-BF48-553E291D8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27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8D55BB-6EC4-4A14-AE90-31B6F53D1B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2EE78AC-4B33-428A-9B91-5D086D1F3B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50961A-8774-431A-875D-30FB59857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0EBC1E-EA95-4BA4-95EF-AE102A105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4B5732-388C-49C0-A288-D2C6177D8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118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2C9499-E082-4554-8537-55A4CF92A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5EA9E14-D447-42D3-94A1-4DDA9A159A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E57BF3-E14B-4155-8B26-6A1E657F3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3AC9C0-6600-4683-A43A-411881FDC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392039-AE11-4AA7-8717-31E87B36B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366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A96574D-F130-4277-B84C-CB32994FC4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DCF3EC2-9509-46DE-993B-F2BD9C896A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D84E1B-60B6-450D-8E27-E9A2FEEA0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AA3863-56EA-42F9-ACCA-E6D23FEBE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A730BE-6258-4865-9913-BDD94B6C9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16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4D646A-D614-4758-9EC5-834F2D387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1EB177-444E-4C70-B822-2B6EA6512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B2DC9-2A92-4EBC-BEA5-B8B4C6AE6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4CCA25-A20D-4DE8-9E2B-3319E14BD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457CF1-D89D-4941-A11F-BD6BBD698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982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6D284D-4D64-4E5A-BCD6-731B39CE6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67CF79-AF3A-4908-A932-5E6EAA6CC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9A1675-E33E-4D74-A2B1-813677A3F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D6B5D3-6A27-4563-9E8A-F5D814B3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23BF21-6CC5-4CEB-B467-148F05A86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112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D6F636-B786-4599-9CE0-A8EF15D75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8C4995-A5A9-4634-980B-AE64A5BFEB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9F7FC1-4231-471D-ABDB-C1114D39D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D94356-1152-4FD5-9497-4C8774D3C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AC6861-35D2-41D7-9BF1-59A09548E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6D29FE-282A-4313-81D3-91416AE22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518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B8F45-D166-46CF-B4AE-05C9B7030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4DF2C0-B159-4146-B964-2BFF59D03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0585C26-0069-460F-9FCD-207C12D1C3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5ACD27E-45DE-464C-86FE-F3FE4A392E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C17B025-4BCE-469E-845A-8513E6C0DC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2B2E664-FB33-45AA-9FF6-9E73B3F86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BFD732A-D296-4AD0-BFB9-B7AEF69BE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10A7CBC-A28A-41FF-8310-C58B271C9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480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44C876-6684-481C-8E1F-AED39586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1092358-B830-452B-825D-6EF44A33F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A983998-70D0-4414-82C8-FE9F9467E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F2C6846-2C13-474D-ACE8-A4741A8A9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949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F67FC4B-E1F3-4CDC-B1A4-208DF57A6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B93A1AA-1F86-42D5-981C-83626740B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1C54EB4-CFFA-4AD3-8528-8B115396D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963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0EBBA7-3280-4C44-A07C-129F7364A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B24A0D-E36F-4205-82B6-6B5C24348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C5C6500-7DB1-4768-95A4-05FFA6ED1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553A7E8-9CDC-4941-9D90-083E4BAD8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DA1C39-B8C9-4D37-B1E0-17E141175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4AE6B37-1129-419B-B724-BBE7EBE95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473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C9E621-A975-4816-A1CB-24CAFB4DF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DCCA460-0EB4-4B75-A533-CF23F73A98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5EEBD8-FFE1-4D0C-8F86-6F9BAAE892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3460715-74EE-490D-9230-9DAA10522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5F1699C-D713-4632-804B-D7F177C64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0BE555-AD6F-481D-875C-45F9C74CF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999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6DFAEA-8A14-47FF-A877-DDDAC82F4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AE7973-C757-4DAC-8C5C-ABD67A4E21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405EEF-59CB-423B-8C74-510DD5565A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16/09/21</a:t>
            </a: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17AD4F-7B63-46B0-8B82-3B68B3A448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777158-B654-4F95-9682-258062D742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A9DEA-4225-4A25-89A1-393F6C1E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40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doi.org/10.1088/1748-0221/15/09/C09015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8407" y="656850"/>
            <a:ext cx="11355185" cy="2387600"/>
          </a:xfrm>
        </p:spPr>
        <p:txBody>
          <a:bodyPr>
            <a:normAutofit/>
          </a:bodyPr>
          <a:lstStyle/>
          <a:p>
            <a:r>
              <a:rPr lang="en-US" sz="3600" b="1" dirty="0"/>
              <a:t>PRR of FEE and readout electronics (II): </a:t>
            </a:r>
            <a:br>
              <a:rPr lang="en-US" sz="3600" b="1" dirty="0"/>
            </a:br>
            <a:r>
              <a:rPr lang="en-US" sz="3600" b="1" dirty="0"/>
              <a:t>The full PSD readout chain integration and test at the </a:t>
            </a:r>
            <a:r>
              <a:rPr lang="en-US" sz="3600" b="1" dirty="0" err="1"/>
              <a:t>mCBM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D.Finogeev</a:t>
            </a:r>
            <a:r>
              <a:rPr lang="ru-RU" dirty="0"/>
              <a:t>, </a:t>
            </a:r>
            <a:r>
              <a:rPr lang="en-US" dirty="0"/>
              <a:t>INR, Moscow </a:t>
            </a:r>
            <a:endParaRPr lang="ru-RU" dirty="0"/>
          </a:p>
          <a:p>
            <a:r>
              <a:rPr lang="en-US" dirty="0"/>
              <a:t>on behalf of the PSD team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998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AACBB0-18CF-41D3-98F1-F05653BF6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F130C5-D656-47E7-B871-60A38269B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10</a:t>
            </a:fld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084704-1ADC-4A33-97AF-A9B20B967027}"/>
              </a:ext>
            </a:extLst>
          </p:cNvPr>
          <p:cNvSpPr txBox="1"/>
          <p:nvPr/>
        </p:nvSpPr>
        <p:spPr>
          <a:xfrm>
            <a:off x="3581400" y="40835"/>
            <a:ext cx="5050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Emulation of signal FIR filter placement in FPGA KC7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B9CB40-80FB-4286-A9DF-02C69DF7E4D6}"/>
              </a:ext>
            </a:extLst>
          </p:cNvPr>
          <p:cNvSpPr txBox="1"/>
          <p:nvPr/>
        </p:nvSpPr>
        <p:spPr>
          <a:xfrm>
            <a:off x="135229" y="742097"/>
            <a:ext cx="65182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 DSP modules was implemented in ADC firmware design to check FPGA resources availability for FIR signal processing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A(</a:t>
            </a:r>
            <a:r>
              <a:rPr lang="en-US" dirty="0" err="1"/>
              <a:t>i</a:t>
            </a:r>
            <a:r>
              <a:rPr lang="en-US" dirty="0"/>
              <a:t>)*c1+A(i-1)*c2+...+A(i-10)*c11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11 x DSP: A(14 bit) * B (14bit) + C(28 bit) = P(29bit) @80MHz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DSPi</a:t>
            </a:r>
            <a:r>
              <a:rPr lang="en-US" dirty="0"/>
              <a:t>: </a:t>
            </a:r>
            <a:r>
              <a:rPr lang="en-US" dirty="0" err="1"/>
              <a:t>adc</a:t>
            </a: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 * const(</a:t>
            </a:r>
            <a:r>
              <a:rPr lang="en-US" dirty="0" err="1"/>
              <a:t>i</a:t>
            </a:r>
            <a:r>
              <a:rPr lang="en-US" dirty="0"/>
              <a:t>) + </a:t>
            </a:r>
            <a:r>
              <a:rPr lang="en-US" dirty="0" err="1"/>
              <a:t>dsp_out</a:t>
            </a:r>
            <a:r>
              <a:rPr lang="en-US" dirty="0"/>
              <a:t>(i-1)(27 </a:t>
            </a:r>
            <a:r>
              <a:rPr lang="en-US" dirty="0" err="1"/>
              <a:t>downto</a:t>
            </a:r>
            <a:r>
              <a:rPr lang="en-US" dirty="0"/>
              <a:t> </a:t>
            </a:r>
            <a:r>
              <a:rPr lang="en-US"/>
              <a:t>0)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28E37EE-EFF0-45C4-B33E-B5B400260FA8}"/>
              </a:ext>
            </a:extLst>
          </p:cNvPr>
          <p:cNvGrpSpPr/>
          <p:nvPr/>
        </p:nvGrpSpPr>
        <p:grpSpPr>
          <a:xfrm>
            <a:off x="216415" y="2380575"/>
            <a:ext cx="3364985" cy="3037747"/>
            <a:chOff x="375844" y="3170548"/>
            <a:chExt cx="3364985" cy="303774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4881481-BE86-43D6-BBD6-70648EDC9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5844" y="4834462"/>
              <a:ext cx="3364985" cy="86553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A233A11-319E-4764-AA50-D3D27D9AE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44" y="3170548"/>
              <a:ext cx="3364985" cy="167545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80075D6-361A-4C0B-ADC9-D47AF63C6074}"/>
                </a:ext>
              </a:extLst>
            </p:cNvPr>
            <p:cNvSpPr txBox="1"/>
            <p:nvPr/>
          </p:nvSpPr>
          <p:spPr>
            <a:xfrm>
              <a:off x="375844" y="5654297"/>
              <a:ext cx="326724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ADC FPGA utilization</a:t>
              </a:r>
            </a:p>
            <a:p>
              <a:r>
                <a:rPr lang="en-US" sz="1200" dirty="0"/>
                <a:t>beam tests mCBM@2021 design + FIR emulation 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F90A5CA3-0A9F-4224-93A4-497EB29CA4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837" y="5418322"/>
            <a:ext cx="11772326" cy="12582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8A89F97-E49B-408F-80EC-7CEF94130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4648" y="685116"/>
            <a:ext cx="4764391" cy="321349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C0043E6-73C0-47AB-8DB3-2E79135FC3C6}"/>
              </a:ext>
            </a:extLst>
          </p:cNvPr>
          <p:cNvSpPr txBox="1"/>
          <p:nvPr/>
        </p:nvSpPr>
        <p:spPr>
          <a:xfrm>
            <a:off x="6734648" y="3898610"/>
            <a:ext cx="2398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DSP placement in firmware design</a:t>
            </a:r>
          </a:p>
        </p:txBody>
      </p:sp>
    </p:spTree>
    <p:extLst>
      <p:ext uri="{BB962C8B-B14F-4D97-AF65-F5344CB8AC3E}">
        <p14:creationId xmlns:p14="http://schemas.microsoft.com/office/powerpoint/2010/main" val="3283159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5C9FA3-A19F-43BA-9F64-8764159F5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D02493-1BFD-40C6-A8E0-3E800656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11</a:t>
            </a:fld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644806-5174-4FA8-9C2F-ACF117B9D34B}"/>
              </a:ext>
            </a:extLst>
          </p:cNvPr>
          <p:cNvSpPr txBox="1"/>
          <p:nvPr/>
        </p:nvSpPr>
        <p:spPr>
          <a:xfrm>
            <a:off x="507141" y="329035"/>
            <a:ext cx="78225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PSD full readout chain was tested at beam tests with common mCBM DAQ in June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6AA5D1-400B-4E2C-99FB-69CFFF30F0F3}"/>
              </a:ext>
            </a:extLst>
          </p:cNvPr>
          <p:cNvSpPr txBox="1"/>
          <p:nvPr/>
        </p:nvSpPr>
        <p:spPr>
          <a:xfrm>
            <a:off x="389477" y="1923819"/>
            <a:ext cx="805785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FEE + 60m signal cable + ADC boards assembly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GBT connection stability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ADC signal digitizer firmware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CRI data processing firmware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ADC control + slow readout (python macro)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Event time synchronization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Issue was observed: ADC baseline drift during high rate because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600" dirty="0"/>
              <a:t>Firmware exponential filter compensation was implemented for charge correction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dirty="0"/>
              <a:t>Solution 2: Working on signal FIR processing FPGA with self-channel triggering without threshold-crossing procedure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One FPGA on board was used during the tests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80 MHz ADC clock used, 120 MHz clock is not ready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200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20581B02-A24A-4B66-BEA0-69A75C25C5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012" y="99719"/>
            <a:ext cx="3083672" cy="634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07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D58274-4630-4022-962F-2BD15B43E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90721F-5A3F-4754-9E47-DED80A307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2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4BF9D2-AF7E-4AE3-849C-42BEBD22A61A}"/>
              </a:ext>
            </a:extLst>
          </p:cNvPr>
          <p:cNvSpPr txBox="1"/>
          <p:nvPr/>
        </p:nvSpPr>
        <p:spPr>
          <a:xfrm>
            <a:off x="5301488" y="499059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Outline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9B28E0-3E77-4847-99BF-76B73CA375C6}"/>
              </a:ext>
            </a:extLst>
          </p:cNvPr>
          <p:cNvSpPr txBox="1"/>
          <p:nvPr/>
        </p:nvSpPr>
        <p:spPr>
          <a:xfrm>
            <a:off x="3521242" y="1773726"/>
            <a:ext cx="5369957" cy="3892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b="1" dirty="0"/>
              <a:t>PSD FEE and readout</a:t>
            </a:r>
          </a:p>
          <a:p>
            <a:pPr marL="91440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ADC board for ECAL@PANDA</a:t>
            </a:r>
          </a:p>
          <a:p>
            <a:pPr marL="91440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ADC board integration to mCBM with GBT</a:t>
            </a:r>
          </a:p>
          <a:p>
            <a:pPr marL="91440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CRI PSD firmware unit</a:t>
            </a:r>
          </a:p>
          <a:p>
            <a:pPr marL="91440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Baseline drift</a:t>
            </a:r>
          </a:p>
          <a:p>
            <a:pPr marL="91440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FIR filter FPGA resources estimation</a:t>
            </a:r>
          </a:p>
          <a:p>
            <a:pPr marL="914400" lvl="1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933652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25BF2B-E014-41A6-ACD6-EFD8FA77D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665" y="89742"/>
            <a:ext cx="9964669" cy="740437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Full PSD readout chain setup at mCBM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27C402-F737-4E44-9F1E-4152D7EDF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11" y="1576137"/>
            <a:ext cx="4538321" cy="3735896"/>
          </a:xfrm>
        </p:spPr>
        <p:txBody>
          <a:bodyPr>
            <a:normAutofit/>
          </a:bodyPr>
          <a:lstStyle/>
          <a:p>
            <a:r>
              <a:rPr lang="en-US" dirty="0"/>
              <a:t>PSD module was integrated into mCBM with full chain PSD readout:</a:t>
            </a:r>
          </a:p>
          <a:p>
            <a:pPr lvl="1"/>
            <a:r>
              <a:rPr lang="en-US" sz="2000" dirty="0"/>
              <a:t>ADC + interface boards</a:t>
            </a:r>
          </a:p>
          <a:p>
            <a:pPr lvl="1"/>
            <a:r>
              <a:rPr lang="en-US" sz="2000" dirty="0"/>
              <a:t>MPPC board</a:t>
            </a:r>
          </a:p>
          <a:p>
            <a:pPr lvl="1"/>
            <a:r>
              <a:rPr lang="en-US" sz="2000" dirty="0"/>
              <a:t>60m coaxial cable</a:t>
            </a:r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E200E25-18E3-4C6F-AA71-B083347C2895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5890" y="1145051"/>
            <a:ext cx="4042095" cy="45063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E73AE2-8A8B-4BF9-BC12-F9AEFEFB8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96568-0D37-4804-B995-7DF4CD54F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3</a:t>
            </a:fld>
            <a:endParaRPr lang="ru-RU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85A7B2C-642F-43D6-9092-FBCFCCD2B45E}"/>
              </a:ext>
            </a:extLst>
          </p:cNvPr>
          <p:cNvGrpSpPr/>
          <p:nvPr/>
        </p:nvGrpSpPr>
        <p:grpSpPr>
          <a:xfrm>
            <a:off x="5378113" y="848317"/>
            <a:ext cx="2504212" cy="2780727"/>
            <a:chOff x="5553551" y="884322"/>
            <a:chExt cx="1622940" cy="193531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46D772A-417C-4183-A19B-628C296821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409373" y="1106154"/>
              <a:ext cx="1774658" cy="1330993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2C09F81-8204-40B8-9F88-FA5922F13CB3}"/>
                </a:ext>
              </a:extLst>
            </p:cNvPr>
            <p:cNvSpPr txBox="1"/>
            <p:nvPr/>
          </p:nvSpPr>
          <p:spPr>
            <a:xfrm>
              <a:off x="5553551" y="2658979"/>
              <a:ext cx="1622940" cy="1606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MPPC board mounted on PSD module @mCBM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1282F5E-D4AC-4F13-A0DC-3762FADF8AA1}"/>
              </a:ext>
            </a:extLst>
          </p:cNvPr>
          <p:cNvGrpSpPr/>
          <p:nvPr/>
        </p:nvGrpSpPr>
        <p:grpSpPr>
          <a:xfrm>
            <a:off x="4938988" y="3833780"/>
            <a:ext cx="3035120" cy="2752776"/>
            <a:chOff x="4813160" y="2925027"/>
            <a:chExt cx="3035120" cy="2752776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8B6A9E3-06E1-4EB2-A3A2-B57034390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9204" y="2925027"/>
              <a:ext cx="2969076" cy="2226807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6928BBB-1039-497A-B1AB-15EA667D6429}"/>
                </a:ext>
              </a:extLst>
            </p:cNvPr>
            <p:cNvSpPr txBox="1"/>
            <p:nvPr/>
          </p:nvSpPr>
          <p:spPr>
            <a:xfrm>
              <a:off x="4813160" y="5169972"/>
              <a:ext cx="3035120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/>
                <a:t>ADC64 FPGA board + interface board installed in DAQ container and connected with 60m coaxial cable to PSD module @mCBM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7A439BB6-ADAB-4C25-8881-04301DA3B68A}"/>
              </a:ext>
            </a:extLst>
          </p:cNvPr>
          <p:cNvSpPr/>
          <p:nvPr/>
        </p:nvSpPr>
        <p:spPr>
          <a:xfrm>
            <a:off x="7974108" y="1046747"/>
            <a:ext cx="1609045" cy="166637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3359039-3FB5-464B-8AE8-E12811DCDF89}"/>
              </a:ext>
            </a:extLst>
          </p:cNvPr>
          <p:cNvSpPr/>
          <p:nvPr/>
        </p:nvSpPr>
        <p:spPr>
          <a:xfrm>
            <a:off x="5345534" y="787926"/>
            <a:ext cx="2504212" cy="2841117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9DBAF22-C881-48D3-9B7D-6ED338F6419D}"/>
              </a:ext>
            </a:extLst>
          </p:cNvPr>
          <p:cNvSpPr/>
          <p:nvPr/>
        </p:nvSpPr>
        <p:spPr>
          <a:xfrm>
            <a:off x="10305047" y="2941721"/>
            <a:ext cx="1499031" cy="1677677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30BD029-C9DF-4B35-B34E-629CDDCB7EC3}"/>
              </a:ext>
            </a:extLst>
          </p:cNvPr>
          <p:cNvSpPr/>
          <p:nvPr/>
        </p:nvSpPr>
        <p:spPr>
          <a:xfrm>
            <a:off x="4913250" y="3759559"/>
            <a:ext cx="3105797" cy="2887888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9211E15-00E4-40FC-93A2-B8BF40BF6D28}"/>
              </a:ext>
            </a:extLst>
          </p:cNvPr>
          <p:cNvCxnSpPr>
            <a:cxnSpLocks/>
          </p:cNvCxnSpPr>
          <p:nvPr/>
        </p:nvCxnSpPr>
        <p:spPr>
          <a:xfrm flipH="1">
            <a:off x="7866510" y="2719575"/>
            <a:ext cx="452730" cy="335006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F819A3A-90D8-40DB-9FD7-A7B467322EE6}"/>
              </a:ext>
            </a:extLst>
          </p:cNvPr>
          <p:cNvCxnSpPr>
            <a:cxnSpLocks/>
          </p:cNvCxnSpPr>
          <p:nvPr/>
        </p:nvCxnSpPr>
        <p:spPr>
          <a:xfrm flipH="1">
            <a:off x="8019047" y="4123259"/>
            <a:ext cx="2274481" cy="1465409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5665120-41B4-4822-97A1-01125DA4D2B8}"/>
              </a:ext>
            </a:extLst>
          </p:cNvPr>
          <p:cNvSpPr txBox="1"/>
          <p:nvPr/>
        </p:nvSpPr>
        <p:spPr>
          <a:xfrm>
            <a:off x="466711" y="5734825"/>
            <a:ext cx="38964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900" b="0" i="0" dirty="0">
                <a:effectLst/>
                <a:latin typeface="-apple-system"/>
              </a:rPr>
              <a:t>Results are published in:</a:t>
            </a:r>
          </a:p>
          <a:p>
            <a:pPr algn="l"/>
            <a:r>
              <a:rPr lang="en-US" sz="900" dirty="0">
                <a:latin typeface="-apple-system"/>
              </a:rPr>
              <a:t>“</a:t>
            </a:r>
            <a:r>
              <a:rPr lang="en-US" sz="900" b="0" i="0" dirty="0">
                <a:effectLst/>
                <a:latin typeface="-apple-system"/>
              </a:rPr>
              <a:t>Development of readout chain for CBM Projectile Spectator Detector at FAIR”</a:t>
            </a:r>
          </a:p>
          <a:p>
            <a:r>
              <a:rPr lang="en-US" sz="900" b="0" i="0" dirty="0">
                <a:effectLst/>
                <a:latin typeface="-apple-system"/>
              </a:rPr>
              <a:t>DOI: </a:t>
            </a:r>
            <a:r>
              <a:rPr lang="en-US" sz="900" dirty="0">
                <a:solidFill>
                  <a:srgbClr val="0050B3"/>
                </a:solidFill>
                <a:latin typeface="-apple-system"/>
              </a:rPr>
              <a:t>10.1088/1742-6596/1690/1/012059</a:t>
            </a:r>
            <a:endParaRPr lang="en-US" sz="900" b="0" i="0" dirty="0">
              <a:effectLst/>
              <a:latin typeface="-apple-system"/>
            </a:endParaRPr>
          </a:p>
          <a:p>
            <a:pPr algn="l"/>
            <a:endParaRPr lang="en-US" sz="900" b="0" i="0" dirty="0"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783394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194870-21C2-448D-8923-4EE07E620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564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ADC board at mCBM 2021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A8506F3-5DA0-4E18-8852-40243EFE35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11352" y="1164657"/>
            <a:ext cx="5137083" cy="4429945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E18886-FA72-452B-B7D2-F88DD04C5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EF2A7-CE03-49AF-907D-406281A9A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4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F0BF37-E4B8-48B2-930F-C106DD52482A}"/>
              </a:ext>
            </a:extLst>
          </p:cNvPr>
          <p:cNvSpPr txBox="1"/>
          <p:nvPr/>
        </p:nvSpPr>
        <p:spPr>
          <a:xfrm>
            <a:off x="98954" y="1325563"/>
            <a:ext cx="65123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/>
              <a:t>ADC board was designed for ECAL@PANDA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LTM9011 ADC;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125Msps / 80Msps (used now); 14-bit digitization; Selectable Input Ranges: 1VP-P to </a:t>
            </a:r>
            <a:r>
              <a:rPr lang="en-US" b="1" u="sng" dirty="0"/>
              <a:t>2VP-P (used);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Two FPGA </a:t>
            </a:r>
            <a:r>
              <a:rPr lang="en-US" dirty="0" err="1"/>
              <a:t>Kintex</a:t>
            </a:r>
            <a:r>
              <a:rPr lang="en-US" dirty="0"/>
              <a:t> 7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32 channels per one FPGA; Separated optical link for each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Readout rate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3.2 (4.8) Gb/s; 16.5 GBT words per event (32 channels fired)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Max hit data size (2MHz hit rate): ~40 bit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639FD5-64B1-49FA-B973-6597D1762A3F}"/>
              </a:ext>
            </a:extLst>
          </p:cNvPr>
          <p:cNvSpPr txBox="1"/>
          <p:nvPr/>
        </p:nvSpPr>
        <p:spPr>
          <a:xfrm>
            <a:off x="6523613" y="5693343"/>
            <a:ext cx="52248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ADC64 FPGA board + interface board @mCBM May 2021</a:t>
            </a:r>
          </a:p>
        </p:txBody>
      </p:sp>
    </p:spTree>
    <p:extLst>
      <p:ext uri="{BB962C8B-B14F-4D97-AF65-F5344CB8AC3E}">
        <p14:creationId xmlns:p14="http://schemas.microsoft.com/office/powerpoint/2010/main" val="124500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849391-B8BB-4FE4-9C52-820B2F883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662A07-7DA8-4760-AD57-EB7922211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5</a:t>
            </a:fld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3E1896-B781-4867-806A-63AFE51667FD}"/>
              </a:ext>
            </a:extLst>
          </p:cNvPr>
          <p:cNvSpPr txBox="1"/>
          <p:nvPr/>
        </p:nvSpPr>
        <p:spPr>
          <a:xfrm>
            <a:off x="659521" y="392238"/>
            <a:ext cx="69948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PSD readout integration into mCBM DAQ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EA145F-AA9F-44D6-AC2A-09EFA1EDF16A}"/>
              </a:ext>
            </a:extLst>
          </p:cNvPr>
          <p:cNvSpPr txBox="1"/>
          <p:nvPr/>
        </p:nvSpPr>
        <p:spPr>
          <a:xfrm>
            <a:off x="527525" y="1398720"/>
            <a:ext cx="70704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GBT FPGA is used for the connection to CRI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CRI clock is used for the ADC board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Internal clock used to synchronize GBT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After GBT starts provide recovered clock from CRI, the clock MUX switched GBT Rx clock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Time stamp provided by CRI via GBT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ADC boards assembly is controlled via GBT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The ADC FPGA is connected via I2C to MCU on the ADC interface board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9F8767-C3B9-41EE-96B0-D006E69B3A5F}"/>
              </a:ext>
            </a:extLst>
          </p:cNvPr>
          <p:cNvSpPr txBox="1"/>
          <p:nvPr/>
        </p:nvSpPr>
        <p:spPr>
          <a:xfrm>
            <a:off x="527525" y="5521174"/>
            <a:ext cx="3629428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900" b="0" i="0" dirty="0">
                <a:effectLst/>
                <a:latin typeface="-apple-system"/>
              </a:rPr>
              <a:t>Results are published in:</a:t>
            </a:r>
          </a:p>
          <a:p>
            <a:pPr algn="l"/>
            <a:r>
              <a:rPr lang="en-US" sz="900" b="0" i="0" dirty="0">
                <a:effectLst/>
                <a:latin typeface="-apple-system"/>
              </a:rPr>
              <a:t>“The readout system of the CBM Projectile Spectator Detector at FAIR”</a:t>
            </a:r>
          </a:p>
          <a:p>
            <a:r>
              <a:rPr lang="en-US" sz="900" b="0" i="0" dirty="0">
                <a:effectLst/>
                <a:latin typeface="-apple-system"/>
              </a:rPr>
              <a:t>DOI: </a:t>
            </a:r>
            <a:r>
              <a:rPr lang="en-US" sz="900" b="0" i="0" u="none" strike="noStrike" dirty="0">
                <a:solidFill>
                  <a:srgbClr val="0050B3"/>
                </a:solidFill>
                <a:effectLst/>
                <a:latin typeface="-apple-system"/>
                <a:hlinkClick r:id="rId2"/>
              </a:rPr>
              <a:t>10.1088/1748-0221/15/09/C09015</a:t>
            </a:r>
            <a:endParaRPr lang="en-US" sz="900" b="0" i="0" dirty="0">
              <a:effectLst/>
              <a:latin typeface="-apple-system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94CFE43-074D-4EF9-933D-424942CC9A4E}"/>
              </a:ext>
            </a:extLst>
          </p:cNvPr>
          <p:cNvGrpSpPr/>
          <p:nvPr/>
        </p:nvGrpSpPr>
        <p:grpSpPr>
          <a:xfrm>
            <a:off x="8035048" y="0"/>
            <a:ext cx="4112264" cy="6406816"/>
            <a:chOff x="8035048" y="0"/>
            <a:chExt cx="4112264" cy="6406816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75D6F09-16E9-4DC9-A572-B6ED40B77BBF}"/>
                </a:ext>
              </a:extLst>
            </p:cNvPr>
            <p:cNvGrpSpPr/>
            <p:nvPr/>
          </p:nvGrpSpPr>
          <p:grpSpPr>
            <a:xfrm>
              <a:off x="8035048" y="0"/>
              <a:ext cx="4112264" cy="6406816"/>
              <a:chOff x="8101984" y="263760"/>
              <a:chExt cx="3685000" cy="6092590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0F13412-08E4-43D7-89DF-8A8430DA29CB}"/>
                  </a:ext>
                </a:extLst>
              </p:cNvPr>
              <p:cNvSpPr/>
              <p:nvPr/>
            </p:nvSpPr>
            <p:spPr>
              <a:xfrm>
                <a:off x="8101984" y="263760"/>
                <a:ext cx="3685000" cy="6092590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99ECF32-CE82-4833-A118-846B836D82C1}"/>
                  </a:ext>
                </a:extLst>
              </p:cNvPr>
              <p:cNvSpPr txBox="1"/>
              <p:nvPr/>
            </p:nvSpPr>
            <p:spPr>
              <a:xfrm>
                <a:off x="8494407" y="6080011"/>
                <a:ext cx="290015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ADC – CRI clock, data, control overview scheme</a:t>
                </a:r>
              </a:p>
            </p:txBody>
          </p:sp>
        </p:grpSp>
        <p:pic>
          <p:nvPicPr>
            <p:cNvPr id="5" name="Picture 4" descr="Diagram&#10;&#10;Description automatically generated">
              <a:extLst>
                <a:ext uri="{FF2B5EF4-FFF2-40B4-BE49-F238E27FC236}">
                  <a16:creationId xmlns:a16="http://schemas.microsoft.com/office/drawing/2014/main" id="{03034782-978C-4848-BE29-E0ADD6E5F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9128" y="54141"/>
              <a:ext cx="3864102" cy="61235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8764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AD5DB2-5C38-4828-93F1-FF95C1F8D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16/09/21</a:t>
            </a:r>
            <a:endParaRPr lang="ru-RU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A983B4-4D11-4727-AD38-6A051BDBE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6</a:t>
            </a:fld>
            <a:endParaRPr lang="ru-RU"/>
          </a:p>
        </p:txBody>
      </p:sp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E3E3D5C-29E3-4FD3-9C86-E2E776B1144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764" y="782716"/>
            <a:ext cx="4075853" cy="51916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40B0EA-A2C2-4197-9431-2993F87F1371}"/>
              </a:ext>
            </a:extLst>
          </p:cNvPr>
          <p:cNvSpPr txBox="1"/>
          <p:nvPr/>
        </p:nvSpPr>
        <p:spPr>
          <a:xfrm>
            <a:off x="3437003" y="36228"/>
            <a:ext cx="5317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PSD ADC firmware development and INR RAS, Moscow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6725B8-5706-4F10-98B4-564FA38C3A7A}"/>
              </a:ext>
            </a:extLst>
          </p:cNvPr>
          <p:cNvSpPr txBox="1"/>
          <p:nvPr/>
        </p:nvSpPr>
        <p:spPr>
          <a:xfrm>
            <a:off x="419421" y="4251886"/>
            <a:ext cx="6694313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/>
              <a:t>ADC firmware features: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/>
              <a:t>Analog signals acquisition individually for each channel by threshold crossing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/>
              <a:t>Force triggered acquisition s is possible by ‘and’ and ‘or’ combinations of channels events and asynchronous pulser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/>
              <a:t>Online monitoring of the baseline zero level and the noise RMS, measuring readout rate in range 0.5 to 4.5MHz.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/>
              <a:t>GBT tested with KC7 evaluation bard (at INR RAS, Moscow) and CRI (GBI, Darmstadt)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F3F94E1-6073-4577-81AC-7AC93F0E8211}"/>
              </a:ext>
            </a:extLst>
          </p:cNvPr>
          <p:cNvGrpSpPr/>
          <p:nvPr/>
        </p:nvGrpSpPr>
        <p:grpSpPr>
          <a:xfrm>
            <a:off x="419421" y="571088"/>
            <a:ext cx="7051750" cy="3176773"/>
            <a:chOff x="149730" y="2589385"/>
            <a:chExt cx="7051750" cy="3176773"/>
          </a:xfrm>
        </p:grpSpPr>
        <p:pic>
          <p:nvPicPr>
            <p:cNvPr id="9" name="Picture 8" descr="Graphical user interface, text&#10;&#10;Description automatically generated">
              <a:extLst>
                <a:ext uri="{FF2B5EF4-FFF2-40B4-BE49-F238E27FC236}">
                  <a16:creationId xmlns:a16="http://schemas.microsoft.com/office/drawing/2014/main" id="{A9082113-7F63-4BA5-929B-CEE14BFEC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3933" y="2670394"/>
              <a:ext cx="2497547" cy="2693089"/>
            </a:xfrm>
            <a:prstGeom prst="rect">
              <a:avLst/>
            </a:prstGeom>
          </p:spPr>
        </p:pic>
        <p:pic>
          <p:nvPicPr>
            <p:cNvPr id="10" name="Picture 9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54C39E34-0491-45B1-B329-4952439389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167424" y="3007031"/>
              <a:ext cx="2693089" cy="201981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415C5B4-1D9B-4F81-AFF4-92D28A279C87}"/>
                </a:ext>
              </a:extLst>
            </p:cNvPr>
            <p:cNvSpPr txBox="1"/>
            <p:nvPr/>
          </p:nvSpPr>
          <p:spPr>
            <a:xfrm>
              <a:off x="2357561" y="2589385"/>
              <a:ext cx="217784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KC7 evaluation board</a:t>
              </a:r>
            </a:p>
            <a:p>
              <a:r>
                <a:rPr lang="en-US" dirty="0"/>
                <a:t>ADC board</a:t>
              </a:r>
            </a:p>
            <a:p>
              <a:endParaRPr lang="en-US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6BB3DB1-BE6A-4B64-B69E-8DC2B1A417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50376" y="2805953"/>
              <a:ext cx="907185" cy="360948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1CAA0E9-25A6-4782-9B7C-7953FF1539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50376" y="3081101"/>
              <a:ext cx="907185" cy="360948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151A588-6D13-4FE0-A68C-065C647960A1}"/>
                </a:ext>
              </a:extLst>
            </p:cNvPr>
            <p:cNvSpPr txBox="1"/>
            <p:nvPr/>
          </p:nvSpPr>
          <p:spPr>
            <a:xfrm>
              <a:off x="149730" y="5396826"/>
              <a:ext cx="38688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PSD readout setup at INR RAS, Moscow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29CC246-DE4A-4A18-AC55-C335F30BAA8B}"/>
              </a:ext>
            </a:extLst>
          </p:cNvPr>
          <p:cNvSpPr txBox="1"/>
          <p:nvPr/>
        </p:nvSpPr>
        <p:spPr>
          <a:xfrm>
            <a:off x="4805092" y="3429000"/>
            <a:ext cx="3009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Readout software interface (IP-bus, C)</a:t>
            </a:r>
          </a:p>
        </p:txBody>
      </p:sp>
    </p:spTree>
    <p:extLst>
      <p:ext uri="{BB962C8B-B14F-4D97-AF65-F5344CB8AC3E}">
        <p14:creationId xmlns:p14="http://schemas.microsoft.com/office/powerpoint/2010/main" val="924933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EEEE95F-84FD-4CD5-92CC-7E97A81583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632" y="1013059"/>
            <a:ext cx="7867589" cy="48318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34B729-D679-44E4-B2AA-C619AB98AADF}"/>
              </a:ext>
            </a:extLst>
          </p:cNvPr>
          <p:cNvSpPr txBox="1"/>
          <p:nvPr/>
        </p:nvSpPr>
        <p:spPr>
          <a:xfrm>
            <a:off x="76779" y="1013059"/>
            <a:ext cx="432677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PSD-CRI unit used for beam tests in June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Prototyped with KC7 evaluation board in January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Crucial modules: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ADC control (GBT slow control)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Data reader (read GBT data from ADC)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Data sorter (combine data from (1-8) ADCs into one buffer, dataflow throttling)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FLIM interface (push data to FLIM)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8 GBT links, 4 FLIM interfaces per SLR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4F1498-7FC8-42DD-A195-1019BF22ABFE}"/>
              </a:ext>
            </a:extLst>
          </p:cNvPr>
          <p:cNvSpPr txBox="1"/>
          <p:nvPr/>
        </p:nvSpPr>
        <p:spPr>
          <a:xfrm>
            <a:off x="2873002" y="87530"/>
            <a:ext cx="6445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PSD-CRI firmware specific unit design for test at mCBM June 2021</a:t>
            </a:r>
          </a:p>
        </p:txBody>
      </p:sp>
    </p:spTree>
    <p:extLst>
      <p:ext uri="{BB962C8B-B14F-4D97-AF65-F5344CB8AC3E}">
        <p14:creationId xmlns:p14="http://schemas.microsoft.com/office/powerpoint/2010/main" val="4131989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6797DE7B-0D13-4485-A699-573A596C2FF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312" y="1689233"/>
            <a:ext cx="7121686" cy="38945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5ADD56A-E0C9-48EB-8E38-C97050650CCD}"/>
              </a:ext>
            </a:extLst>
          </p:cNvPr>
          <p:cNvSpPr txBox="1"/>
          <p:nvPr/>
        </p:nvSpPr>
        <p:spPr>
          <a:xfrm>
            <a:off x="203333" y="677467"/>
            <a:ext cx="6450484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Data sorter will be excluded as excess element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Single GBT link per FLIM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 FLIM interface load 64+16 bit @40MHz through async FIFO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 ADC boards, 16 GBT links in total for PSD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 FLIM interfaced / 8 GBT links per SLR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PSD GBT spare solution is use wide bus mode: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120bit @40MHz = 4,8Gb/s per FLIM interface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38,4 Gb/s per SLR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76,8 Gb/s per CRI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start/stop is required (always ready)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huge buffering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Input throughput = output throughput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FLIM throughput:</a:t>
            </a:r>
          </a:p>
          <a:p>
            <a:r>
              <a:rPr lang="en-US" dirty="0"/>
              <a:t>PCIe 6-7GB/s</a:t>
            </a:r>
          </a:p>
          <a:p>
            <a:r>
              <a:rPr lang="en-US" dirty="0"/>
              <a:t>50 Gb/s per SLR</a:t>
            </a:r>
          </a:p>
          <a:p>
            <a:r>
              <a:rPr lang="en-US" dirty="0"/>
              <a:t>100 Gb/s per CRI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7D5DA6-A45A-4EEB-9123-3AFC57E46922}"/>
              </a:ext>
            </a:extLst>
          </p:cNvPr>
          <p:cNvSpPr txBox="1"/>
          <p:nvPr/>
        </p:nvSpPr>
        <p:spPr>
          <a:xfrm>
            <a:off x="4403558" y="87530"/>
            <a:ext cx="3799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PSD-CRI firmware specific unit revision</a:t>
            </a:r>
          </a:p>
        </p:txBody>
      </p:sp>
    </p:spTree>
    <p:extLst>
      <p:ext uri="{BB962C8B-B14F-4D97-AF65-F5344CB8AC3E}">
        <p14:creationId xmlns:p14="http://schemas.microsoft.com/office/powerpoint/2010/main" val="3366968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99F980-5BCC-4DEC-BA73-7C9258204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29th of October 2021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23D01F-5F1A-4A95-879D-325D36C4C5B2}"/>
              </a:ext>
            </a:extLst>
          </p:cNvPr>
          <p:cNvSpPr txBox="1"/>
          <p:nvPr/>
        </p:nvSpPr>
        <p:spPr>
          <a:xfrm>
            <a:off x="2470027" y="2871"/>
            <a:ext cx="5811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ADC baseline drift while high load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D81833-34C8-4693-B2D8-F47D8113B7B1}"/>
              </a:ext>
            </a:extLst>
          </p:cNvPr>
          <p:cNvSpPr txBox="1"/>
          <p:nvPr/>
        </p:nvSpPr>
        <p:spPr>
          <a:xfrm>
            <a:off x="531341" y="839583"/>
            <a:ext cx="846828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ADC baseline drift during high rate because of capacitance in FEE input filter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firmware exponential filter compensation was prepared for beam tests.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Correction allowed to measure signal charge with base line drift during the beam test.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Because of tuned threshold ~ 0.8 MIP (1,4mV) compensation accuracy was not enough to avoid continuous triggering during base line drift.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Data processing will be based on FIR filter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491942"/>
            <a:ext cx="7953555" cy="386440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2BC7E-15EA-4331-8CA5-F3098817D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38th CBM Collaboration Meeting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7403EE-A8E1-4BAC-B933-3B21A8C2D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DEA-4225-4A25-89A1-393F6C1E89D3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482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16601</TotalTime>
  <Words>967</Words>
  <Application>Microsoft Office PowerPoint</Application>
  <PresentationFormat>Widescreen</PresentationFormat>
  <Paragraphs>127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-apple-system</vt:lpstr>
      <vt:lpstr>Arial</vt:lpstr>
      <vt:lpstr>Calibri</vt:lpstr>
      <vt:lpstr>Calibri Light</vt:lpstr>
      <vt:lpstr>Wingdings</vt:lpstr>
      <vt:lpstr>Тема Office</vt:lpstr>
      <vt:lpstr>PRR of FEE and readout electronics (II):  The full PSD readout chain integration and test at the mCBM</vt:lpstr>
      <vt:lpstr>PowerPoint Presentation</vt:lpstr>
      <vt:lpstr>Full PSD readout chain setup at mCBM</vt:lpstr>
      <vt:lpstr>ADC board at mCBM 2021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PSD electronics development</dc:title>
  <dc:creator>AMahno</dc:creator>
  <cp:lastModifiedBy>Дмитрий Ф</cp:lastModifiedBy>
  <cp:revision>483</cp:revision>
  <dcterms:created xsi:type="dcterms:W3CDTF">2020-09-10T15:40:12Z</dcterms:created>
  <dcterms:modified xsi:type="dcterms:W3CDTF">2021-11-30T14:29:55Z</dcterms:modified>
</cp:coreProperties>
</file>