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83" r:id="rId5"/>
    <p:sldMasterId id="2147483684" r:id="rId6"/>
    <p:sldMasterId id="2147483685"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79C367-E519-45C9-8BF6-6463C9B245CB}">
  <a:tblStyle styleId="{AA79C367-E519-45C9-8BF6-6463C9B245C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5" Type="http://schemas.openxmlformats.org/officeDocument/2006/relationships/slide" Target="slides/slide17.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f9461dd76b_2_89: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rPr lang="ru"/>
              <a:t>The designed filter makes it possible to distinguish between signals of small amplitude and noise. For this test, data collected from cosmic muons corresponding to the MIP range were taken. The triggering, which was previously carried out by two points of the waveform exceeding the threshold, is compared here with the variant of triggering by the amplitude of the filtered signal, taking into account the direction of its derivative. The constructed trigger effectively selects events corresponding to cosmic muons. In addition, the linearity of the response of the </a:t>
            </a:r>
            <a:r>
              <a:rPr lang="ru">
                <a:solidFill>
                  <a:schemeClr val="dk1"/>
                </a:solidFill>
              </a:rPr>
              <a:t>filtered signal</a:t>
            </a:r>
            <a:r>
              <a:rPr lang="ru"/>
              <a:t> amplitude and the amplitude of the original signal was obtained. This correlation is shown on the left.</a:t>
            </a:r>
            <a:endParaRPr/>
          </a:p>
          <a:p>
            <a:pPr indent="0" lvl="0" marL="0" rtl="0" algn="l">
              <a:spcBef>
                <a:spcPts val="0"/>
              </a:spcBef>
              <a:spcAft>
                <a:spcPts val="0"/>
              </a:spcAft>
              <a:buNone/>
            </a:pPr>
            <a:r>
              <a:t/>
            </a:r>
            <a:endParaRPr/>
          </a:p>
          <a:p>
            <a:pPr indent="0" lvl="0" marL="0" rtl="0" algn="l">
              <a:spcBef>
                <a:spcPts val="0"/>
              </a:spcBef>
              <a:spcAft>
                <a:spcPts val="0"/>
              </a:spcAft>
              <a:buNone/>
            </a:pPr>
            <a:r>
              <a:rPr lang="ru">
                <a:highlight>
                  <a:srgbClr val="3991FE"/>
                </a:highlight>
              </a:rPr>
              <a:t>Не для правки: </a:t>
            </a:r>
            <a:r>
              <a:rPr lang="ru">
                <a:highlight>
                  <a:srgbClr val="E6E6E6"/>
                </a:highlight>
              </a:rPr>
              <a:t>Спроектированный фильтр позволяет различать сигналы малой амплитуды. Для этого теста были взяты данные, набранные от космических мюонов, соответствующие МИП диапазону. Триггирование, которое проводилось по двум точкам вейвформы, превышающим порог, сравнивается здесь с вариантом триггирования по амплитуде профильтрованного сигнала с учетом направления его производной. Построенный триггер эффективно выбирает события, отвечающие космическим мюонам. Кроме того, получена линейность отклика амплитуды профильтрованного сигнала и амплитуды исхолного сигнала. Данная коррелляция показана слева.</a:t>
            </a:r>
            <a:endParaRPr>
              <a:highlight>
                <a:srgbClr val="E6E6E6"/>
              </a:highlight>
            </a:endParaRPr>
          </a:p>
        </p:txBody>
      </p:sp>
      <p:sp>
        <p:nvSpPr>
          <p:cNvPr id="303" name="Google Shape;303;gf9461dd76b_2_89: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f9461dd76b_2_96: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rPr lang="ru"/>
              <a:t>An analytical description of the reference signal was taken to test the efficiency of pileup recovery. 10 signals with different sampling phases were superimposed on each other with a certain time shift. The limiting case of pileup recovery corresponds to the difference in arrival time between signals of 5 ADC samples, which corresponds to 60 ns. With this time difference, the theoretical pileup percentage would be 10% at an interaction rate of 1 MHz.</a:t>
            </a:r>
            <a:endParaRPr/>
          </a:p>
        </p:txBody>
      </p:sp>
      <p:sp>
        <p:nvSpPr>
          <p:cNvPr id="314" name="Google Shape;314;gf9461dd76b_2_96: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f9461dd76b_2_103: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rPr lang="ru"/>
              <a:t>Concluding this part, i would like to say that the digital filter was designed for the PSD signals. It allows working with small cosmic signals and addresses the baseline drift problem. Applying the designed filter the pile-ups rate is reduced from 40% to 10% at highest interaction rates. A</a:t>
            </a:r>
            <a:r>
              <a:rPr lang="ru"/>
              <a:t>nd since the filter contains only 11 components, it can be easily implemented at the FPGA level.</a:t>
            </a:r>
            <a:endParaRPr/>
          </a:p>
        </p:txBody>
      </p:sp>
      <p:sp>
        <p:nvSpPr>
          <p:cNvPr id="325" name="Google Shape;325;gf9461dd76b_2_103: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f9461dd76b_2_214: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Clr>
                <a:schemeClr val="dk1"/>
              </a:buClr>
              <a:buSzPts val="1100"/>
              <a:buFont typeface="Arial"/>
              <a:buNone/>
            </a:pPr>
            <a:r>
              <a:rPr lang="ru"/>
              <a:t>Summarizing everything that I and my colleagues have said, I would like to mention that</a:t>
            </a:r>
            <a:endParaRPr/>
          </a:p>
          <a:p>
            <a:pPr indent="0" lvl="0" marL="0" rtl="0" algn="l">
              <a:spcBef>
                <a:spcPts val="0"/>
              </a:spcBef>
              <a:spcAft>
                <a:spcPts val="0"/>
              </a:spcAft>
              <a:buClr>
                <a:schemeClr val="dk1"/>
              </a:buClr>
              <a:buSzPts val="1100"/>
              <a:buFont typeface="Arial"/>
              <a:buNone/>
            </a:pPr>
            <a:r>
              <a:rPr lang="ru"/>
              <a:t>The developed FEE electronics and readout electronics fully comply with the PSD requirements. </a:t>
            </a:r>
            <a:endParaRPr/>
          </a:p>
          <a:p>
            <a:pPr indent="0" lvl="0" marL="0" rtl="0" algn="l">
              <a:spcBef>
                <a:spcPts val="0"/>
              </a:spcBef>
              <a:spcAft>
                <a:spcPts val="0"/>
              </a:spcAft>
              <a:buClr>
                <a:schemeClr val="dk1"/>
              </a:buClr>
              <a:buSzPts val="1100"/>
              <a:buFont typeface="Arial"/>
              <a:buNone/>
            </a:pPr>
            <a:r>
              <a:rPr lang="ru"/>
              <a:t>Tests of the full mPSD readout chain demonstrate the time </a:t>
            </a:r>
            <a:r>
              <a:rPr lang="ru"/>
              <a:t>synchronization</a:t>
            </a:r>
            <a:r>
              <a:rPr lang="ru"/>
              <a:t> of mPSD data and data from other mCBM subsystems.</a:t>
            </a:r>
            <a:endParaRPr/>
          </a:p>
          <a:p>
            <a:pPr indent="0" lvl="0" marL="0" rtl="0" algn="l">
              <a:spcBef>
                <a:spcPts val="0"/>
              </a:spcBef>
              <a:spcAft>
                <a:spcPts val="0"/>
              </a:spcAft>
              <a:buClr>
                <a:schemeClr val="dk1"/>
              </a:buClr>
              <a:buSzPts val="1100"/>
              <a:buFont typeface="Arial"/>
              <a:buNone/>
            </a:pPr>
            <a:r>
              <a:rPr lang="ru"/>
              <a:t>The obtained energy distributions in the longitudinal sections of the mPSD are in good agreement with the model data.</a:t>
            </a:r>
            <a:endParaRPr/>
          </a:p>
          <a:p>
            <a:pPr indent="0" lvl="0" marL="0" rtl="0" algn="l">
              <a:spcBef>
                <a:spcPts val="0"/>
              </a:spcBef>
              <a:spcAft>
                <a:spcPts val="0"/>
              </a:spcAft>
              <a:buClr>
                <a:schemeClr val="dk1"/>
              </a:buClr>
              <a:buSzPts val="1100"/>
              <a:buFont typeface="Arial"/>
              <a:buNone/>
            </a:pPr>
            <a:r>
              <a:rPr lang="ru"/>
              <a:t>Applying digital filter to experimental data reduces the fraction of pile-ups to 10% of all events.</a:t>
            </a:r>
            <a:endParaRPr/>
          </a:p>
          <a:p>
            <a:pPr indent="0" lvl="0" marL="0" rtl="0" algn="l">
              <a:spcBef>
                <a:spcPts val="0"/>
              </a:spcBef>
              <a:spcAft>
                <a:spcPts val="0"/>
              </a:spcAft>
              <a:buNone/>
            </a:pPr>
            <a:r>
              <a:t/>
            </a:r>
            <a:endParaRPr/>
          </a:p>
        </p:txBody>
      </p:sp>
      <p:sp>
        <p:nvSpPr>
          <p:cNvPr id="332" name="Google Shape;332;gf9461dd76b_2_214: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f9461dd76b_2_219: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t/>
            </a:r>
            <a:endParaRPr/>
          </a:p>
        </p:txBody>
      </p:sp>
      <p:sp>
        <p:nvSpPr>
          <p:cNvPr id="340" name="Google Shape;340;gf9461dd76b_2_219: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104e88b1116_0_10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t>It should also be noted that a method of a 3D calibration was developed for the complete PSD calorimeter. This method </a:t>
            </a:r>
            <a:r>
              <a:rPr lang="ru">
                <a:solidFill>
                  <a:schemeClr val="dk1"/>
                </a:solidFill>
              </a:rPr>
              <a:t>uses the reconstruction of cosmic muon tracks and </a:t>
            </a:r>
            <a:r>
              <a:rPr lang="ru"/>
              <a:t>makes it possible to take into account the thickness of the material passed by the particle in each section of the hadron calorimeter. The raw spectrum of energy deposition is shown blue in the right picture, while the corrected energy deposition spectrum is shown green. The corrected energy deposition has a clear maximum, that allows for a more reliable energy calibration of the calorimeter.</a:t>
            </a:r>
            <a:endParaRPr/>
          </a:p>
        </p:txBody>
      </p:sp>
      <p:sp>
        <p:nvSpPr>
          <p:cNvPr id="348" name="Google Shape;348;g104e88b1116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fce99f31cb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fce99f31cb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104e88b111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104e88b111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04e88b1116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04e88b1116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ru"/>
              <a:t>The test of a full read-out chain of the mPSD was carried out within the framework of the mCBM experiment. The mCBM is a precursor experiment and demonstrator of CBM at FAIR and </a:t>
            </a:r>
            <a:r>
              <a:rPr lang="ru">
                <a:solidFill>
                  <a:schemeClr val="dk1"/>
                </a:solidFill>
              </a:rPr>
              <a:t>In this regard, a real-size PSD module has been mounted - the mPSD - for a detailed study of the response of electronics in the conditions close to real.</a:t>
            </a:r>
            <a:endParaRPr>
              <a:solidFill>
                <a:schemeClr val="dk1"/>
              </a:solidFill>
            </a:endParaRPr>
          </a:p>
          <a:p>
            <a:pPr indent="0" lvl="0" marL="0" rtl="0" algn="just">
              <a:lnSpc>
                <a:spcPct val="115000"/>
              </a:lnSpc>
              <a:spcBef>
                <a:spcPts val="12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04e88b1116_0_1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just">
              <a:lnSpc>
                <a:spcPct val="115000"/>
              </a:lnSpc>
              <a:spcBef>
                <a:spcPts val="1200"/>
              </a:spcBef>
              <a:spcAft>
                <a:spcPts val="0"/>
              </a:spcAft>
              <a:buClr>
                <a:schemeClr val="dk1"/>
              </a:buClr>
              <a:buSzPts val="1100"/>
              <a:buFont typeface="Arial"/>
              <a:buNone/>
            </a:pPr>
            <a:r>
              <a:rPr lang="ru"/>
              <a:t>The method based on the Prony least squares [1] was used as the offline processing method of the ADC digital signals. This method allows to describe measured discrete amplitudes by a sum of two exponents as shown in the Fig.1, left. Such a parameterization is based on the shape of the scintillator signal and the presence of RC circuits in electronics.</a:t>
            </a:r>
            <a:endParaRPr/>
          </a:p>
          <a:p>
            <a:pPr indent="0" lvl="0" marL="0" rtl="0" algn="just">
              <a:lnSpc>
                <a:spcPct val="115000"/>
              </a:lnSpc>
              <a:spcBef>
                <a:spcPts val="1200"/>
              </a:spcBef>
              <a:spcAft>
                <a:spcPts val="0"/>
              </a:spcAft>
              <a:buClr>
                <a:schemeClr val="dk1"/>
              </a:buClr>
              <a:buSzPts val="1100"/>
              <a:buFont typeface="Arial"/>
              <a:buNone/>
            </a:pPr>
            <a:r>
              <a:rPr lang="ru"/>
              <a:t>This method of digital signal processing allows to separate the signals from noise by evaluating the fit quality assessment. The quality of the match between the fitting function and the original signal is assessed by the coefficient of determination (R2) [2]. The Fig.1 on the right shows the dependence of the R2 on the charge of the fit function of the signal. True cosmic muon signals are grouped around zero, while noise and highlighted in a circle pickup signals are grouped near one.</a:t>
            </a:r>
            <a:endParaRPr/>
          </a:p>
          <a:p>
            <a:pPr indent="0" lvl="0" marL="0" rtl="0" algn="just">
              <a:lnSpc>
                <a:spcPct val="115000"/>
              </a:lnSpc>
              <a:spcBef>
                <a:spcPts val="1200"/>
              </a:spcBef>
              <a:spcAft>
                <a:spcPts val="0"/>
              </a:spcAft>
              <a:buClr>
                <a:schemeClr val="dk1"/>
              </a:buClr>
              <a:buSzPts val="1100"/>
              <a:buFont typeface="Arial"/>
              <a:buNone/>
            </a:pPr>
            <a:r>
              <a:rPr lang="ru"/>
              <a:t>The described method makes it possible to work with small signals near the noise level and to identify events with overlapping signals which was of most importance for us in the last datataking.</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highlight>
                <a:schemeClr val="lt2"/>
              </a:highlight>
            </a:endParaRPr>
          </a:p>
          <a:p>
            <a:pPr indent="0" lvl="0" marL="0" rtl="0" algn="l">
              <a:lnSpc>
                <a:spcPct val="115000"/>
              </a:lnSpc>
              <a:spcBef>
                <a:spcPts val="0"/>
              </a:spcBef>
              <a:spcAft>
                <a:spcPts val="0"/>
              </a:spcAft>
              <a:buNone/>
            </a:pPr>
            <a:r>
              <a:t/>
            </a:r>
            <a:endParaRPr/>
          </a:p>
        </p:txBody>
      </p:sp>
      <p:sp>
        <p:nvSpPr>
          <p:cNvPr id="209" name="Google Shape;209;g104e88b1116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f9461dd76b_7_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ru">
                <a:solidFill>
                  <a:srgbClr val="202124"/>
                </a:solidFill>
              </a:rPr>
              <a:t>Before testing the mPSD at beams in mCBM experiment, all sections of the mPSD were calibrated with cosmic muons.</a:t>
            </a:r>
            <a:endParaRPr>
              <a:solidFill>
                <a:srgbClr val="202124"/>
              </a:solidFill>
            </a:endParaRPr>
          </a:p>
          <a:p>
            <a:pPr indent="0" lvl="0" marL="0" rtl="0" algn="just">
              <a:lnSpc>
                <a:spcPct val="115000"/>
              </a:lnSpc>
              <a:spcBef>
                <a:spcPts val="1200"/>
              </a:spcBef>
              <a:spcAft>
                <a:spcPts val="0"/>
              </a:spcAft>
              <a:buNone/>
            </a:pPr>
            <a:r>
              <a:rPr lang="ru">
                <a:solidFill>
                  <a:srgbClr val="B7B7B7"/>
                </a:solidFill>
              </a:rPr>
              <a:t>Signal processing was carried out according to the above-described Prony least squares method. The selection of signals from cosmic muons was made according to the energy depositions in the sections surrounding the investigated one. The distribution of the energy deposition in the section with various selections is shown in upper left picture/</a:t>
            </a:r>
            <a:endParaRPr>
              <a:solidFill>
                <a:srgbClr val="B7B7B7"/>
              </a:solidFill>
            </a:endParaRPr>
          </a:p>
          <a:p>
            <a:pPr indent="0" lvl="0" marL="0" rtl="0" algn="just">
              <a:lnSpc>
                <a:spcPct val="115000"/>
              </a:lnSpc>
              <a:spcBef>
                <a:spcPts val="1200"/>
              </a:spcBef>
              <a:spcAft>
                <a:spcPts val="0"/>
              </a:spcAft>
              <a:buNone/>
            </a:pPr>
            <a:r>
              <a:rPr lang="ru">
                <a:solidFill>
                  <a:schemeClr val="dk1"/>
                </a:solidFill>
              </a:rPr>
              <a:t>As a result of the tests of mCBM beam campaign in summer 2021, it was shown that the data coming from the mPSD is synchronous with the data coming from other mCBM subsystems. The response of the mPSD sections was studied with the beam at various interaction rates and was compared to the simulated data. The maximum interaction rate specified in the PSD TDR, at which calorimeter will be operated, is 1 MHz. During the beam tests at this interaction rate, overlapping signals (pile-ups) accounted for about 35% of the total number of events. In the framework of the analysis, such events with pile-ups were not taken into account.</a:t>
            </a:r>
            <a:endParaRPr>
              <a:solidFill>
                <a:schemeClr val="dk1"/>
              </a:solidFill>
            </a:endParaRPr>
          </a:p>
          <a:p>
            <a:pPr indent="0" lvl="0" marL="0" rtl="0" algn="just">
              <a:lnSpc>
                <a:spcPct val="115000"/>
              </a:lnSpc>
              <a:spcBef>
                <a:spcPts val="1200"/>
              </a:spcBef>
              <a:spcAft>
                <a:spcPts val="0"/>
              </a:spcAft>
              <a:buNone/>
            </a:pPr>
            <a:r>
              <a:rPr lang="ru">
                <a:solidFill>
                  <a:schemeClr val="dk1"/>
                </a:solidFill>
              </a:rPr>
              <a:t>Fig.5 shows the comparison of the obtained experimental data in blue and simulated GEANT4 data with Bertini physics list in magenta. Also I give here the comparison of the energy deposition profiles in the entire mPSD. It is shown on the right. In general, the experimental results for the selected events without pile-ups agree well with the simulated data.</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ru">
                <a:solidFill>
                  <a:schemeClr val="dk1"/>
                </a:solidFill>
              </a:rPr>
              <a:t>I would like to mention also the observed issues: these are the pileups and the baseline drift, happening due to decoupling capacitor charging in electronics.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
        <p:nvSpPr>
          <p:cNvPr id="219" name="Google Shape;219;gf9461dd76b_7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f9461dd76b_7_10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solidFill>
                  <a:schemeClr val="dk1"/>
                </a:solidFill>
                <a:highlight>
                  <a:schemeClr val="lt1"/>
                </a:highlight>
              </a:rPr>
              <a:t>Data from the FPGA was processed offline with the described Prony-based method; an example of an event with overlapping signals or pileups is shown in the figure. The table below shows an estimate of the percentage of events with pile-ups. This ratio reaches 40%, since the PSD signals have a duration of 150-200 ns, and the frequency of the incoming signals reaches and exceeds 1 MHz.</a:t>
            </a:r>
            <a:endParaRPr>
              <a:solidFill>
                <a:schemeClr val="dk1"/>
              </a:solidFill>
              <a:highlight>
                <a:schemeClr val="lt1"/>
              </a:highlight>
            </a:endParaRPr>
          </a:p>
          <a:p>
            <a:pPr indent="0" lvl="0" marL="0" rtl="0" algn="l">
              <a:spcBef>
                <a:spcPts val="0"/>
              </a:spcBef>
              <a:spcAft>
                <a:spcPts val="0"/>
              </a:spcAft>
              <a:buNone/>
            </a:pPr>
            <a:r>
              <a:t/>
            </a:r>
            <a:endParaRPr>
              <a:solidFill>
                <a:schemeClr val="dk1"/>
              </a:solidFill>
              <a:highlight>
                <a:schemeClr val="lt1"/>
              </a:highlight>
            </a:endParaRPr>
          </a:p>
          <a:p>
            <a:pPr indent="0" lvl="0" marL="0" rtl="0" algn="l">
              <a:spcBef>
                <a:spcPts val="0"/>
              </a:spcBef>
              <a:spcAft>
                <a:spcPts val="0"/>
              </a:spcAft>
              <a:buNone/>
            </a:pPr>
            <a:r>
              <a:rPr lang="ru">
                <a:solidFill>
                  <a:schemeClr val="dk1"/>
                </a:solidFill>
                <a:highlight>
                  <a:schemeClr val="lt1"/>
                </a:highlight>
              </a:rPr>
              <a:t>In summary, we have several problems:</a:t>
            </a:r>
            <a:endParaRPr>
              <a:solidFill>
                <a:schemeClr val="dk1"/>
              </a:solidFill>
              <a:highlight>
                <a:schemeClr val="lt1"/>
              </a:highlight>
            </a:endParaRPr>
          </a:p>
          <a:p>
            <a:pPr indent="0" lvl="0" marL="0" rtl="0" algn="l">
              <a:spcBef>
                <a:spcPts val="0"/>
              </a:spcBef>
              <a:spcAft>
                <a:spcPts val="0"/>
              </a:spcAft>
              <a:buNone/>
            </a:pPr>
            <a:r>
              <a:rPr lang="ru">
                <a:solidFill>
                  <a:schemeClr val="dk1"/>
                </a:solidFill>
                <a:highlight>
                  <a:schemeClr val="lt1"/>
                </a:highlight>
              </a:rPr>
              <a:t>1) The first and most general: We need to process signals in FPGAs, since the bandwidth will not allow us to transmit the signals entirely from the whole detector.</a:t>
            </a:r>
            <a:endParaRPr>
              <a:solidFill>
                <a:schemeClr val="dk1"/>
              </a:solidFill>
              <a:highlight>
                <a:schemeClr val="lt1"/>
              </a:highlight>
            </a:endParaRPr>
          </a:p>
          <a:p>
            <a:pPr indent="0" lvl="0" marL="0" rtl="0" algn="l">
              <a:spcBef>
                <a:spcPts val="0"/>
              </a:spcBef>
              <a:spcAft>
                <a:spcPts val="0"/>
              </a:spcAft>
              <a:buNone/>
            </a:pPr>
            <a:r>
              <a:rPr lang="ru">
                <a:solidFill>
                  <a:schemeClr val="dk1"/>
                </a:solidFill>
                <a:highlight>
                  <a:schemeClr val="lt1"/>
                </a:highlight>
              </a:rPr>
              <a:t>2) In high intensity conditions, we are faced with baseline drift. This entails the difficulty of triggering on the amplitude threshold.</a:t>
            </a:r>
            <a:endParaRPr>
              <a:solidFill>
                <a:schemeClr val="dk1"/>
              </a:solidFill>
              <a:highlight>
                <a:schemeClr val="lt1"/>
              </a:highlight>
            </a:endParaRPr>
          </a:p>
          <a:p>
            <a:pPr indent="0" lvl="0" marL="0" rtl="0" algn="l">
              <a:spcBef>
                <a:spcPts val="0"/>
              </a:spcBef>
              <a:spcAft>
                <a:spcPts val="0"/>
              </a:spcAft>
              <a:buNone/>
            </a:pPr>
            <a:r>
              <a:rPr lang="ru">
                <a:solidFill>
                  <a:schemeClr val="dk1"/>
                </a:solidFill>
                <a:highlight>
                  <a:schemeClr val="lt1"/>
                </a:highlight>
              </a:rPr>
              <a:t>3) Calculation of signal charges is complicated by signal overlaps.</a:t>
            </a:r>
            <a:endParaRPr>
              <a:solidFill>
                <a:schemeClr val="dk1"/>
              </a:solidFill>
              <a:highlight>
                <a:schemeClr val="lt1"/>
              </a:highlight>
            </a:endParaRPr>
          </a:p>
          <a:p>
            <a:pPr indent="0" lvl="0" marL="0" rtl="0" algn="l">
              <a:spcBef>
                <a:spcPts val="0"/>
              </a:spcBef>
              <a:spcAft>
                <a:spcPts val="0"/>
              </a:spcAft>
              <a:buNone/>
            </a:pPr>
            <a:r>
              <a:t/>
            </a:r>
            <a:endParaRPr>
              <a:solidFill>
                <a:schemeClr val="dk1"/>
              </a:solidFill>
              <a:highlight>
                <a:schemeClr val="lt1"/>
              </a:highlight>
            </a:endParaRPr>
          </a:p>
          <a:p>
            <a:pPr indent="0" lvl="0" marL="0" rtl="0" algn="l">
              <a:spcBef>
                <a:spcPts val="0"/>
              </a:spcBef>
              <a:spcAft>
                <a:spcPts val="0"/>
              </a:spcAft>
              <a:buNone/>
            </a:pPr>
            <a:r>
              <a:t/>
            </a:r>
            <a:endParaRPr>
              <a:solidFill>
                <a:schemeClr val="dk1"/>
              </a:solidFill>
              <a:highlight>
                <a:srgbClr val="4472C4"/>
              </a:highlight>
            </a:endParaRPr>
          </a:p>
          <a:p>
            <a:pPr indent="0" lvl="0" marL="0" rtl="0" algn="l">
              <a:spcBef>
                <a:spcPts val="0"/>
              </a:spcBef>
              <a:spcAft>
                <a:spcPts val="0"/>
              </a:spcAft>
              <a:buNone/>
            </a:pPr>
            <a:r>
              <a:rPr lang="ru">
                <a:solidFill>
                  <a:schemeClr val="dk1"/>
                </a:solidFill>
                <a:highlight>
                  <a:srgbClr val="4472C4"/>
                </a:highlight>
              </a:rPr>
              <a:t>Не для правки:</a:t>
            </a:r>
            <a:r>
              <a:rPr lang="ru">
                <a:solidFill>
                  <a:schemeClr val="dk1"/>
                </a:solidFill>
                <a:highlight>
                  <a:srgbClr val="E7E6E6"/>
                </a:highlight>
              </a:rPr>
              <a:t> Описанный метод использовался при обработке данных, полученных в тестовом сеансе мСБМ летом 2021. Данные с ПЛИС обрабатывались оффлайн; пример события с наложением сигналов показан на рисунке. Ниже в таблице приведена оценка процентного содержания событий с пайлапами. Такое соотношение достигает 40% , поскольку сигналы ПСД имеют длительность 150-200нс , а частота поступающих сигналов достигает и превышает 1 МГц.</a:t>
            </a:r>
            <a:endParaRPr>
              <a:solidFill>
                <a:schemeClr val="dk1"/>
              </a:solidFill>
              <a:highlight>
                <a:srgbClr val="E7E6E6"/>
              </a:highlight>
            </a:endParaRPr>
          </a:p>
          <a:p>
            <a:pPr indent="0" lvl="0" marL="0" rtl="0" algn="l">
              <a:spcBef>
                <a:spcPts val="0"/>
              </a:spcBef>
              <a:spcAft>
                <a:spcPts val="0"/>
              </a:spcAft>
              <a:buNone/>
            </a:pPr>
            <a:r>
              <a:rPr lang="ru">
                <a:solidFill>
                  <a:schemeClr val="dk1"/>
                </a:solidFill>
                <a:highlight>
                  <a:srgbClr val="E7E6E6"/>
                </a:highlight>
              </a:rPr>
              <a:t>Резюмируя, мы имеем несколько проблем:</a:t>
            </a:r>
            <a:endParaRPr>
              <a:solidFill>
                <a:schemeClr val="dk1"/>
              </a:solidFill>
              <a:highlight>
                <a:srgbClr val="E7E6E6"/>
              </a:highlight>
            </a:endParaRPr>
          </a:p>
          <a:p>
            <a:pPr indent="0" lvl="0" marL="0" rtl="0" algn="l">
              <a:spcBef>
                <a:spcPts val="0"/>
              </a:spcBef>
              <a:spcAft>
                <a:spcPts val="0"/>
              </a:spcAft>
              <a:buNone/>
            </a:pPr>
            <a:r>
              <a:rPr lang="ru">
                <a:solidFill>
                  <a:schemeClr val="dk1"/>
                </a:solidFill>
                <a:highlight>
                  <a:srgbClr val="E7E6E6"/>
                </a:highlight>
              </a:rPr>
              <a:t>1) Первая и наиболее общая: Нам необходимо обрабатывать сигналы в ПЛИС, поскольку пропускная способность не позволит нам передавать сигнал целиком по точкам. </a:t>
            </a:r>
            <a:endParaRPr>
              <a:solidFill>
                <a:schemeClr val="dk1"/>
              </a:solidFill>
              <a:highlight>
                <a:srgbClr val="E7E6E6"/>
              </a:highlight>
            </a:endParaRPr>
          </a:p>
          <a:p>
            <a:pPr indent="0" lvl="0" marL="0" rtl="0" algn="l">
              <a:spcBef>
                <a:spcPts val="0"/>
              </a:spcBef>
              <a:spcAft>
                <a:spcPts val="0"/>
              </a:spcAft>
              <a:buNone/>
            </a:pPr>
            <a:r>
              <a:rPr lang="ru">
                <a:solidFill>
                  <a:schemeClr val="dk1"/>
                </a:solidFill>
                <a:highlight>
                  <a:srgbClr val="E7E6E6"/>
                </a:highlight>
              </a:rPr>
              <a:t>2) В условиях большой интенсивности мы сталкиваемся с дрифтом нулевого уровня. Это влечет за собой сложность в триггировании по порогу амплитуды.</a:t>
            </a:r>
            <a:endParaRPr>
              <a:solidFill>
                <a:schemeClr val="dk1"/>
              </a:solidFill>
              <a:highlight>
                <a:srgbClr val="E7E6E6"/>
              </a:highlight>
            </a:endParaRPr>
          </a:p>
          <a:p>
            <a:pPr indent="0" lvl="0" marL="0" rtl="0" algn="l">
              <a:spcBef>
                <a:spcPts val="0"/>
              </a:spcBef>
              <a:spcAft>
                <a:spcPts val="0"/>
              </a:spcAft>
              <a:buNone/>
            </a:pPr>
            <a:r>
              <a:rPr lang="ru">
                <a:solidFill>
                  <a:schemeClr val="dk1"/>
                </a:solidFill>
                <a:highlight>
                  <a:srgbClr val="E7E6E6"/>
                </a:highlight>
              </a:rPr>
              <a:t>3) Вычисление зарядов сигналов осложняется наложениями сигналов. </a:t>
            </a:r>
            <a:endParaRPr>
              <a:solidFill>
                <a:schemeClr val="dk1"/>
              </a:solidFill>
              <a:highlight>
                <a:srgbClr val="E7E6E6"/>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rgbClr val="E7E6E6"/>
              </a:highlight>
            </a:endParaRPr>
          </a:p>
        </p:txBody>
      </p:sp>
      <p:sp>
        <p:nvSpPr>
          <p:cNvPr id="232" name="Google Shape;232;gf9461dd76b_7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fce99f31cb_0_1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ru">
                <a:solidFill>
                  <a:schemeClr val="dk1"/>
                </a:solidFill>
                <a:highlight>
                  <a:schemeClr val="lt1"/>
                </a:highlight>
              </a:rPr>
              <a:t>The proposed solution is to implement a finite impulse response filter in the FPGA</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rgbClr val="4472C4"/>
              </a:highlight>
            </a:endParaRPr>
          </a:p>
          <a:p>
            <a:pPr indent="0" lvl="0" marL="0" rtl="0" algn="l">
              <a:spcBef>
                <a:spcPts val="0"/>
              </a:spcBef>
              <a:spcAft>
                <a:spcPts val="0"/>
              </a:spcAft>
              <a:buClr>
                <a:schemeClr val="dk1"/>
              </a:buClr>
              <a:buSzPts val="1100"/>
              <a:buFont typeface="Arial"/>
              <a:buNone/>
            </a:pPr>
            <a:r>
              <a:rPr lang="ru">
                <a:solidFill>
                  <a:schemeClr val="dk1"/>
                </a:solidFill>
                <a:highlight>
                  <a:srgbClr val="4472C4"/>
                </a:highlight>
              </a:rPr>
              <a:t>Не для правки:</a:t>
            </a:r>
            <a:r>
              <a:rPr lang="ru">
                <a:solidFill>
                  <a:schemeClr val="dk1"/>
                </a:solidFill>
                <a:highlight>
                  <a:srgbClr val="E7E6E6"/>
                </a:highlight>
              </a:rPr>
              <a:t> </a:t>
            </a:r>
            <a:endParaRPr>
              <a:solidFill>
                <a:schemeClr val="dk1"/>
              </a:solidFill>
              <a:highlight>
                <a:schemeClr val="lt1"/>
              </a:highlight>
            </a:endParaRPr>
          </a:p>
        </p:txBody>
      </p:sp>
      <p:sp>
        <p:nvSpPr>
          <p:cNvPr id="244" name="Google Shape;244;gfce99f31cb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f9461dd76b_2_54: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rPr lang="ru"/>
              <a:t>This picture shows a waveform from one of the ADC channels taken during mCBM test beam campaign in summer 2021. One can see the overlapping signals here. A typical single signal waveform is shown at the bottom right. The frequency response of the signal, as well as the selected frequency band, are shown at the bottom left.</a:t>
            </a:r>
            <a:endParaRPr/>
          </a:p>
        </p:txBody>
      </p:sp>
      <p:sp>
        <p:nvSpPr>
          <p:cNvPr id="256" name="Google Shape;256;gf9461dd76b_2_54: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f9461dd76b_2_75: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spcBef>
                <a:spcPts val="0"/>
              </a:spcBef>
              <a:spcAft>
                <a:spcPts val="0"/>
              </a:spcAft>
              <a:buNone/>
            </a:pPr>
            <a:r>
              <a:rPr lang="ru"/>
              <a:t>For the selected frequency band, the FIR filter was designed. It is 11-component, allows</a:t>
            </a:r>
            <a:r>
              <a:rPr lang="ru">
                <a:solidFill>
                  <a:schemeClr val="dk1"/>
                </a:solidFill>
              </a:rPr>
              <a:t> to cut off low frequency fluctuations and high frequency noise components</a:t>
            </a:r>
            <a:r>
              <a:rPr lang="ru"/>
              <a:t>. In addition, it allows the detector signals to be significantly narrowed.</a:t>
            </a:r>
            <a:endParaRPr/>
          </a:p>
        </p:txBody>
      </p:sp>
      <p:sp>
        <p:nvSpPr>
          <p:cNvPr id="274" name="Google Shape;274;gf9461dd76b_2_75: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f9461dd76b_2_82:notes"/>
          <p:cNvSpPr txBox="1"/>
          <p:nvPr>
            <p:ph idx="1" type="body"/>
          </p:nvPr>
        </p:nvSpPr>
        <p:spPr>
          <a:xfrm>
            <a:off x="685784" y="4343396"/>
            <a:ext cx="5486386" cy="4114791"/>
          </a:xfrm>
          <a:prstGeom prst="rect">
            <a:avLst/>
          </a:prstGeom>
        </p:spPr>
        <p:txBody>
          <a:bodyPr anchorCtr="0" anchor="t" bIns="81350" lIns="81350" spcFirstLastPara="1" rIns="81350" wrap="square" tIns="81350">
            <a:noAutofit/>
          </a:bodyPr>
          <a:lstStyle/>
          <a:p>
            <a:pPr indent="0" lvl="0" marL="0" rtl="0" algn="l">
              <a:lnSpc>
                <a:spcPct val="115000"/>
              </a:lnSpc>
              <a:spcBef>
                <a:spcPts val="0"/>
              </a:spcBef>
              <a:spcAft>
                <a:spcPts val="0"/>
              </a:spcAft>
              <a:buClr>
                <a:schemeClr val="dk1"/>
              </a:buClr>
              <a:buSzPts val="1100"/>
              <a:buFont typeface="Arial"/>
              <a:buNone/>
            </a:pPr>
            <a:r>
              <a:rPr lang="ru">
                <a:solidFill>
                  <a:schemeClr val="dk1"/>
                </a:solidFill>
              </a:rPr>
              <a:t>This is demonstrated in this slide. The developed digital filter was applied to the beam data. On the picture you can see the part of beaь data with a restoration of the baseline after the spill ends. By applying the designed filter to the original data, we get a shorter response. Low frequency fluctuations including baseline drift are cut out. Also we get rid of high-frequency noise.</a:t>
            </a:r>
            <a:endParaRPr/>
          </a:p>
        </p:txBody>
      </p:sp>
      <p:sp>
        <p:nvSpPr>
          <p:cNvPr id="291" name="Google Shape;291;gf9461dd76b_2_82:notes"/>
          <p:cNvSpPr/>
          <p:nvPr>
            <p:ph idx="2" type="sldImg"/>
          </p:nvPr>
        </p:nvSpPr>
        <p:spPr>
          <a:xfrm>
            <a:off x="1143128" y="685791"/>
            <a:ext cx="457237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56" name="Shape 56"/>
        <p:cNvGrpSpPr/>
        <p:nvPr/>
      </p:nvGrpSpPr>
      <p:grpSpPr>
        <a:xfrm>
          <a:off x="0" y="0"/>
          <a:ext cx="0" cy="0"/>
          <a:chOff x="0" y="0"/>
          <a:chExt cx="0" cy="0"/>
        </a:xfrm>
      </p:grpSpPr>
      <p:sp>
        <p:nvSpPr>
          <p:cNvPr id="57" name="Google Shape;57;p14"/>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58" name="Google Shape;58;p14"/>
          <p:cNvSpPr txBox="1"/>
          <p:nvPr>
            <p:ph idx="1" type="body"/>
          </p:nvPr>
        </p:nvSpPr>
        <p:spPr>
          <a:xfrm>
            <a:off x="457172" y="1203299"/>
            <a:ext cx="8228763"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59" name="Google Shape;59;p14"/>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60" name="Shape 60"/>
        <p:cNvGrpSpPr/>
        <p:nvPr/>
      </p:nvGrpSpPr>
      <p:grpSpPr>
        <a:xfrm>
          <a:off x="0" y="0"/>
          <a:ext cx="0" cy="0"/>
          <a:chOff x="0" y="0"/>
          <a:chExt cx="0" cy="0"/>
        </a:xfrm>
      </p:grpSpPr>
      <p:sp>
        <p:nvSpPr>
          <p:cNvPr id="61" name="Google Shape;61;p15"/>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62" name="Google Shape;62;p15"/>
          <p:cNvSpPr txBox="1"/>
          <p:nvPr>
            <p:ph idx="1" type="subTitle"/>
          </p:nvPr>
        </p:nvSpPr>
        <p:spPr>
          <a:xfrm>
            <a:off x="457172" y="1203299"/>
            <a:ext cx="8228763" cy="2982614"/>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63" name="Google Shape;63;p15"/>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4" name="Shape 64"/>
        <p:cNvGrpSpPr/>
        <p:nvPr/>
      </p:nvGrpSpPr>
      <p:grpSpPr>
        <a:xfrm>
          <a:off x="0" y="0"/>
          <a:ext cx="0" cy="0"/>
          <a:chOff x="0" y="0"/>
          <a:chExt cx="0" cy="0"/>
        </a:xfrm>
      </p:grpSpPr>
      <p:sp>
        <p:nvSpPr>
          <p:cNvPr id="65" name="Google Shape;65;p16"/>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66" name="Shape 66"/>
        <p:cNvGrpSpPr/>
        <p:nvPr/>
      </p:nvGrpSpPr>
      <p:grpSpPr>
        <a:xfrm>
          <a:off x="0" y="0"/>
          <a:ext cx="0" cy="0"/>
          <a:chOff x="0" y="0"/>
          <a:chExt cx="0" cy="0"/>
        </a:xfrm>
      </p:grpSpPr>
      <p:sp>
        <p:nvSpPr>
          <p:cNvPr id="67" name="Google Shape;67;p17"/>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68" name="Google Shape;68;p17"/>
          <p:cNvSpPr txBox="1"/>
          <p:nvPr>
            <p:ph idx="1" type="body"/>
          </p:nvPr>
        </p:nvSpPr>
        <p:spPr>
          <a:xfrm>
            <a:off x="457172"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69" name="Google Shape;69;p17"/>
          <p:cNvSpPr txBox="1"/>
          <p:nvPr>
            <p:ph idx="2" type="body"/>
          </p:nvPr>
        </p:nvSpPr>
        <p:spPr>
          <a:xfrm>
            <a:off x="4673927"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70" name="Google Shape;70;p17"/>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73" name="Google Shape;73;p18"/>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74" name="Shape 74"/>
        <p:cNvGrpSpPr/>
        <p:nvPr/>
      </p:nvGrpSpPr>
      <p:grpSpPr>
        <a:xfrm>
          <a:off x="0" y="0"/>
          <a:ext cx="0" cy="0"/>
          <a:chOff x="0" y="0"/>
          <a:chExt cx="0" cy="0"/>
        </a:xfrm>
      </p:grpSpPr>
      <p:sp>
        <p:nvSpPr>
          <p:cNvPr id="75" name="Google Shape;75;p19"/>
          <p:cNvSpPr txBox="1"/>
          <p:nvPr>
            <p:ph idx="1" type="subTitle"/>
          </p:nvPr>
        </p:nvSpPr>
        <p:spPr>
          <a:xfrm>
            <a:off x="457172" y="205067"/>
            <a:ext cx="8228763" cy="398052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76" name="Google Shape;76;p19"/>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77" name="Shape 77"/>
        <p:cNvGrpSpPr/>
        <p:nvPr/>
      </p:nvGrpSpPr>
      <p:grpSpPr>
        <a:xfrm>
          <a:off x="0" y="0"/>
          <a:ext cx="0" cy="0"/>
          <a:chOff x="0" y="0"/>
          <a:chExt cx="0" cy="0"/>
        </a:xfrm>
      </p:grpSpPr>
      <p:sp>
        <p:nvSpPr>
          <p:cNvPr id="78" name="Google Shape;78;p20"/>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79" name="Google Shape;79;p20"/>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0" name="Google Shape;80;p20"/>
          <p:cNvSpPr txBox="1"/>
          <p:nvPr>
            <p:ph idx="2" type="body"/>
          </p:nvPr>
        </p:nvSpPr>
        <p:spPr>
          <a:xfrm>
            <a:off x="4673927"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1" name="Google Shape;81;p20"/>
          <p:cNvSpPr txBox="1"/>
          <p:nvPr>
            <p:ph idx="3" type="body"/>
          </p:nvPr>
        </p:nvSpPr>
        <p:spPr>
          <a:xfrm>
            <a:off x="457172"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2" name="Google Shape;82;p20"/>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83" name="Shape 83"/>
        <p:cNvGrpSpPr/>
        <p:nvPr/>
      </p:nvGrpSpPr>
      <p:grpSpPr>
        <a:xfrm>
          <a:off x="0" y="0"/>
          <a:ext cx="0" cy="0"/>
          <a:chOff x="0" y="0"/>
          <a:chExt cx="0" cy="0"/>
        </a:xfrm>
      </p:grpSpPr>
      <p:sp>
        <p:nvSpPr>
          <p:cNvPr id="84" name="Google Shape;84;p21"/>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85" name="Google Shape;85;p21"/>
          <p:cNvSpPr txBox="1"/>
          <p:nvPr>
            <p:ph idx="1" type="body"/>
          </p:nvPr>
        </p:nvSpPr>
        <p:spPr>
          <a:xfrm>
            <a:off x="457172"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6" name="Google Shape;86;p21"/>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7" name="Google Shape;87;p21"/>
          <p:cNvSpPr txBox="1"/>
          <p:nvPr>
            <p:ph idx="3" type="body"/>
          </p:nvPr>
        </p:nvSpPr>
        <p:spPr>
          <a:xfrm>
            <a:off x="4673927"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8" name="Google Shape;88;p21"/>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89" name="Shape 89"/>
        <p:cNvGrpSpPr/>
        <p:nvPr/>
      </p:nvGrpSpPr>
      <p:grpSpPr>
        <a:xfrm>
          <a:off x="0" y="0"/>
          <a:ext cx="0" cy="0"/>
          <a:chOff x="0" y="0"/>
          <a:chExt cx="0" cy="0"/>
        </a:xfrm>
      </p:grpSpPr>
      <p:sp>
        <p:nvSpPr>
          <p:cNvPr id="90" name="Google Shape;90;p22"/>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91" name="Google Shape;91;p22"/>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2" name="Google Shape;92;p22"/>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3" name="Google Shape;93;p22"/>
          <p:cNvSpPr txBox="1"/>
          <p:nvPr>
            <p:ph idx="3" type="body"/>
          </p:nvPr>
        </p:nvSpPr>
        <p:spPr>
          <a:xfrm>
            <a:off x="457172" y="2761220"/>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4" name="Google Shape;94;p22"/>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95" name="Shape 95"/>
        <p:cNvGrpSpPr/>
        <p:nvPr/>
      </p:nvGrpSpPr>
      <p:grpSpPr>
        <a:xfrm>
          <a:off x="0" y="0"/>
          <a:ext cx="0" cy="0"/>
          <a:chOff x="0" y="0"/>
          <a:chExt cx="0" cy="0"/>
        </a:xfrm>
      </p:grpSpPr>
      <p:sp>
        <p:nvSpPr>
          <p:cNvPr id="96" name="Google Shape;96;p23"/>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97" name="Google Shape;97;p23"/>
          <p:cNvSpPr txBox="1"/>
          <p:nvPr>
            <p:ph idx="1" type="body"/>
          </p:nvPr>
        </p:nvSpPr>
        <p:spPr>
          <a:xfrm>
            <a:off x="457172" y="1203299"/>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8" name="Google Shape;98;p23"/>
          <p:cNvSpPr txBox="1"/>
          <p:nvPr>
            <p:ph idx="2" type="body"/>
          </p:nvPr>
        </p:nvSpPr>
        <p:spPr>
          <a:xfrm>
            <a:off x="457172" y="2761220"/>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9" name="Google Shape;99;p23"/>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00" name="Shape 100"/>
        <p:cNvGrpSpPr/>
        <p:nvPr/>
      </p:nvGrpSpPr>
      <p:grpSpPr>
        <a:xfrm>
          <a:off x="0" y="0"/>
          <a:ext cx="0" cy="0"/>
          <a:chOff x="0" y="0"/>
          <a:chExt cx="0" cy="0"/>
        </a:xfrm>
      </p:grpSpPr>
      <p:sp>
        <p:nvSpPr>
          <p:cNvPr id="101" name="Google Shape;101;p24"/>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102" name="Google Shape;102;p24"/>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3" name="Google Shape;103;p24"/>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4" name="Google Shape;104;p24"/>
          <p:cNvSpPr txBox="1"/>
          <p:nvPr>
            <p:ph idx="3" type="body"/>
          </p:nvPr>
        </p:nvSpPr>
        <p:spPr>
          <a:xfrm>
            <a:off x="457172"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5" name="Google Shape;105;p24"/>
          <p:cNvSpPr txBox="1"/>
          <p:nvPr>
            <p:ph idx="4" type="body"/>
          </p:nvPr>
        </p:nvSpPr>
        <p:spPr>
          <a:xfrm>
            <a:off x="4673927"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6" name="Google Shape;106;p24"/>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07" name="Shape 107"/>
        <p:cNvGrpSpPr/>
        <p:nvPr/>
      </p:nvGrpSpPr>
      <p:grpSpPr>
        <a:xfrm>
          <a:off x="0" y="0"/>
          <a:ext cx="0" cy="0"/>
          <a:chOff x="0" y="0"/>
          <a:chExt cx="0" cy="0"/>
        </a:xfrm>
      </p:grpSpPr>
      <p:sp>
        <p:nvSpPr>
          <p:cNvPr id="108" name="Google Shape;108;p25"/>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109" name="Google Shape;109;p25"/>
          <p:cNvSpPr txBox="1"/>
          <p:nvPr>
            <p:ph idx="1" type="body"/>
          </p:nvPr>
        </p:nvSpPr>
        <p:spPr>
          <a:xfrm>
            <a:off x="457172"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0" name="Google Shape;110;p25"/>
          <p:cNvSpPr txBox="1"/>
          <p:nvPr>
            <p:ph idx="2" type="body"/>
          </p:nvPr>
        </p:nvSpPr>
        <p:spPr>
          <a:xfrm>
            <a:off x="3239388"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1" name="Google Shape;111;p25"/>
          <p:cNvSpPr txBox="1"/>
          <p:nvPr>
            <p:ph idx="3" type="body"/>
          </p:nvPr>
        </p:nvSpPr>
        <p:spPr>
          <a:xfrm>
            <a:off x="6021277"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2" name="Google Shape;112;p25"/>
          <p:cNvSpPr txBox="1"/>
          <p:nvPr>
            <p:ph idx="4" type="body"/>
          </p:nvPr>
        </p:nvSpPr>
        <p:spPr>
          <a:xfrm>
            <a:off x="457172"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3" name="Google Shape;113;p25"/>
          <p:cNvSpPr txBox="1"/>
          <p:nvPr>
            <p:ph idx="5" type="body"/>
          </p:nvPr>
        </p:nvSpPr>
        <p:spPr>
          <a:xfrm>
            <a:off x="3239388"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4" name="Google Shape;114;p25"/>
          <p:cNvSpPr txBox="1"/>
          <p:nvPr>
            <p:ph idx="6" type="body"/>
          </p:nvPr>
        </p:nvSpPr>
        <p:spPr>
          <a:xfrm>
            <a:off x="6021277"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15" name="Google Shape;115;p25"/>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lvl1pPr lvl="0">
              <a:buNone/>
              <a:defRPr>
                <a:latin typeface="Arial"/>
                <a:ea typeface="Arial"/>
                <a:cs typeface="Arial"/>
                <a:sym typeface="Arial"/>
              </a:defRPr>
            </a:lvl1pPr>
            <a:lvl2pPr lvl="1">
              <a:buNone/>
              <a:defRPr>
                <a:latin typeface="Arial"/>
                <a:ea typeface="Arial"/>
                <a:cs typeface="Arial"/>
                <a:sym typeface="Arial"/>
              </a:defRPr>
            </a:lvl2pPr>
            <a:lvl3pPr lvl="2">
              <a:buNone/>
              <a:defRPr>
                <a:latin typeface="Arial"/>
                <a:ea typeface="Arial"/>
                <a:cs typeface="Arial"/>
                <a:sym typeface="Arial"/>
              </a:defRPr>
            </a:lvl3pPr>
            <a:lvl4pPr lvl="3">
              <a:buNone/>
              <a:defRPr>
                <a:latin typeface="Arial"/>
                <a:ea typeface="Arial"/>
                <a:cs typeface="Arial"/>
                <a:sym typeface="Arial"/>
              </a:defRPr>
            </a:lvl4pPr>
            <a:lvl5pPr lvl="4">
              <a:buNone/>
              <a:defRPr>
                <a:latin typeface="Arial"/>
                <a:ea typeface="Arial"/>
                <a:cs typeface="Arial"/>
                <a:sym typeface="Arial"/>
              </a:defRPr>
            </a:lvl5pPr>
            <a:lvl6pPr lvl="5">
              <a:buNone/>
              <a:defRPr>
                <a:latin typeface="Arial"/>
                <a:ea typeface="Arial"/>
                <a:cs typeface="Arial"/>
                <a:sym typeface="Arial"/>
              </a:defRPr>
            </a:lvl6pPr>
            <a:lvl7pPr lvl="6">
              <a:buNone/>
              <a:defRPr>
                <a:latin typeface="Arial"/>
                <a:ea typeface="Arial"/>
                <a:cs typeface="Arial"/>
                <a:sym typeface="Arial"/>
              </a:defRPr>
            </a:lvl7pPr>
            <a:lvl8pPr lvl="7">
              <a:buNone/>
              <a:defRPr>
                <a:latin typeface="Arial"/>
                <a:ea typeface="Arial"/>
                <a:cs typeface="Arial"/>
                <a:sym typeface="Arial"/>
              </a:defRPr>
            </a:lvl8pPr>
            <a:lvl9pPr lvl="8">
              <a:buNone/>
              <a:defRPr>
                <a:latin typeface="Arial"/>
                <a:ea typeface="Arial"/>
                <a:cs typeface="Arial"/>
                <a:sym typeface="Aria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22" name="Shape 122"/>
        <p:cNvGrpSpPr/>
        <p:nvPr/>
      </p:nvGrpSpPr>
      <p:grpSpPr>
        <a:xfrm>
          <a:off x="0" y="0"/>
          <a:ext cx="0" cy="0"/>
          <a:chOff x="0" y="0"/>
          <a:chExt cx="0" cy="0"/>
        </a:xfrm>
      </p:grpSpPr>
      <p:sp>
        <p:nvSpPr>
          <p:cNvPr id="123" name="Google Shape;123;p2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27"/>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25" name="Google Shape;125;p2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6" name="Google Shape;126;p2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7" name="Google Shape;127;p2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128" name="Shape 128"/>
        <p:cNvGrpSpPr/>
        <p:nvPr/>
      </p:nvGrpSpPr>
      <p:grpSpPr>
        <a:xfrm>
          <a:off x="0" y="0"/>
          <a:ext cx="0" cy="0"/>
          <a:chOff x="0" y="0"/>
          <a:chExt cx="0" cy="0"/>
        </a:xfrm>
      </p:grpSpPr>
      <p:sp>
        <p:nvSpPr>
          <p:cNvPr id="129" name="Google Shape;129;p2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0" name="Google Shape;130;p2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1" name="Google Shape;131;p2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32" name="Shape 132"/>
        <p:cNvGrpSpPr/>
        <p:nvPr/>
      </p:nvGrpSpPr>
      <p:grpSpPr>
        <a:xfrm>
          <a:off x="0" y="0"/>
          <a:ext cx="0" cy="0"/>
          <a:chOff x="0" y="0"/>
          <a:chExt cx="0" cy="0"/>
        </a:xfrm>
      </p:grpSpPr>
      <p:sp>
        <p:nvSpPr>
          <p:cNvPr id="133" name="Google Shape;133;p29"/>
          <p:cNvSpPr txBox="1"/>
          <p:nvPr>
            <p:ph type="title"/>
          </p:nvPr>
        </p:nvSpPr>
        <p:spPr>
          <a:xfrm>
            <a:off x="1142910" y="841860"/>
            <a:ext cx="6857460" cy="1790100"/>
          </a:xfrm>
          <a:prstGeom prst="rect">
            <a:avLst/>
          </a:prstGeom>
          <a:noFill/>
          <a:ln>
            <a:noFill/>
          </a:ln>
        </p:spPr>
        <p:txBody>
          <a:bodyPr anchorCtr="0" anchor="ctr" bIns="0" lIns="0" spcFirstLastPara="1" rIns="0" wrap="square" tIns="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4" name="Google Shape;134;p29"/>
          <p:cNvSpPr txBox="1"/>
          <p:nvPr>
            <p:ph idx="1" type="body"/>
          </p:nvPr>
        </p:nvSpPr>
        <p:spPr>
          <a:xfrm>
            <a:off x="457110" y="1203390"/>
            <a:ext cx="8229330" cy="298296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5" name="Google Shape;135;p29"/>
          <p:cNvSpPr txBox="1"/>
          <p:nvPr>
            <p:ph idx="12" type="sldNum"/>
          </p:nvPr>
        </p:nvSpPr>
        <p:spPr>
          <a:xfrm>
            <a:off x="8556784" y="4749851"/>
            <a:ext cx="548700" cy="393600"/>
          </a:xfrm>
          <a:prstGeom prst="rect">
            <a:avLst/>
          </a:prstGeom>
        </p:spPr>
        <p:txBody>
          <a:bodyPr anchorCtr="0" anchor="t" bIns="34275" lIns="68575" spcFirstLastPara="1" rIns="68575" wrap="square" tIns="34275">
            <a:no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p:cSld name="Заголовок и объект">
    <p:spTree>
      <p:nvGrpSpPr>
        <p:cNvPr id="136" name="Shape 136"/>
        <p:cNvGrpSpPr/>
        <p:nvPr/>
      </p:nvGrpSpPr>
      <p:grpSpPr>
        <a:xfrm>
          <a:off x="0" y="0"/>
          <a:ext cx="0" cy="0"/>
          <a:chOff x="0" y="0"/>
          <a:chExt cx="0" cy="0"/>
        </a:xfrm>
      </p:grpSpPr>
      <p:sp>
        <p:nvSpPr>
          <p:cNvPr id="137" name="Google Shape;137;p30"/>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8" name="Google Shape;138;p30"/>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9" name="Google Shape;139;p3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0" name="Google Shape;140;p3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1" name="Google Shape;141;p3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142" name="Shape 142"/>
        <p:cNvGrpSpPr/>
        <p:nvPr/>
      </p:nvGrpSpPr>
      <p:grpSpPr>
        <a:xfrm>
          <a:off x="0" y="0"/>
          <a:ext cx="0" cy="0"/>
          <a:chOff x="0" y="0"/>
          <a:chExt cx="0" cy="0"/>
        </a:xfrm>
      </p:grpSpPr>
      <p:sp>
        <p:nvSpPr>
          <p:cNvPr id="143" name="Google Shape;143;p31"/>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31"/>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145" name="Google Shape;145;p3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3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3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148" name="Shape 148"/>
        <p:cNvGrpSpPr/>
        <p:nvPr/>
      </p:nvGrpSpPr>
      <p:grpSpPr>
        <a:xfrm>
          <a:off x="0" y="0"/>
          <a:ext cx="0" cy="0"/>
          <a:chOff x="0" y="0"/>
          <a:chExt cx="0" cy="0"/>
        </a:xfrm>
      </p:grpSpPr>
      <p:sp>
        <p:nvSpPr>
          <p:cNvPr id="149" name="Google Shape;149;p32"/>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32"/>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1" name="Google Shape;151;p32"/>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2" name="Google Shape;152;p3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3" name="Google Shape;153;p3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4" name="Google Shape;154;p3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155" name="Shape 155"/>
        <p:cNvGrpSpPr/>
        <p:nvPr/>
      </p:nvGrpSpPr>
      <p:grpSpPr>
        <a:xfrm>
          <a:off x="0" y="0"/>
          <a:ext cx="0" cy="0"/>
          <a:chOff x="0" y="0"/>
          <a:chExt cx="0" cy="0"/>
        </a:xfrm>
      </p:grpSpPr>
      <p:sp>
        <p:nvSpPr>
          <p:cNvPr id="156" name="Google Shape;156;p33"/>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7" name="Google Shape;157;p33"/>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58" name="Google Shape;158;p33"/>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9" name="Google Shape;159;p33"/>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60" name="Google Shape;160;p33"/>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1" name="Google Shape;161;p3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2" name="Google Shape;162;p3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3" name="Google Shape;163;p3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164" name="Shape 164"/>
        <p:cNvGrpSpPr/>
        <p:nvPr/>
      </p:nvGrpSpPr>
      <p:grpSpPr>
        <a:xfrm>
          <a:off x="0" y="0"/>
          <a:ext cx="0" cy="0"/>
          <a:chOff x="0" y="0"/>
          <a:chExt cx="0" cy="0"/>
        </a:xfrm>
      </p:grpSpPr>
      <p:sp>
        <p:nvSpPr>
          <p:cNvPr id="165" name="Google Shape;165;p3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66" name="Google Shape;166;p3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7" name="Google Shape;167;p3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8" name="Google Shape;168;p3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169" name="Shape 169"/>
        <p:cNvGrpSpPr/>
        <p:nvPr/>
      </p:nvGrpSpPr>
      <p:grpSpPr>
        <a:xfrm>
          <a:off x="0" y="0"/>
          <a:ext cx="0" cy="0"/>
          <a:chOff x="0" y="0"/>
          <a:chExt cx="0" cy="0"/>
        </a:xfrm>
      </p:grpSpPr>
      <p:sp>
        <p:nvSpPr>
          <p:cNvPr id="170" name="Google Shape;170;p35"/>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71" name="Google Shape;171;p35"/>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72" name="Google Shape;172;p35"/>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73" name="Google Shape;173;p3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4" name="Google Shape;174;p3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5" name="Google Shape;175;p3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176" name="Shape 176"/>
        <p:cNvGrpSpPr/>
        <p:nvPr/>
      </p:nvGrpSpPr>
      <p:grpSpPr>
        <a:xfrm>
          <a:off x="0" y="0"/>
          <a:ext cx="0" cy="0"/>
          <a:chOff x="0" y="0"/>
          <a:chExt cx="0" cy="0"/>
        </a:xfrm>
      </p:grpSpPr>
      <p:sp>
        <p:nvSpPr>
          <p:cNvPr id="177" name="Google Shape;177;p36"/>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78" name="Google Shape;178;p36"/>
          <p:cNvSpPr/>
          <p:nvPr>
            <p:ph idx="2" type="pic"/>
          </p:nvPr>
        </p:nvSpPr>
        <p:spPr>
          <a:xfrm>
            <a:off x="3887391" y="740569"/>
            <a:ext cx="4629150" cy="3655219"/>
          </a:xfrm>
          <a:prstGeom prst="rect">
            <a:avLst/>
          </a:prstGeom>
          <a:noFill/>
          <a:ln>
            <a:noFill/>
          </a:ln>
        </p:spPr>
      </p:sp>
      <p:sp>
        <p:nvSpPr>
          <p:cNvPr id="179" name="Google Shape;179;p36"/>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80" name="Google Shape;180;p3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1" name="Google Shape;181;p3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2" name="Google Shape;182;p3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183" name="Shape 183"/>
        <p:cNvGrpSpPr/>
        <p:nvPr/>
      </p:nvGrpSpPr>
      <p:grpSpPr>
        <a:xfrm>
          <a:off x="0" y="0"/>
          <a:ext cx="0" cy="0"/>
          <a:chOff x="0" y="0"/>
          <a:chExt cx="0" cy="0"/>
        </a:xfrm>
      </p:grpSpPr>
      <p:sp>
        <p:nvSpPr>
          <p:cNvPr id="184" name="Google Shape;184;p37"/>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85" name="Google Shape;185;p37"/>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6" name="Google Shape;186;p3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7" name="Google Shape;187;p3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8" name="Google Shape;188;p3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189" name="Shape 189"/>
        <p:cNvGrpSpPr/>
        <p:nvPr/>
      </p:nvGrpSpPr>
      <p:grpSpPr>
        <a:xfrm>
          <a:off x="0" y="0"/>
          <a:ext cx="0" cy="0"/>
          <a:chOff x="0" y="0"/>
          <a:chExt cx="0" cy="0"/>
        </a:xfrm>
      </p:grpSpPr>
      <p:sp>
        <p:nvSpPr>
          <p:cNvPr id="190" name="Google Shape;190;p38"/>
          <p:cNvSpPr txBox="1"/>
          <p:nvPr>
            <p:ph type="title"/>
          </p:nvPr>
        </p:nvSpPr>
        <p:spPr>
          <a:xfrm rot="5400000">
            <a:off x="5350073" y="1467446"/>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91" name="Google Shape;191;p38"/>
          <p:cNvSpPr txBox="1"/>
          <p:nvPr>
            <p:ph idx="1" type="body"/>
          </p:nvPr>
        </p:nvSpPr>
        <p:spPr>
          <a:xfrm rot="5400000">
            <a:off x="1349573" y="-447079"/>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2" name="Google Shape;192;p3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3" name="Google Shape;193;p3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4" name="Google Shape;194;p3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theme" Target="../theme/theme2.xml"/><Relationship Id="rId12" Type="http://schemas.openxmlformats.org/officeDocument/2006/relationships/slideLayout" Target="../slideLayouts/slideLayout35.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13"/>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2" name="Google Shape;52;p13"/>
          <p:cNvSpPr txBox="1"/>
          <p:nvPr>
            <p:ph idx="1" type="body"/>
          </p:nvPr>
        </p:nvSpPr>
        <p:spPr>
          <a:xfrm>
            <a:off x="457172" y="1203299"/>
            <a:ext cx="8228763" cy="2982614"/>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300"/>
              <a:buNone/>
              <a:defRPr b="0" i="0" sz="1600" u="none" cap="none" strike="noStrike"/>
            </a:lvl1pPr>
            <a:lvl2pPr indent="-228600" lvl="1" marL="914400" marR="0" rtl="0" algn="l">
              <a:spcBef>
                <a:spcPts val="0"/>
              </a:spcBef>
              <a:spcAft>
                <a:spcPts val="0"/>
              </a:spcAft>
              <a:buSzPts val="1300"/>
              <a:buNone/>
              <a:defRPr b="0" i="0" sz="1600" u="none" cap="none" strike="noStrike"/>
            </a:lvl2pPr>
            <a:lvl3pPr indent="-228600" lvl="2" marL="1371600" marR="0" rtl="0" algn="l">
              <a:spcBef>
                <a:spcPts val="0"/>
              </a:spcBef>
              <a:spcAft>
                <a:spcPts val="0"/>
              </a:spcAft>
              <a:buSzPts val="1300"/>
              <a:buNone/>
              <a:defRPr b="0" i="0" sz="1600" u="none" cap="none" strike="noStrike"/>
            </a:lvl3pPr>
            <a:lvl4pPr indent="-228600" lvl="3" marL="1828800" marR="0" rtl="0" algn="l">
              <a:spcBef>
                <a:spcPts val="0"/>
              </a:spcBef>
              <a:spcAft>
                <a:spcPts val="0"/>
              </a:spcAft>
              <a:buSzPts val="1300"/>
              <a:buNone/>
              <a:defRPr b="0" i="0" sz="1600" u="none" cap="none" strike="noStrike"/>
            </a:lvl4pPr>
            <a:lvl5pPr indent="-228600" lvl="4" marL="2286000" marR="0" rtl="0" algn="l">
              <a:spcBef>
                <a:spcPts val="0"/>
              </a:spcBef>
              <a:spcAft>
                <a:spcPts val="0"/>
              </a:spcAft>
              <a:buSzPts val="1300"/>
              <a:buNone/>
              <a:defRPr b="0" i="0" sz="1600" u="none" cap="none" strike="noStrike"/>
            </a:lvl5pPr>
            <a:lvl6pPr indent="-228600" lvl="5" marL="2743200" marR="0" rtl="0" algn="l">
              <a:spcBef>
                <a:spcPts val="0"/>
              </a:spcBef>
              <a:spcAft>
                <a:spcPts val="0"/>
              </a:spcAft>
              <a:buSzPts val="1300"/>
              <a:buNone/>
              <a:defRPr b="0" i="0" sz="1600" u="none" cap="none" strike="noStrike"/>
            </a:lvl6pPr>
            <a:lvl7pPr indent="-228600" lvl="6" marL="3200400" marR="0" rtl="0" algn="l">
              <a:spcBef>
                <a:spcPts val="0"/>
              </a:spcBef>
              <a:spcAft>
                <a:spcPts val="0"/>
              </a:spcAft>
              <a:buSzPts val="1300"/>
              <a:buNone/>
              <a:defRPr b="0" i="0" sz="1600" u="none" cap="none" strike="noStrike"/>
            </a:lvl7pPr>
            <a:lvl8pPr indent="-228600" lvl="7" marL="3657600" marR="0" rtl="0" algn="l">
              <a:spcBef>
                <a:spcPts val="0"/>
              </a:spcBef>
              <a:spcAft>
                <a:spcPts val="0"/>
              </a:spcAft>
              <a:buSzPts val="1300"/>
              <a:buNone/>
              <a:defRPr b="0" i="0" sz="1600" u="none" cap="none" strike="noStrike"/>
            </a:lvl8pPr>
            <a:lvl9pPr indent="-228600" lvl="8" marL="4114800" marR="0" rtl="0" algn="l">
              <a:spcBef>
                <a:spcPts val="0"/>
              </a:spcBef>
              <a:spcAft>
                <a:spcPts val="0"/>
              </a:spcAft>
              <a:buSzPts val="1300"/>
              <a:buNone/>
              <a:defRPr b="0" i="0" sz="1600" u="none" cap="none" strike="noStrike"/>
            </a:lvl9pPr>
          </a:lstStyle>
          <a:p/>
        </p:txBody>
      </p:sp>
      <p:sp>
        <p:nvSpPr>
          <p:cNvPr id="53" name="Google Shape;53;p13"/>
          <p:cNvSpPr txBox="1"/>
          <p:nvPr>
            <p:ph idx="10" type="dt"/>
          </p:nvPr>
        </p:nvSpPr>
        <p:spPr>
          <a:xfrm>
            <a:off x="457172" y="4685192"/>
            <a:ext cx="2130093" cy="354296"/>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4" name="Google Shape;54;p13"/>
          <p:cNvSpPr txBox="1"/>
          <p:nvPr>
            <p:ph idx="11" type="ftr"/>
          </p:nvPr>
        </p:nvSpPr>
        <p:spPr>
          <a:xfrm>
            <a:off x="3127054" y="4685192"/>
            <a:ext cx="2898142" cy="354296"/>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5" name="Google Shape;55;p13"/>
          <p:cNvSpPr txBox="1"/>
          <p:nvPr>
            <p:ph idx="12" type="sldNum"/>
          </p:nvPr>
        </p:nvSpPr>
        <p:spPr>
          <a:xfrm>
            <a:off x="6555842" y="4685192"/>
            <a:ext cx="2130093" cy="354296"/>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300" u="none" cap="none" strike="noStrike">
                <a:latin typeface="Times New Roman"/>
                <a:ea typeface="Times New Roman"/>
                <a:cs typeface="Times New Roman"/>
                <a:sym typeface="Times New Roman"/>
              </a:defRPr>
            </a:lvl1pPr>
            <a:lvl2pPr indent="0" lvl="1" marL="0" marR="0" rtl="0" algn="r">
              <a:spcBef>
                <a:spcPts val="0"/>
              </a:spcBef>
              <a:buNone/>
              <a:defRPr b="0" i="0" sz="1300" u="none" cap="none" strike="noStrike">
                <a:latin typeface="Times New Roman"/>
                <a:ea typeface="Times New Roman"/>
                <a:cs typeface="Times New Roman"/>
                <a:sym typeface="Times New Roman"/>
              </a:defRPr>
            </a:lvl2pPr>
            <a:lvl3pPr indent="0" lvl="2" marL="0" marR="0" rtl="0" algn="r">
              <a:spcBef>
                <a:spcPts val="0"/>
              </a:spcBef>
              <a:buNone/>
              <a:defRPr b="0" i="0" sz="1300" u="none" cap="none" strike="noStrike">
                <a:latin typeface="Times New Roman"/>
                <a:ea typeface="Times New Roman"/>
                <a:cs typeface="Times New Roman"/>
                <a:sym typeface="Times New Roman"/>
              </a:defRPr>
            </a:lvl3pPr>
            <a:lvl4pPr indent="0" lvl="3" marL="0" marR="0" rtl="0" algn="r">
              <a:spcBef>
                <a:spcPts val="0"/>
              </a:spcBef>
              <a:buNone/>
              <a:defRPr b="0" i="0" sz="1300" u="none" cap="none" strike="noStrike">
                <a:latin typeface="Times New Roman"/>
                <a:ea typeface="Times New Roman"/>
                <a:cs typeface="Times New Roman"/>
                <a:sym typeface="Times New Roman"/>
              </a:defRPr>
            </a:lvl4pPr>
            <a:lvl5pPr indent="0" lvl="4" marL="0" marR="0" rtl="0" algn="r">
              <a:spcBef>
                <a:spcPts val="0"/>
              </a:spcBef>
              <a:buNone/>
              <a:defRPr b="0" i="0" sz="1300" u="none" cap="none" strike="noStrike">
                <a:latin typeface="Times New Roman"/>
                <a:ea typeface="Times New Roman"/>
                <a:cs typeface="Times New Roman"/>
                <a:sym typeface="Times New Roman"/>
              </a:defRPr>
            </a:lvl5pPr>
            <a:lvl6pPr indent="0" lvl="5" marL="0" marR="0" rtl="0" algn="r">
              <a:spcBef>
                <a:spcPts val="0"/>
              </a:spcBef>
              <a:buNone/>
              <a:defRPr b="0" i="0" sz="1300" u="none" cap="none" strike="noStrike">
                <a:latin typeface="Times New Roman"/>
                <a:ea typeface="Times New Roman"/>
                <a:cs typeface="Times New Roman"/>
                <a:sym typeface="Times New Roman"/>
              </a:defRPr>
            </a:lvl6pPr>
            <a:lvl7pPr indent="0" lvl="6" marL="0" marR="0" rtl="0" algn="r">
              <a:spcBef>
                <a:spcPts val="0"/>
              </a:spcBef>
              <a:buNone/>
              <a:defRPr b="0" i="0" sz="1300" u="none" cap="none" strike="noStrike">
                <a:latin typeface="Times New Roman"/>
                <a:ea typeface="Times New Roman"/>
                <a:cs typeface="Times New Roman"/>
                <a:sym typeface="Times New Roman"/>
              </a:defRPr>
            </a:lvl7pPr>
            <a:lvl8pPr indent="0" lvl="7" marL="0" marR="0" rtl="0" algn="r">
              <a:spcBef>
                <a:spcPts val="0"/>
              </a:spcBef>
              <a:buNone/>
              <a:defRPr b="0" i="0" sz="1300" u="none" cap="none" strike="noStrike">
                <a:latin typeface="Times New Roman"/>
                <a:ea typeface="Times New Roman"/>
                <a:cs typeface="Times New Roman"/>
                <a:sym typeface="Times New Roman"/>
              </a:defRPr>
            </a:lvl8pPr>
            <a:lvl9pPr indent="0" lvl="8" marL="0" marR="0" rtl="0" algn="r">
              <a:spcBef>
                <a:spcPts val="0"/>
              </a:spcBef>
              <a:buNone/>
              <a:defRPr b="0" i="0" sz="13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6" name="Shape 116"/>
        <p:cNvGrpSpPr/>
        <p:nvPr/>
      </p:nvGrpSpPr>
      <p:grpSpPr>
        <a:xfrm>
          <a:off x="0" y="0"/>
          <a:ext cx="0" cy="0"/>
          <a:chOff x="0" y="0"/>
          <a:chExt cx="0" cy="0"/>
        </a:xfrm>
      </p:grpSpPr>
      <p:sp>
        <p:nvSpPr>
          <p:cNvPr id="117" name="Google Shape;117;p2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8" name="Google Shape;118;p26"/>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9" name="Google Shape;119;p2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0" name="Google Shape;120;p2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1" name="Google Shape;121;p2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4.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9"/>
          <p:cNvSpPr txBox="1"/>
          <p:nvPr>
            <p:ph type="ctrTitle"/>
          </p:nvPr>
        </p:nvSpPr>
        <p:spPr>
          <a:xfrm>
            <a:off x="0" y="876050"/>
            <a:ext cx="9144000" cy="1898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ru" sz="3400"/>
              <a:t>PRR of FEE and readout electronics (III):</a:t>
            </a:r>
            <a:endParaRPr sz="3400"/>
          </a:p>
          <a:p>
            <a:pPr indent="0" lvl="0" marL="0" rtl="0" algn="ctr">
              <a:spcBef>
                <a:spcPts val="0"/>
              </a:spcBef>
              <a:spcAft>
                <a:spcPts val="0"/>
              </a:spcAft>
              <a:buNone/>
            </a:pPr>
            <a:r>
              <a:rPr lang="ru" sz="3400"/>
              <a:t>the mPSD signal processing, calibration and performance study in mCBM beam campaign.</a:t>
            </a:r>
            <a:endParaRPr sz="3200"/>
          </a:p>
        </p:txBody>
      </p:sp>
      <p:sp>
        <p:nvSpPr>
          <p:cNvPr id="200" name="Google Shape;200;p39"/>
          <p:cNvSpPr txBox="1"/>
          <p:nvPr>
            <p:ph idx="1" type="subTitle"/>
          </p:nvPr>
        </p:nvSpPr>
        <p:spPr>
          <a:xfrm>
            <a:off x="311700" y="3285425"/>
            <a:ext cx="8520600" cy="1026000"/>
          </a:xfrm>
          <a:prstGeom prst="rect">
            <a:avLst/>
          </a:prstGeom>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770"/>
              <a:buNone/>
            </a:pPr>
            <a:r>
              <a:rPr lang="ru" sz="2260"/>
              <a:t>Nikolay Karpushkin</a:t>
            </a:r>
            <a:endParaRPr sz="2260"/>
          </a:p>
          <a:p>
            <a:pPr indent="0" lvl="0" marL="0" rtl="0" algn="ctr">
              <a:lnSpc>
                <a:spcPct val="150000"/>
              </a:lnSpc>
              <a:spcBef>
                <a:spcPts val="0"/>
              </a:spcBef>
              <a:spcAft>
                <a:spcPts val="0"/>
              </a:spcAft>
              <a:buSzPts val="770"/>
              <a:buNone/>
            </a:pPr>
            <a:r>
              <a:rPr lang="ru" sz="2260"/>
              <a:t>on</a:t>
            </a:r>
            <a:r>
              <a:rPr lang="ru" sz="2260"/>
              <a:t> behalf of the PSD team</a:t>
            </a:r>
            <a:endParaRPr sz="226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pic>
        <p:nvPicPr>
          <p:cNvPr id="305" name="Google Shape;305;p48"/>
          <p:cNvPicPr preferRelativeResize="0"/>
          <p:nvPr/>
        </p:nvPicPr>
        <p:blipFill rotWithShape="1">
          <a:blip r:embed="rId3">
            <a:alphaModFix/>
          </a:blip>
          <a:srcRect b="4686" l="9136" r="8625" t="6587"/>
          <a:stretch/>
        </p:blipFill>
        <p:spPr>
          <a:xfrm>
            <a:off x="3622476" y="628550"/>
            <a:ext cx="5168448" cy="3484901"/>
          </a:xfrm>
          <a:prstGeom prst="rect">
            <a:avLst/>
          </a:prstGeom>
          <a:noFill/>
          <a:ln>
            <a:noFill/>
          </a:ln>
        </p:spPr>
      </p:pic>
      <p:pic>
        <p:nvPicPr>
          <p:cNvPr id="306" name="Google Shape;306;p48"/>
          <p:cNvPicPr preferRelativeResize="0"/>
          <p:nvPr/>
        </p:nvPicPr>
        <p:blipFill rotWithShape="1">
          <a:blip r:embed="rId4">
            <a:alphaModFix/>
          </a:blip>
          <a:srcRect b="0" l="0" r="0" t="6138"/>
          <a:stretch/>
        </p:blipFill>
        <p:spPr>
          <a:xfrm>
            <a:off x="143800" y="737299"/>
            <a:ext cx="3336575" cy="3037374"/>
          </a:xfrm>
          <a:prstGeom prst="rect">
            <a:avLst/>
          </a:prstGeom>
          <a:noFill/>
          <a:ln>
            <a:noFill/>
          </a:ln>
        </p:spPr>
      </p:pic>
      <p:sp>
        <p:nvSpPr>
          <p:cNvPr id="307" name="Google Shape;307;p48"/>
          <p:cNvSpPr txBox="1"/>
          <p:nvPr/>
        </p:nvSpPr>
        <p:spPr>
          <a:xfrm>
            <a:off x="261250" y="3944325"/>
            <a:ext cx="7510800" cy="1154400"/>
          </a:xfrm>
          <a:prstGeom prst="rect">
            <a:avLst/>
          </a:prstGeom>
          <a:noFill/>
          <a:ln>
            <a:noFill/>
          </a:ln>
        </p:spPr>
        <p:txBody>
          <a:bodyPr anchorCtr="0" anchor="t" bIns="40825" lIns="81625" spcFirstLastPara="1" rIns="81625" wrap="square" tIns="40825">
            <a:noAutofit/>
          </a:bodyPr>
          <a:lstStyle/>
          <a:p>
            <a:pPr indent="-184150" lvl="0" marL="190500" marR="0" rtl="0" algn="l">
              <a:lnSpc>
                <a:spcPct val="100000"/>
              </a:lnSpc>
              <a:spcBef>
                <a:spcPts val="0"/>
              </a:spcBef>
              <a:spcAft>
                <a:spcPts val="0"/>
              </a:spcAft>
              <a:buClr>
                <a:srgbClr val="000000"/>
              </a:buClr>
              <a:buSzPts val="700"/>
              <a:buFont typeface="Noto Sans Symbols"/>
              <a:buChar char="●"/>
            </a:pPr>
            <a:r>
              <a:rPr b="0" lang="ru" sz="1600" strike="noStrike">
                <a:latin typeface="Arial"/>
                <a:ea typeface="Arial"/>
                <a:cs typeface="Arial"/>
                <a:sym typeface="Arial"/>
              </a:rPr>
              <a:t>MIPs recognized </a:t>
            </a:r>
            <a:endParaRPr b="0" sz="1600" strike="noStrike">
              <a:latin typeface="Arial"/>
              <a:ea typeface="Arial"/>
              <a:cs typeface="Arial"/>
              <a:sym typeface="Arial"/>
            </a:endParaRPr>
          </a:p>
          <a:p>
            <a:pPr indent="-184150" lvl="0" marL="190500" marR="0" rtl="0" algn="l">
              <a:lnSpc>
                <a:spcPct val="100000"/>
              </a:lnSpc>
              <a:spcBef>
                <a:spcPts val="1000"/>
              </a:spcBef>
              <a:spcAft>
                <a:spcPts val="0"/>
              </a:spcAft>
              <a:buClr>
                <a:srgbClr val="000000"/>
              </a:buClr>
              <a:buSzPts val="700"/>
              <a:buFont typeface="Noto Sans Symbols"/>
              <a:buChar char="●"/>
            </a:pPr>
            <a:r>
              <a:rPr b="0" lang="ru" sz="1600" strike="noStrike">
                <a:latin typeface="Arial"/>
                <a:ea typeface="Arial"/>
                <a:cs typeface="Arial"/>
                <a:sym typeface="Arial"/>
              </a:rPr>
              <a:t>Possible to trigger by amplitude of filtered signal</a:t>
            </a:r>
            <a:endParaRPr b="0" sz="1600" strike="noStrike">
              <a:latin typeface="Arial"/>
              <a:ea typeface="Arial"/>
              <a:cs typeface="Arial"/>
              <a:sym typeface="Arial"/>
            </a:endParaRPr>
          </a:p>
          <a:p>
            <a:pPr indent="-184150" lvl="0" marL="190500" marR="0" rtl="0" algn="l">
              <a:lnSpc>
                <a:spcPct val="100000"/>
              </a:lnSpc>
              <a:spcBef>
                <a:spcPts val="1000"/>
              </a:spcBef>
              <a:spcAft>
                <a:spcPts val="0"/>
              </a:spcAft>
              <a:buClr>
                <a:srgbClr val="000000"/>
              </a:buClr>
              <a:buSzPts val="700"/>
              <a:buFont typeface="Noto Sans Symbols"/>
              <a:buChar char="●"/>
            </a:pPr>
            <a:r>
              <a:rPr b="0" lang="ru" sz="1600" strike="noStrike">
                <a:latin typeface="Arial"/>
                <a:ea typeface="Arial"/>
                <a:cs typeface="Arial"/>
                <a:sym typeface="Arial"/>
              </a:rPr>
              <a:t>Amplitude of filtered signal is linear to initial waveform amplitude</a:t>
            </a:r>
            <a:endParaRPr b="0" sz="1600" strike="noStrike">
              <a:latin typeface="Arial"/>
              <a:ea typeface="Arial"/>
              <a:cs typeface="Arial"/>
              <a:sym typeface="Arial"/>
            </a:endParaRPr>
          </a:p>
        </p:txBody>
      </p:sp>
      <p:sp>
        <p:nvSpPr>
          <p:cNvPr id="308" name="Google Shape;308;p48"/>
          <p:cNvSpPr/>
          <p:nvPr/>
        </p:nvSpPr>
        <p:spPr>
          <a:xfrm>
            <a:off x="207600" y="75575"/>
            <a:ext cx="87288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latin typeface="Calibri"/>
                <a:ea typeface="Calibri"/>
                <a:cs typeface="Calibri"/>
                <a:sym typeface="Calibri"/>
              </a:rPr>
              <a:t>FIR filter design: Sensitivity to low amplitude cosmic signals  </a:t>
            </a:r>
            <a:endParaRPr b="0" sz="2700" strike="noStrike">
              <a:solidFill>
                <a:schemeClr val="dk1"/>
              </a:solidFill>
              <a:latin typeface="Arial"/>
              <a:ea typeface="Arial"/>
              <a:cs typeface="Arial"/>
              <a:sym typeface="Arial"/>
            </a:endParaRPr>
          </a:p>
        </p:txBody>
      </p:sp>
      <p:sp>
        <p:nvSpPr>
          <p:cNvPr id="309" name="Google Shape;309;p48"/>
          <p:cNvSpPr txBox="1"/>
          <p:nvPr/>
        </p:nvSpPr>
        <p:spPr>
          <a:xfrm>
            <a:off x="6009625" y="938325"/>
            <a:ext cx="1847700" cy="83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ru">
                <a:solidFill>
                  <a:srgbClr val="CC0000"/>
                </a:solidFill>
              </a:rPr>
              <a:t>trigger by two points of original waveform above </a:t>
            </a:r>
            <a:r>
              <a:rPr lang="ru">
                <a:solidFill>
                  <a:srgbClr val="CC0000"/>
                </a:solidFill>
              </a:rPr>
              <a:t>threshold</a:t>
            </a:r>
            <a:endParaRPr>
              <a:solidFill>
                <a:srgbClr val="CC0000"/>
              </a:solidFill>
            </a:endParaRPr>
          </a:p>
        </p:txBody>
      </p:sp>
      <p:sp>
        <p:nvSpPr>
          <p:cNvPr id="310" name="Google Shape;310;p48"/>
          <p:cNvSpPr txBox="1"/>
          <p:nvPr/>
        </p:nvSpPr>
        <p:spPr>
          <a:xfrm>
            <a:off x="6009625" y="2374650"/>
            <a:ext cx="2038500" cy="83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ru">
                <a:solidFill>
                  <a:srgbClr val="6AA84F"/>
                </a:solidFill>
              </a:rPr>
              <a:t>trigger by amplitude of filtered signal and derivative direction</a:t>
            </a:r>
            <a:endParaRPr>
              <a:solidFill>
                <a:srgbClr val="6AA84F"/>
              </a:solidFill>
            </a:endParaRPr>
          </a:p>
        </p:txBody>
      </p:sp>
      <p:sp>
        <p:nvSpPr>
          <p:cNvPr id="311" name="Google Shape;311;p48"/>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grpSp>
        <p:nvGrpSpPr>
          <p:cNvPr id="316" name="Google Shape;316;p49"/>
          <p:cNvGrpSpPr/>
          <p:nvPr/>
        </p:nvGrpSpPr>
        <p:grpSpPr>
          <a:xfrm>
            <a:off x="227950" y="661050"/>
            <a:ext cx="5922599" cy="3905250"/>
            <a:chOff x="227950" y="661050"/>
            <a:chExt cx="5922599" cy="3905250"/>
          </a:xfrm>
        </p:grpSpPr>
        <p:pic>
          <p:nvPicPr>
            <p:cNvPr id="317" name="Google Shape;317;p49"/>
            <p:cNvPicPr preferRelativeResize="0"/>
            <p:nvPr/>
          </p:nvPicPr>
          <p:blipFill rotWithShape="1">
            <a:blip r:embed="rId3">
              <a:alphaModFix/>
            </a:blip>
            <a:srcRect b="6807" l="7591" r="6534" t="8625"/>
            <a:stretch/>
          </p:blipFill>
          <p:spPr>
            <a:xfrm>
              <a:off x="227950" y="661050"/>
              <a:ext cx="5922599" cy="3905250"/>
            </a:xfrm>
            <a:prstGeom prst="rect">
              <a:avLst/>
            </a:prstGeom>
            <a:noFill/>
            <a:ln>
              <a:noFill/>
            </a:ln>
          </p:spPr>
        </p:pic>
        <p:sp>
          <p:nvSpPr>
            <p:cNvPr id="318" name="Google Shape;318;p49"/>
            <p:cNvSpPr txBox="1"/>
            <p:nvPr/>
          </p:nvSpPr>
          <p:spPr>
            <a:xfrm>
              <a:off x="3654300" y="982875"/>
              <a:ext cx="2231498" cy="1159014"/>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ru" sz="1600" strike="noStrike">
                  <a:solidFill>
                    <a:srgbClr val="3991FE"/>
                  </a:solidFill>
                  <a:latin typeface="Arial"/>
                  <a:ea typeface="Arial"/>
                  <a:cs typeface="Arial"/>
                  <a:sym typeface="Arial"/>
                </a:rPr>
                <a:t>10 </a:t>
              </a:r>
              <a:r>
                <a:rPr lang="ru" sz="1600">
                  <a:solidFill>
                    <a:srgbClr val="3991FE"/>
                  </a:solidFill>
                </a:rPr>
                <a:t>reference</a:t>
              </a:r>
              <a:r>
                <a:rPr b="0" lang="ru" sz="1600" strike="noStrike">
                  <a:solidFill>
                    <a:srgbClr val="3991FE"/>
                  </a:solidFill>
                  <a:latin typeface="Arial"/>
                  <a:ea typeface="Arial"/>
                  <a:cs typeface="Arial"/>
                  <a:sym typeface="Arial"/>
                </a:rPr>
                <a:t> signals shifted by 5 samples and taken at different sampling phase</a:t>
              </a:r>
              <a:endParaRPr b="0" sz="1600" strike="noStrike">
                <a:latin typeface="Arial"/>
                <a:ea typeface="Arial"/>
                <a:cs typeface="Arial"/>
                <a:sym typeface="Arial"/>
              </a:endParaRPr>
            </a:p>
          </p:txBody>
        </p:sp>
        <p:sp>
          <p:nvSpPr>
            <p:cNvPr id="319" name="Google Shape;319;p49"/>
            <p:cNvSpPr txBox="1"/>
            <p:nvPr/>
          </p:nvSpPr>
          <p:spPr>
            <a:xfrm>
              <a:off x="3890105" y="2752367"/>
              <a:ext cx="2063344" cy="78426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ru" sz="1600" strike="noStrike">
                  <a:solidFill>
                    <a:srgbClr val="B40ED9"/>
                  </a:solidFill>
                  <a:latin typeface="Arial"/>
                  <a:ea typeface="Arial"/>
                  <a:cs typeface="Arial"/>
                  <a:sym typeface="Arial"/>
                </a:rPr>
                <a:t>Nearly constant resulting amplitudes</a:t>
              </a:r>
              <a:endParaRPr b="0" sz="1600" strike="noStrike">
                <a:latin typeface="Arial"/>
                <a:ea typeface="Arial"/>
                <a:cs typeface="Arial"/>
                <a:sym typeface="Arial"/>
              </a:endParaRPr>
            </a:p>
          </p:txBody>
        </p:sp>
      </p:grpSp>
      <p:sp>
        <p:nvSpPr>
          <p:cNvPr id="320" name="Google Shape;320;p49"/>
          <p:cNvSpPr/>
          <p:nvPr/>
        </p:nvSpPr>
        <p:spPr>
          <a:xfrm>
            <a:off x="821250" y="86175"/>
            <a:ext cx="75015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latin typeface="Calibri"/>
                <a:ea typeface="Calibri"/>
                <a:cs typeface="Calibri"/>
                <a:sym typeface="Calibri"/>
              </a:rPr>
              <a:t>FIR filter design: Resolving pile-ups  </a:t>
            </a:r>
            <a:endParaRPr b="0" sz="2700" strike="noStrike">
              <a:solidFill>
                <a:schemeClr val="dk1"/>
              </a:solidFill>
              <a:latin typeface="Arial"/>
              <a:ea typeface="Arial"/>
              <a:cs typeface="Arial"/>
              <a:sym typeface="Arial"/>
            </a:endParaRPr>
          </a:p>
        </p:txBody>
      </p:sp>
      <p:sp>
        <p:nvSpPr>
          <p:cNvPr id="321" name="Google Shape;321;p49"/>
          <p:cNvSpPr txBox="1"/>
          <p:nvPr/>
        </p:nvSpPr>
        <p:spPr>
          <a:xfrm>
            <a:off x="6095350" y="784875"/>
            <a:ext cx="2790900" cy="2516400"/>
          </a:xfrm>
          <a:prstGeom prst="rect">
            <a:avLst/>
          </a:prstGeom>
          <a:noFill/>
          <a:ln>
            <a:noFill/>
          </a:ln>
        </p:spPr>
        <p:txBody>
          <a:bodyPr anchorCtr="0" anchor="t" bIns="91425" lIns="91425" spcFirstLastPara="1" rIns="91425" wrap="square" tIns="162000">
            <a:spAutoFit/>
          </a:bodyPr>
          <a:lstStyle/>
          <a:p>
            <a:pPr indent="0" lvl="0" marL="0" rtl="0" algn="l">
              <a:spcBef>
                <a:spcPts val="0"/>
              </a:spcBef>
              <a:spcAft>
                <a:spcPts val="0"/>
              </a:spcAft>
              <a:buNone/>
            </a:pPr>
            <a:r>
              <a:rPr lang="ru"/>
              <a:t>Testing FIR filter on pile-ups:</a:t>
            </a:r>
            <a:br>
              <a:rPr lang="ru"/>
            </a:br>
            <a:endParaRPr/>
          </a:p>
          <a:p>
            <a:pPr indent="-317500" lvl="0" marL="457200" rtl="0" algn="l">
              <a:spcBef>
                <a:spcPts val="1000"/>
              </a:spcBef>
              <a:spcAft>
                <a:spcPts val="0"/>
              </a:spcAft>
              <a:buSzPts val="1400"/>
              <a:buAutoNum type="arabicPeriod"/>
            </a:pPr>
            <a:r>
              <a:rPr lang="ru"/>
              <a:t>Take analytic description of reference signal</a:t>
            </a:r>
            <a:endParaRPr/>
          </a:p>
          <a:p>
            <a:pPr indent="-317500" lvl="0" marL="457200" rtl="0" algn="l">
              <a:spcBef>
                <a:spcPts val="1000"/>
              </a:spcBef>
              <a:spcAft>
                <a:spcPts val="0"/>
              </a:spcAft>
              <a:buSzPts val="1400"/>
              <a:buAutoNum type="arabicPeriod"/>
            </a:pPr>
            <a:r>
              <a:rPr lang="ru"/>
              <a:t>Produce 10 signals with different sampling phase</a:t>
            </a:r>
            <a:endParaRPr/>
          </a:p>
          <a:p>
            <a:pPr indent="-317500" lvl="0" marL="457200" rtl="0" algn="l">
              <a:spcBef>
                <a:spcPts val="1000"/>
              </a:spcBef>
              <a:spcAft>
                <a:spcPts val="0"/>
              </a:spcAft>
              <a:buSzPts val="1400"/>
              <a:buAutoNum type="arabicPeriod"/>
            </a:pPr>
            <a:r>
              <a:rPr lang="ru"/>
              <a:t>Shift each by X sample</a:t>
            </a:r>
            <a:endParaRPr/>
          </a:p>
          <a:p>
            <a:pPr indent="-317500" lvl="0" marL="457200" rtl="0" algn="l">
              <a:spcBef>
                <a:spcPts val="1000"/>
              </a:spcBef>
              <a:spcAft>
                <a:spcPts val="0"/>
              </a:spcAft>
              <a:buSzPts val="1400"/>
              <a:buAutoNum type="arabicPeriod"/>
            </a:pPr>
            <a:r>
              <a:rPr lang="ru"/>
              <a:t>Investigate the limit case X</a:t>
            </a:r>
            <a:endParaRPr/>
          </a:p>
        </p:txBody>
      </p:sp>
      <p:sp>
        <p:nvSpPr>
          <p:cNvPr id="322" name="Google Shape;322;p49"/>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50"/>
          <p:cNvSpPr txBox="1"/>
          <p:nvPr/>
        </p:nvSpPr>
        <p:spPr>
          <a:xfrm>
            <a:off x="457625" y="774675"/>
            <a:ext cx="7711200" cy="3381300"/>
          </a:xfrm>
          <a:prstGeom prst="rect">
            <a:avLst/>
          </a:prstGeom>
          <a:noFill/>
          <a:ln>
            <a:noFill/>
          </a:ln>
        </p:spPr>
        <p:txBody>
          <a:bodyPr anchorCtr="0" anchor="t" bIns="0" lIns="0" spcFirstLastPara="1" rIns="0" wrap="square" tIns="0">
            <a:normAutofit fontScale="70000" lnSpcReduction="20000"/>
          </a:bodyPr>
          <a:lstStyle/>
          <a:p>
            <a:pPr indent="-344805" lvl="0" marL="393700" marR="0" rtl="0" algn="l">
              <a:spcBef>
                <a:spcPts val="1300"/>
              </a:spcBef>
              <a:spcAft>
                <a:spcPts val="0"/>
              </a:spcAft>
              <a:buSzPct val="100000"/>
              <a:buChar char="●"/>
            </a:pPr>
            <a:r>
              <a:rPr lang="ru" sz="2900"/>
              <a:t>Digital filter for PSD signals is developed.</a:t>
            </a:r>
            <a:endParaRPr sz="2900"/>
          </a:p>
          <a:p>
            <a:pPr indent="-344805" lvl="0" marL="393700" marR="0" rtl="0" algn="l">
              <a:spcBef>
                <a:spcPts val="1300"/>
              </a:spcBef>
              <a:spcAft>
                <a:spcPts val="0"/>
              </a:spcAft>
              <a:buSzPct val="100000"/>
              <a:buChar char="●"/>
            </a:pPr>
            <a:r>
              <a:rPr lang="ru" sz="2900"/>
              <a:t>Suggested filter allows to detect the signals with amplitudes starting from 1 MIP.</a:t>
            </a:r>
            <a:endParaRPr sz="2900"/>
          </a:p>
          <a:p>
            <a:pPr indent="-344805" lvl="0" marL="393700" marR="0" rtl="0" algn="l">
              <a:spcBef>
                <a:spcPts val="1300"/>
              </a:spcBef>
              <a:spcAft>
                <a:spcPts val="0"/>
              </a:spcAft>
              <a:buSzPct val="100000"/>
              <a:buChar char="●"/>
            </a:pPr>
            <a:r>
              <a:rPr lang="ru" sz="2900"/>
              <a:t>Linearity between initial and filtered amplitudes was checked.</a:t>
            </a:r>
            <a:endParaRPr sz="2900"/>
          </a:p>
          <a:p>
            <a:pPr indent="-344805" lvl="0" marL="393700" marR="0" rtl="0" algn="l">
              <a:spcBef>
                <a:spcPts val="1300"/>
              </a:spcBef>
              <a:spcAft>
                <a:spcPts val="0"/>
              </a:spcAft>
              <a:buSzPct val="100000"/>
              <a:buChar char="●"/>
            </a:pPr>
            <a:r>
              <a:rPr lang="ru" sz="2900"/>
              <a:t>Pile-up resolution is possible if time period between signals is greater than 60ns. The pile-ups rate is then reduced to 10% (interaction rate 1MHz).</a:t>
            </a:r>
            <a:endParaRPr sz="2900"/>
          </a:p>
          <a:p>
            <a:pPr indent="-344805" lvl="0" marL="393700" marR="0" rtl="0" algn="l">
              <a:spcBef>
                <a:spcPts val="1300"/>
              </a:spcBef>
              <a:spcAft>
                <a:spcPts val="0"/>
              </a:spcAft>
              <a:buSzPct val="100000"/>
              <a:buChar char="●"/>
            </a:pPr>
            <a:r>
              <a:rPr lang="ru" sz="2900"/>
              <a:t>Designed filter can be implemented in the ADC board FPGA.</a:t>
            </a:r>
            <a:endParaRPr sz="2900"/>
          </a:p>
          <a:p>
            <a:pPr indent="-344805" lvl="0" marL="393700" marR="0" rtl="0" algn="l">
              <a:spcBef>
                <a:spcPts val="1300"/>
              </a:spcBef>
              <a:spcAft>
                <a:spcPts val="0"/>
              </a:spcAft>
              <a:buSzPct val="100000"/>
              <a:buChar char="●"/>
            </a:pPr>
            <a:r>
              <a:rPr lang="ru" sz="2900"/>
              <a:t>11 DSP blocks per channel were used in the current ADC board firmware design for FPGA resource estimation.</a:t>
            </a:r>
            <a:endParaRPr sz="2900"/>
          </a:p>
        </p:txBody>
      </p:sp>
      <p:sp>
        <p:nvSpPr>
          <p:cNvPr id="328" name="Google Shape;328;p50"/>
          <p:cNvSpPr/>
          <p:nvPr/>
        </p:nvSpPr>
        <p:spPr>
          <a:xfrm>
            <a:off x="1610701" y="75575"/>
            <a:ext cx="59226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3000">
                <a:latin typeface="Calibri"/>
                <a:ea typeface="Calibri"/>
                <a:cs typeface="Calibri"/>
                <a:sym typeface="Calibri"/>
              </a:rPr>
              <a:t>FIR filter design: Conclusions</a:t>
            </a:r>
            <a:r>
              <a:rPr lang="ru" sz="2700">
                <a:latin typeface="Calibri"/>
                <a:ea typeface="Calibri"/>
                <a:cs typeface="Calibri"/>
                <a:sym typeface="Calibri"/>
              </a:rPr>
              <a:t> </a:t>
            </a:r>
            <a:endParaRPr b="0" sz="2700" strike="noStrike">
              <a:solidFill>
                <a:schemeClr val="dk1"/>
              </a:solidFill>
              <a:latin typeface="Arial"/>
              <a:ea typeface="Arial"/>
              <a:cs typeface="Arial"/>
              <a:sym typeface="Arial"/>
            </a:endParaRPr>
          </a:p>
        </p:txBody>
      </p:sp>
      <p:sp>
        <p:nvSpPr>
          <p:cNvPr id="329" name="Google Shape;329;p50"/>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1"/>
          <p:cNvSpPr txBox="1"/>
          <p:nvPr/>
        </p:nvSpPr>
        <p:spPr>
          <a:xfrm>
            <a:off x="457647" y="195367"/>
            <a:ext cx="8228700" cy="11340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sz="4000" strike="noStrike">
              <a:latin typeface="Arial"/>
              <a:ea typeface="Arial"/>
              <a:cs typeface="Arial"/>
              <a:sym typeface="Arial"/>
            </a:endParaRPr>
          </a:p>
        </p:txBody>
      </p:sp>
      <p:sp>
        <p:nvSpPr>
          <p:cNvPr id="335" name="Google Shape;335;p51"/>
          <p:cNvSpPr txBox="1"/>
          <p:nvPr/>
        </p:nvSpPr>
        <p:spPr>
          <a:xfrm>
            <a:off x="1761500" y="195375"/>
            <a:ext cx="5696100" cy="60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ru" sz="2700"/>
              <a:t>Overall conclusions</a:t>
            </a:r>
            <a:endParaRPr sz="2700"/>
          </a:p>
        </p:txBody>
      </p:sp>
      <p:sp>
        <p:nvSpPr>
          <p:cNvPr id="336" name="Google Shape;336;p51"/>
          <p:cNvSpPr txBox="1"/>
          <p:nvPr/>
        </p:nvSpPr>
        <p:spPr>
          <a:xfrm>
            <a:off x="753950" y="1025950"/>
            <a:ext cx="7711200" cy="3983100"/>
          </a:xfrm>
          <a:prstGeom prst="rect">
            <a:avLst/>
          </a:prstGeom>
          <a:noFill/>
          <a:ln>
            <a:noFill/>
          </a:ln>
        </p:spPr>
        <p:txBody>
          <a:bodyPr anchorCtr="0" anchor="t" bIns="0" lIns="0" spcFirstLastPara="1" rIns="0" wrap="square" tIns="0">
            <a:normAutofit/>
          </a:bodyPr>
          <a:lstStyle/>
          <a:p>
            <a:pPr indent="-345916" lvl="0" marL="393700" marR="0" rtl="0" algn="l">
              <a:lnSpc>
                <a:spcPct val="80000"/>
              </a:lnSpc>
              <a:spcBef>
                <a:spcPts val="1300"/>
              </a:spcBef>
              <a:spcAft>
                <a:spcPts val="0"/>
              </a:spcAft>
              <a:buSzPts val="2048"/>
              <a:buChar char="●"/>
            </a:pPr>
            <a:r>
              <a:rPr lang="ru" sz="2047">
                <a:solidFill>
                  <a:schemeClr val="dk1"/>
                </a:solidFill>
              </a:rPr>
              <a:t>The chosen photodetectors, designed FEE and readout electronics meets the PSD requirements.</a:t>
            </a:r>
            <a:endParaRPr sz="2047"/>
          </a:p>
          <a:p>
            <a:pPr indent="-345916" lvl="0" marL="393700" marR="0" rtl="0" algn="l">
              <a:lnSpc>
                <a:spcPct val="80000"/>
              </a:lnSpc>
              <a:spcBef>
                <a:spcPts val="1300"/>
              </a:spcBef>
              <a:spcAft>
                <a:spcPts val="0"/>
              </a:spcAft>
              <a:buSzPts val="2048"/>
              <a:buChar char="●"/>
            </a:pPr>
            <a:r>
              <a:rPr lang="ru" sz="2047"/>
              <a:t>The </a:t>
            </a:r>
            <a:r>
              <a:rPr lang="ru" sz="2047">
                <a:solidFill>
                  <a:schemeClr val="dk1"/>
                </a:solidFill>
              </a:rPr>
              <a:t>mPSD full readout chain tests demonstrate the time synchronization of the mPSD data and the data of other mCBM subsystems.</a:t>
            </a:r>
            <a:r>
              <a:rPr lang="ru" sz="2047"/>
              <a:t> </a:t>
            </a:r>
            <a:endParaRPr sz="2047"/>
          </a:p>
          <a:p>
            <a:pPr indent="-345916" lvl="0" marL="393700" marR="0" rtl="0" algn="l">
              <a:lnSpc>
                <a:spcPct val="80000"/>
              </a:lnSpc>
              <a:spcBef>
                <a:spcPts val="1300"/>
              </a:spcBef>
              <a:spcAft>
                <a:spcPts val="0"/>
              </a:spcAft>
              <a:buSzPts val="2048"/>
              <a:buChar char="●"/>
            </a:pPr>
            <a:r>
              <a:rPr lang="ru" sz="2047">
                <a:solidFill>
                  <a:schemeClr val="dk1"/>
                </a:solidFill>
              </a:rPr>
              <a:t>Obtained energy distributions in mPSD longitudinal sections are in good agreement with the simulated data</a:t>
            </a:r>
            <a:r>
              <a:rPr lang="ru" sz="2047"/>
              <a:t>.</a:t>
            </a:r>
            <a:endParaRPr sz="2047"/>
          </a:p>
          <a:p>
            <a:pPr indent="-345916" lvl="0" marL="393700" marR="0" rtl="0" algn="l">
              <a:lnSpc>
                <a:spcPct val="80000"/>
              </a:lnSpc>
              <a:spcBef>
                <a:spcPts val="1300"/>
              </a:spcBef>
              <a:spcAft>
                <a:spcPts val="0"/>
              </a:spcAft>
              <a:buSzPts val="2048"/>
              <a:buChar char="●"/>
            </a:pPr>
            <a:r>
              <a:rPr lang="ru" sz="2047">
                <a:solidFill>
                  <a:schemeClr val="dk1"/>
                </a:solidFill>
              </a:rPr>
              <a:t>Application of FIR to the experimental data reduces the fraction of events with pile-ups to 10% of all events and eliminates baseline drift</a:t>
            </a:r>
            <a:r>
              <a:rPr lang="ru" sz="2047"/>
              <a:t>.</a:t>
            </a:r>
            <a:endParaRPr sz="2047"/>
          </a:p>
          <a:p>
            <a:pPr indent="0" lvl="0" marL="0" marR="0" rtl="0" algn="l">
              <a:lnSpc>
                <a:spcPct val="80000"/>
              </a:lnSpc>
              <a:spcBef>
                <a:spcPts val="1300"/>
              </a:spcBef>
              <a:spcAft>
                <a:spcPts val="0"/>
              </a:spcAft>
              <a:buNone/>
            </a:pPr>
            <a:r>
              <a:t/>
            </a:r>
            <a:endParaRPr sz="2047"/>
          </a:p>
          <a:p>
            <a:pPr indent="0" lvl="0" marL="0" marR="0" rtl="0" algn="ctr">
              <a:lnSpc>
                <a:spcPct val="80000"/>
              </a:lnSpc>
              <a:spcBef>
                <a:spcPts val="1300"/>
              </a:spcBef>
              <a:spcAft>
                <a:spcPts val="0"/>
              </a:spcAft>
              <a:buNone/>
            </a:pPr>
            <a:r>
              <a:rPr lang="ru" sz="2547"/>
              <a:t>Thank you for your attention!</a:t>
            </a:r>
            <a:endParaRPr sz="2547"/>
          </a:p>
        </p:txBody>
      </p:sp>
      <p:sp>
        <p:nvSpPr>
          <p:cNvPr id="337" name="Google Shape;337;p51"/>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52"/>
          <p:cNvSpPr txBox="1"/>
          <p:nvPr/>
        </p:nvSpPr>
        <p:spPr>
          <a:xfrm>
            <a:off x="457172" y="205067"/>
            <a:ext cx="8228763" cy="85847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lang="ru" sz="4000" strike="noStrike">
                <a:latin typeface="Arial"/>
                <a:ea typeface="Arial"/>
                <a:cs typeface="Arial"/>
                <a:sym typeface="Arial"/>
              </a:rPr>
              <a:t>BACKUP</a:t>
            </a:r>
            <a:endParaRPr b="0" sz="4000" strike="noStrike">
              <a:latin typeface="Arial"/>
              <a:ea typeface="Arial"/>
              <a:cs typeface="Arial"/>
              <a:sym typeface="Arial"/>
            </a:endParaRPr>
          </a:p>
        </p:txBody>
      </p:sp>
      <p:sp>
        <p:nvSpPr>
          <p:cNvPr id="343" name="Google Shape;343;p52"/>
          <p:cNvSpPr txBox="1"/>
          <p:nvPr/>
        </p:nvSpPr>
        <p:spPr>
          <a:xfrm>
            <a:off x="457172" y="1203299"/>
            <a:ext cx="8228763" cy="2982614"/>
          </a:xfrm>
          <a:prstGeom prst="rect">
            <a:avLst/>
          </a:prstGeom>
          <a:noFill/>
          <a:ln>
            <a:noFill/>
          </a:ln>
        </p:spPr>
        <p:txBody>
          <a:bodyPr anchorCtr="0" anchor="t" bIns="0" lIns="0" spcFirstLastPara="1" rIns="0" wrap="square" tIns="0">
            <a:normAutofit/>
          </a:bodyPr>
          <a:lstStyle/>
          <a:p>
            <a:pPr indent="0" lvl="0" marL="0" marR="0" rtl="0" algn="l">
              <a:spcBef>
                <a:spcPts val="0"/>
              </a:spcBef>
              <a:spcAft>
                <a:spcPts val="0"/>
              </a:spcAft>
              <a:buNone/>
            </a:pPr>
            <a:r>
              <a:t/>
            </a:r>
            <a:endParaRPr b="0" sz="2900" strike="noStrike">
              <a:latin typeface="Arial"/>
              <a:ea typeface="Arial"/>
              <a:cs typeface="Arial"/>
              <a:sym typeface="Arial"/>
            </a:endParaRPr>
          </a:p>
        </p:txBody>
      </p:sp>
      <p:pic>
        <p:nvPicPr>
          <p:cNvPr id="344" name="Google Shape;344;p52"/>
          <p:cNvPicPr preferRelativeResize="0"/>
          <p:nvPr/>
        </p:nvPicPr>
        <p:blipFill rotWithShape="1">
          <a:blip r:embed="rId3">
            <a:alphaModFix/>
          </a:blip>
          <a:srcRect b="0" l="8570" r="8569" t="0"/>
          <a:stretch/>
        </p:blipFill>
        <p:spPr>
          <a:xfrm>
            <a:off x="304999" y="1506654"/>
            <a:ext cx="8642503" cy="2085283"/>
          </a:xfrm>
          <a:prstGeom prst="rect">
            <a:avLst/>
          </a:prstGeom>
          <a:noFill/>
          <a:ln>
            <a:noFill/>
          </a:ln>
        </p:spPr>
      </p:pic>
      <p:sp>
        <p:nvSpPr>
          <p:cNvPr id="345" name="Google Shape;345;p52"/>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53"/>
          <p:cNvSpPr/>
          <p:nvPr/>
        </p:nvSpPr>
        <p:spPr>
          <a:xfrm>
            <a:off x="109348" y="151194"/>
            <a:ext cx="8760900" cy="3924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ru" sz="2100">
                <a:solidFill>
                  <a:schemeClr val="dk1"/>
                </a:solidFill>
                <a:latin typeface="Times New Roman"/>
                <a:ea typeface="Times New Roman"/>
                <a:cs typeface="Times New Roman"/>
                <a:sym typeface="Times New Roman"/>
              </a:rPr>
              <a:t>3D approach to calibrate the sections of PSD modules with cosmic muons </a:t>
            </a:r>
            <a:endParaRPr sz="1100"/>
          </a:p>
        </p:txBody>
      </p:sp>
      <p:sp>
        <p:nvSpPr>
          <p:cNvPr id="351" name="Google Shape;351;p53"/>
          <p:cNvSpPr txBox="1"/>
          <p:nvPr/>
        </p:nvSpPr>
        <p:spPr>
          <a:xfrm>
            <a:off x="5597558" y="1274071"/>
            <a:ext cx="3432600" cy="3000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1" lang="ru" sz="1500">
                <a:solidFill>
                  <a:schemeClr val="dk1"/>
                </a:solidFill>
                <a:latin typeface="Calibri"/>
                <a:ea typeface="Calibri"/>
                <a:cs typeface="Calibri"/>
                <a:sym typeface="Calibri"/>
              </a:rPr>
              <a:t>Cosmic muon spectrum in one section.</a:t>
            </a:r>
            <a:endParaRPr b="1" sz="1500">
              <a:solidFill>
                <a:schemeClr val="dk1"/>
              </a:solidFill>
              <a:latin typeface="Calibri"/>
              <a:ea typeface="Calibri"/>
              <a:cs typeface="Calibri"/>
              <a:sym typeface="Calibri"/>
            </a:endParaRPr>
          </a:p>
        </p:txBody>
      </p:sp>
      <p:pic>
        <p:nvPicPr>
          <p:cNvPr id="352" name="Google Shape;352;p53"/>
          <p:cNvPicPr preferRelativeResize="0"/>
          <p:nvPr/>
        </p:nvPicPr>
        <p:blipFill rotWithShape="1">
          <a:blip r:embed="rId3">
            <a:alphaModFix/>
          </a:blip>
          <a:srcRect b="932" l="2401" r="1147" t="5827"/>
          <a:stretch/>
        </p:blipFill>
        <p:spPr>
          <a:xfrm>
            <a:off x="3715725" y="1816750"/>
            <a:ext cx="5428276" cy="2044100"/>
          </a:xfrm>
          <a:prstGeom prst="rect">
            <a:avLst/>
          </a:prstGeom>
          <a:noFill/>
          <a:ln>
            <a:noFill/>
          </a:ln>
        </p:spPr>
      </p:pic>
      <p:pic>
        <p:nvPicPr>
          <p:cNvPr id="353" name="Google Shape;353;p53"/>
          <p:cNvPicPr preferRelativeResize="0"/>
          <p:nvPr/>
        </p:nvPicPr>
        <p:blipFill rotWithShape="1">
          <a:blip r:embed="rId4">
            <a:alphaModFix/>
          </a:blip>
          <a:srcRect b="0" l="0" r="0" t="0"/>
          <a:stretch/>
        </p:blipFill>
        <p:spPr>
          <a:xfrm>
            <a:off x="754698" y="1574153"/>
            <a:ext cx="3036366" cy="2579713"/>
          </a:xfrm>
          <a:prstGeom prst="rect">
            <a:avLst/>
          </a:prstGeom>
          <a:noFill/>
          <a:ln>
            <a:noFill/>
          </a:ln>
        </p:spPr>
      </p:pic>
      <p:sp>
        <p:nvSpPr>
          <p:cNvPr id="354" name="Google Shape;354;p53"/>
          <p:cNvSpPr/>
          <p:nvPr/>
        </p:nvSpPr>
        <p:spPr>
          <a:xfrm>
            <a:off x="488564" y="736628"/>
            <a:ext cx="4572000" cy="69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ru" sz="1400">
                <a:solidFill>
                  <a:srgbClr val="0070C0"/>
                </a:solidFill>
                <a:latin typeface="Calibri"/>
                <a:ea typeface="Calibri"/>
                <a:cs typeface="Calibri"/>
                <a:sym typeface="Calibri"/>
              </a:rPr>
              <a:t>A Izvestnyy </a:t>
            </a:r>
            <a:r>
              <a:rPr b="1" i="1" lang="ru" sz="1400">
                <a:solidFill>
                  <a:srgbClr val="0070C0"/>
                </a:solidFill>
                <a:latin typeface="Calibri"/>
                <a:ea typeface="Calibri"/>
                <a:cs typeface="Calibri"/>
                <a:sym typeface="Calibri"/>
              </a:rPr>
              <a:t>et al</a:t>
            </a:r>
            <a:r>
              <a:rPr b="1" lang="ru" sz="1400">
                <a:solidFill>
                  <a:srgbClr val="0070C0"/>
                </a:solidFill>
                <a:latin typeface="Calibri"/>
                <a:ea typeface="Calibri"/>
                <a:cs typeface="Calibri"/>
                <a:sym typeface="Calibri"/>
              </a:rPr>
              <a:t> 2020 </a:t>
            </a:r>
            <a:r>
              <a:rPr b="1" i="1" lang="ru" sz="1400">
                <a:solidFill>
                  <a:srgbClr val="0070C0"/>
                </a:solidFill>
                <a:latin typeface="Calibri"/>
                <a:ea typeface="Calibri"/>
                <a:cs typeface="Calibri"/>
                <a:sym typeface="Calibri"/>
              </a:rPr>
              <a:t>J. Phys.: Conf. Ser.</a:t>
            </a:r>
            <a:r>
              <a:rPr b="1" lang="ru" sz="1400">
                <a:solidFill>
                  <a:srgbClr val="0070C0"/>
                </a:solidFill>
                <a:latin typeface="Calibri"/>
                <a:ea typeface="Calibri"/>
                <a:cs typeface="Calibri"/>
                <a:sym typeface="Calibri"/>
              </a:rPr>
              <a:t> 1690 012060 </a:t>
            </a:r>
            <a:endParaRPr sz="1100"/>
          </a:p>
          <a:p>
            <a:pPr indent="0" lvl="0" marL="0" marR="0" rtl="0" algn="l">
              <a:spcBef>
                <a:spcPts val="0"/>
              </a:spcBef>
              <a:spcAft>
                <a:spcPts val="0"/>
              </a:spcAft>
              <a:buNone/>
            </a:pPr>
            <a:r>
              <a:rPr b="1" lang="ru" sz="1400">
                <a:solidFill>
                  <a:srgbClr val="0070C0"/>
                </a:solidFill>
                <a:latin typeface="Calibri"/>
                <a:ea typeface="Calibri"/>
                <a:cs typeface="Calibri"/>
                <a:sym typeface="Calibri"/>
              </a:rPr>
              <a:t>S. Morozov </a:t>
            </a:r>
            <a:r>
              <a:rPr b="1" i="1" lang="ru" sz="1400">
                <a:solidFill>
                  <a:srgbClr val="0070C0"/>
                </a:solidFill>
                <a:latin typeface="Calibri"/>
                <a:ea typeface="Calibri"/>
                <a:cs typeface="Calibri"/>
                <a:sym typeface="Calibri"/>
              </a:rPr>
              <a:t>et al</a:t>
            </a:r>
            <a:r>
              <a:rPr b="1" lang="ru" sz="1400">
                <a:solidFill>
                  <a:srgbClr val="0070C0"/>
                </a:solidFill>
                <a:latin typeface="Calibri"/>
                <a:ea typeface="Calibri"/>
                <a:cs typeface="Calibri"/>
                <a:sym typeface="Calibri"/>
              </a:rPr>
              <a:t> 2020 </a:t>
            </a:r>
            <a:r>
              <a:rPr b="1" i="1" lang="ru" sz="1400">
                <a:solidFill>
                  <a:srgbClr val="0070C0"/>
                </a:solidFill>
                <a:latin typeface="Calibri"/>
                <a:ea typeface="Calibri"/>
                <a:cs typeface="Calibri"/>
                <a:sym typeface="Calibri"/>
              </a:rPr>
              <a:t>JINST</a:t>
            </a:r>
            <a:r>
              <a:rPr b="1" lang="ru" sz="1400">
                <a:solidFill>
                  <a:srgbClr val="0070C0"/>
                </a:solidFill>
                <a:latin typeface="Calibri"/>
                <a:ea typeface="Calibri"/>
                <a:cs typeface="Calibri"/>
                <a:sym typeface="Calibri"/>
              </a:rPr>
              <a:t> 15 C05050 </a:t>
            </a:r>
            <a:endParaRPr sz="1100"/>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5" name="Google Shape;355;p53"/>
          <p:cNvSpPr/>
          <p:nvPr/>
        </p:nvSpPr>
        <p:spPr>
          <a:xfrm>
            <a:off x="738299" y="4141125"/>
            <a:ext cx="34326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ru" sz="1400">
                <a:solidFill>
                  <a:schemeClr val="dk1"/>
                </a:solidFill>
                <a:latin typeface="Times New Roman"/>
                <a:ea typeface="Times New Roman"/>
                <a:cs typeface="Times New Roman"/>
                <a:sym typeface="Times New Roman"/>
              </a:rPr>
              <a:t>An example of a 3D view of a muon track </a:t>
            </a:r>
            <a:endParaRPr sz="1100"/>
          </a:p>
        </p:txBody>
      </p:sp>
      <p:sp>
        <p:nvSpPr>
          <p:cNvPr id="356" name="Google Shape;356;p53"/>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4"/>
          <p:cNvSpPr txBox="1"/>
          <p:nvPr>
            <p:ph type="title"/>
          </p:nvPr>
        </p:nvSpPr>
        <p:spPr>
          <a:xfrm>
            <a:off x="457172" y="205067"/>
            <a:ext cx="8228700" cy="8586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t/>
            </a:r>
            <a:endParaRPr/>
          </a:p>
        </p:txBody>
      </p:sp>
      <p:sp>
        <p:nvSpPr>
          <p:cNvPr id="362" name="Google Shape;362;p54"/>
          <p:cNvSpPr txBox="1"/>
          <p:nvPr>
            <p:ph idx="1" type="body"/>
          </p:nvPr>
        </p:nvSpPr>
        <p:spPr>
          <a:xfrm>
            <a:off x="457172" y="1203299"/>
            <a:ext cx="8228700" cy="29826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t/>
            </a:r>
            <a:endParaRPr/>
          </a:p>
        </p:txBody>
      </p:sp>
      <p:pic>
        <p:nvPicPr>
          <p:cNvPr id="363" name="Google Shape;363;p54"/>
          <p:cNvPicPr preferRelativeResize="0"/>
          <p:nvPr/>
        </p:nvPicPr>
        <p:blipFill rotWithShape="1">
          <a:blip r:embed="rId3">
            <a:alphaModFix/>
          </a:blip>
          <a:srcRect b="0" l="0" r="0" t="0"/>
          <a:stretch/>
        </p:blipFill>
        <p:spPr>
          <a:xfrm>
            <a:off x="222655" y="250633"/>
            <a:ext cx="8698694" cy="4892873"/>
          </a:xfrm>
          <a:prstGeom prst="rect">
            <a:avLst/>
          </a:prstGeom>
          <a:noFill/>
          <a:ln>
            <a:noFill/>
          </a:ln>
        </p:spPr>
      </p:pic>
      <p:pic>
        <p:nvPicPr>
          <p:cNvPr id="364" name="Google Shape;364;p54"/>
          <p:cNvPicPr preferRelativeResize="0"/>
          <p:nvPr/>
        </p:nvPicPr>
        <p:blipFill rotWithShape="1">
          <a:blip r:embed="rId4">
            <a:alphaModFix/>
          </a:blip>
          <a:srcRect b="0" l="0" r="0" t="0"/>
          <a:stretch/>
        </p:blipFill>
        <p:spPr>
          <a:xfrm>
            <a:off x="6033325" y="206825"/>
            <a:ext cx="2909550" cy="1939725"/>
          </a:xfrm>
          <a:prstGeom prst="rect">
            <a:avLst/>
          </a:prstGeom>
          <a:noFill/>
          <a:ln cap="flat" cmpd="sng" w="9525">
            <a:solidFill>
              <a:schemeClr val="dk1"/>
            </a:solidFill>
            <a:prstDash val="solid"/>
            <a:round/>
            <a:headEnd len="sm" w="sm" type="none"/>
            <a:tailEnd len="sm" w="sm" type="none"/>
          </a:ln>
        </p:spPr>
      </p:pic>
      <p:sp>
        <p:nvSpPr>
          <p:cNvPr id="365" name="Google Shape;365;p54"/>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grpSp>
        <p:nvGrpSpPr>
          <p:cNvPr id="370" name="Google Shape;370;p55"/>
          <p:cNvGrpSpPr/>
          <p:nvPr/>
        </p:nvGrpSpPr>
        <p:grpSpPr>
          <a:xfrm>
            <a:off x="80325" y="136625"/>
            <a:ext cx="9023000" cy="4610700"/>
            <a:chOff x="80325" y="136625"/>
            <a:chExt cx="9023000" cy="4610700"/>
          </a:xfrm>
        </p:grpSpPr>
        <p:pic>
          <p:nvPicPr>
            <p:cNvPr id="371" name="Google Shape;371;p55"/>
            <p:cNvPicPr preferRelativeResize="0"/>
            <p:nvPr/>
          </p:nvPicPr>
          <p:blipFill>
            <a:blip r:embed="rId3">
              <a:alphaModFix/>
            </a:blip>
            <a:stretch>
              <a:fillRect/>
            </a:stretch>
          </p:blipFill>
          <p:spPr>
            <a:xfrm>
              <a:off x="80325" y="136625"/>
              <a:ext cx="9023000" cy="4610700"/>
            </a:xfrm>
            <a:prstGeom prst="rect">
              <a:avLst/>
            </a:prstGeom>
            <a:noFill/>
            <a:ln>
              <a:noFill/>
            </a:ln>
          </p:spPr>
        </p:pic>
        <p:grpSp>
          <p:nvGrpSpPr>
            <p:cNvPr id="372" name="Google Shape;372;p55"/>
            <p:cNvGrpSpPr/>
            <p:nvPr/>
          </p:nvGrpSpPr>
          <p:grpSpPr>
            <a:xfrm>
              <a:off x="4644675" y="3260725"/>
              <a:ext cx="4372625" cy="1443599"/>
              <a:chOff x="5412425" y="3136600"/>
              <a:chExt cx="4372625" cy="1443599"/>
            </a:xfrm>
          </p:grpSpPr>
          <p:pic>
            <p:nvPicPr>
              <p:cNvPr id="373" name="Google Shape;373;p55"/>
              <p:cNvPicPr preferRelativeResize="0"/>
              <p:nvPr/>
            </p:nvPicPr>
            <p:blipFill rotWithShape="1">
              <a:blip r:embed="rId4">
                <a:alphaModFix/>
              </a:blip>
              <a:srcRect b="0" l="0" r="0" t="0"/>
              <a:stretch/>
            </p:blipFill>
            <p:spPr>
              <a:xfrm>
                <a:off x="5412425" y="3136600"/>
                <a:ext cx="2113201" cy="1443599"/>
              </a:xfrm>
              <a:prstGeom prst="rect">
                <a:avLst/>
              </a:prstGeom>
              <a:noFill/>
              <a:ln>
                <a:noFill/>
              </a:ln>
            </p:spPr>
          </p:pic>
          <p:sp>
            <p:nvSpPr>
              <p:cNvPr id="374" name="Google Shape;374;p55"/>
              <p:cNvSpPr/>
              <p:nvPr/>
            </p:nvSpPr>
            <p:spPr>
              <a:xfrm>
                <a:off x="7590550" y="3276300"/>
                <a:ext cx="2194500" cy="821400"/>
              </a:xfrm>
              <a:prstGeom prst="rect">
                <a:avLst/>
              </a:prstGeom>
              <a:noFill/>
              <a:ln>
                <a:noFill/>
              </a:ln>
            </p:spPr>
            <p:txBody>
              <a:bodyPr anchorCtr="0" anchor="t" bIns="68575" lIns="67500" spcFirstLastPara="1" rIns="67500" wrap="square" tIns="68575">
                <a:noAutofit/>
              </a:bodyPr>
              <a:lstStyle/>
              <a:p>
                <a:pPr indent="0" lvl="0" marL="0" marR="0" rtl="0" algn="ctr">
                  <a:lnSpc>
                    <a:spcPct val="100000"/>
                  </a:lnSpc>
                  <a:spcBef>
                    <a:spcPts val="0"/>
                  </a:spcBef>
                  <a:spcAft>
                    <a:spcPts val="0"/>
                  </a:spcAft>
                  <a:buNone/>
                </a:pPr>
                <a:r>
                  <a:rPr b="0" lang="ru" sz="1500" strike="noStrike">
                    <a:solidFill>
                      <a:srgbClr val="000000"/>
                    </a:solidFill>
                    <a:latin typeface="Calibri"/>
                    <a:ea typeface="Calibri"/>
                    <a:cs typeface="Calibri"/>
                    <a:sym typeface="Calibri"/>
                  </a:rPr>
                  <a:t>Run 1588 O+Ni 2.0AGeV </a:t>
                </a:r>
                <a:endParaRPr b="0" sz="15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500" strike="noStrike">
                    <a:solidFill>
                      <a:srgbClr val="000000"/>
                    </a:solidFill>
                    <a:latin typeface="Calibri"/>
                    <a:ea typeface="Calibri"/>
                    <a:cs typeface="Calibri"/>
                    <a:sym typeface="Calibri"/>
                  </a:rPr>
                  <a:t>0.7MHz interaction rate</a:t>
                </a:r>
                <a:endParaRPr b="0" sz="15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500" strike="noStrike">
                    <a:solidFill>
                      <a:srgbClr val="000000"/>
                    </a:solidFill>
                    <a:latin typeface="Calibri"/>
                    <a:ea typeface="Calibri"/>
                    <a:cs typeface="Calibri"/>
                    <a:sym typeface="Calibri"/>
                  </a:rPr>
                  <a:t>Taken 15.07.2021</a:t>
                </a:r>
                <a:endParaRPr b="0" sz="15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500" strike="noStrike">
                    <a:solidFill>
                      <a:srgbClr val="0000FF"/>
                    </a:solidFill>
                    <a:latin typeface="Calibri"/>
                    <a:ea typeface="Calibri"/>
                    <a:cs typeface="Calibri"/>
                    <a:sym typeface="Calibri"/>
                  </a:rPr>
                  <a:t>Experiment</a:t>
                </a:r>
                <a:r>
                  <a:rPr b="0" lang="ru" sz="1500" strike="noStrike">
                    <a:solidFill>
                      <a:srgbClr val="31538F"/>
                    </a:solidFill>
                    <a:latin typeface="Calibri"/>
                    <a:ea typeface="Calibri"/>
                    <a:cs typeface="Calibri"/>
                    <a:sym typeface="Calibri"/>
                  </a:rPr>
                  <a:t> </a:t>
                </a:r>
                <a:r>
                  <a:rPr b="0" lang="ru" sz="1500" strike="noStrike">
                    <a:solidFill>
                      <a:srgbClr val="000000"/>
                    </a:solidFill>
                    <a:latin typeface="Calibri"/>
                    <a:ea typeface="Calibri"/>
                    <a:cs typeface="Calibri"/>
                    <a:sym typeface="Calibri"/>
                  </a:rPr>
                  <a:t>&amp; </a:t>
                </a:r>
                <a:r>
                  <a:rPr b="0" lang="ru" sz="1500" strike="noStrike">
                    <a:solidFill>
                      <a:srgbClr val="FF00FF"/>
                    </a:solidFill>
                    <a:latin typeface="Calibri"/>
                    <a:ea typeface="Calibri"/>
                    <a:cs typeface="Calibri"/>
                    <a:sym typeface="Calibri"/>
                  </a:rPr>
                  <a:t>Simulation</a:t>
                </a:r>
                <a:endParaRPr b="0" sz="1500" strike="noStrike">
                  <a:solidFill>
                    <a:schemeClr val="dk1"/>
                  </a:solidFill>
                  <a:latin typeface="Arial"/>
                  <a:ea typeface="Arial"/>
                  <a:cs typeface="Arial"/>
                  <a:sym typeface="Arial"/>
                </a:endParaRPr>
              </a:p>
            </p:txBody>
          </p:sp>
        </p:grpSp>
      </p:grpSp>
      <p:sp>
        <p:nvSpPr>
          <p:cNvPr id="375" name="Google Shape;375;p55"/>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40"/>
          <p:cNvPicPr preferRelativeResize="0"/>
          <p:nvPr/>
        </p:nvPicPr>
        <p:blipFill>
          <a:blip r:embed="rId3">
            <a:alphaModFix/>
          </a:blip>
          <a:stretch>
            <a:fillRect/>
          </a:stretch>
        </p:blipFill>
        <p:spPr>
          <a:xfrm>
            <a:off x="152400" y="152400"/>
            <a:ext cx="8839201" cy="4837782"/>
          </a:xfrm>
          <a:prstGeom prst="rect">
            <a:avLst/>
          </a:prstGeom>
          <a:noFill/>
          <a:ln>
            <a:noFill/>
          </a:ln>
        </p:spPr>
      </p:pic>
      <p:sp>
        <p:nvSpPr>
          <p:cNvPr id="206" name="Google Shape;206;p40"/>
          <p:cNvSpPr txBox="1"/>
          <p:nvPr/>
        </p:nvSpPr>
        <p:spPr>
          <a:xfrm>
            <a:off x="550175" y="152400"/>
            <a:ext cx="50589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ru" sz="2500"/>
              <a:t>mCBM experiment</a:t>
            </a:r>
            <a:endParaRPr sz="2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41"/>
          <p:cNvSpPr/>
          <p:nvPr/>
        </p:nvSpPr>
        <p:spPr>
          <a:xfrm>
            <a:off x="1334250" y="243346"/>
            <a:ext cx="6475500" cy="4644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ru" sz="2100">
                <a:solidFill>
                  <a:schemeClr val="dk1"/>
                </a:solidFill>
                <a:latin typeface="Times New Roman"/>
                <a:ea typeface="Times New Roman"/>
                <a:cs typeface="Times New Roman"/>
                <a:sym typeface="Times New Roman"/>
              </a:rPr>
              <a:t>Method for fast PSD offline signal processing</a:t>
            </a:r>
            <a:endParaRPr b="1" sz="2100">
              <a:solidFill>
                <a:schemeClr val="dk1"/>
              </a:solidFill>
              <a:latin typeface="Calibri"/>
              <a:ea typeface="Calibri"/>
              <a:cs typeface="Calibri"/>
              <a:sym typeface="Calibri"/>
            </a:endParaRPr>
          </a:p>
        </p:txBody>
      </p:sp>
      <p:sp>
        <p:nvSpPr>
          <p:cNvPr id="212" name="Google Shape;212;p41"/>
          <p:cNvSpPr/>
          <p:nvPr/>
        </p:nvSpPr>
        <p:spPr>
          <a:xfrm>
            <a:off x="401400" y="4029500"/>
            <a:ext cx="5063400" cy="1024800"/>
          </a:xfrm>
          <a:prstGeom prst="rect">
            <a:avLst/>
          </a:prstGeom>
          <a:noFill/>
          <a:ln>
            <a:noFill/>
          </a:ln>
        </p:spPr>
        <p:txBody>
          <a:bodyPr anchorCtr="0" anchor="t" bIns="34275" lIns="68575" spcFirstLastPara="1" rIns="68575" wrap="square" tIns="34275">
            <a:noAutofit/>
          </a:bodyPr>
          <a:lstStyle/>
          <a:p>
            <a:pPr indent="0" lvl="0" marL="0" marR="0" rtl="0" algn="l">
              <a:lnSpc>
                <a:spcPct val="115000"/>
              </a:lnSpc>
              <a:spcBef>
                <a:spcPts val="0"/>
              </a:spcBef>
              <a:spcAft>
                <a:spcPts val="0"/>
              </a:spcAft>
              <a:buNone/>
            </a:pPr>
            <a:r>
              <a:rPr b="1" lang="ru" sz="1400">
                <a:solidFill>
                  <a:schemeClr val="dk1"/>
                </a:solidFill>
                <a:latin typeface="Times New Roman"/>
                <a:ea typeface="Times New Roman"/>
                <a:cs typeface="Times New Roman"/>
                <a:sym typeface="Times New Roman"/>
              </a:rPr>
              <a:t>     The advantages of the method:</a:t>
            </a:r>
            <a:endParaRPr sz="1100"/>
          </a:p>
          <a:p>
            <a:pPr indent="-317500" lvl="0" marL="457200" marR="0" rtl="0" algn="l">
              <a:lnSpc>
                <a:spcPct val="115000"/>
              </a:lnSpc>
              <a:spcBef>
                <a:spcPts val="0"/>
              </a:spcBef>
              <a:spcAft>
                <a:spcPts val="0"/>
              </a:spcAft>
              <a:buClr>
                <a:schemeClr val="dk1"/>
              </a:buClr>
              <a:buSzPts val="1400"/>
              <a:buFont typeface="Times New Roman"/>
              <a:buChar char="•"/>
            </a:pPr>
            <a:r>
              <a:rPr lang="ru" sz="1400">
                <a:solidFill>
                  <a:schemeClr val="dk1"/>
                </a:solidFill>
                <a:latin typeface="Times New Roman"/>
                <a:ea typeface="Times New Roman"/>
                <a:cs typeface="Times New Roman"/>
                <a:sym typeface="Times New Roman"/>
              </a:rPr>
              <a:t>Possibility to work with small signals near the noise level.</a:t>
            </a:r>
            <a:endParaRPr sz="14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ru">
                <a:solidFill>
                  <a:schemeClr val="dk1"/>
                </a:solidFill>
                <a:latin typeface="Times New Roman"/>
                <a:ea typeface="Times New Roman"/>
                <a:cs typeface="Times New Roman"/>
                <a:sym typeface="Times New Roman"/>
              </a:rPr>
              <a:t>The high speed of the new fitting procedure. </a:t>
            </a:r>
            <a:endParaRPr>
              <a:solidFill>
                <a:schemeClr val="dk1"/>
              </a:solidFill>
              <a:latin typeface="Times New Roman"/>
              <a:ea typeface="Times New Roman"/>
              <a:cs typeface="Times New Roman"/>
              <a:sym typeface="Times New Roman"/>
            </a:endParaRPr>
          </a:p>
          <a:p>
            <a:pPr indent="-317500" lvl="0" marL="457200" marR="0" rtl="0" algn="l">
              <a:lnSpc>
                <a:spcPct val="115000"/>
              </a:lnSpc>
              <a:spcBef>
                <a:spcPts val="0"/>
              </a:spcBef>
              <a:spcAft>
                <a:spcPts val="0"/>
              </a:spcAft>
              <a:buClr>
                <a:schemeClr val="dk1"/>
              </a:buClr>
              <a:buSzPts val="1400"/>
              <a:buFont typeface="Times New Roman"/>
              <a:buChar char="•"/>
            </a:pPr>
            <a:r>
              <a:rPr lang="ru" sz="1400">
                <a:solidFill>
                  <a:schemeClr val="dk1"/>
                </a:solidFill>
                <a:latin typeface="Times New Roman"/>
                <a:ea typeface="Times New Roman"/>
                <a:cs typeface="Times New Roman"/>
                <a:sym typeface="Times New Roman"/>
              </a:rPr>
              <a:t>Pile up identification.</a:t>
            </a:r>
            <a:endParaRPr>
              <a:solidFill>
                <a:schemeClr val="dk1"/>
              </a:solidFill>
              <a:latin typeface="Times New Roman"/>
              <a:ea typeface="Times New Roman"/>
              <a:cs typeface="Times New Roman"/>
              <a:sym typeface="Times New Roman"/>
            </a:endParaRPr>
          </a:p>
        </p:txBody>
      </p:sp>
      <p:sp>
        <p:nvSpPr>
          <p:cNvPr id="213" name="Google Shape;213;p41"/>
          <p:cNvSpPr/>
          <p:nvPr/>
        </p:nvSpPr>
        <p:spPr>
          <a:xfrm>
            <a:off x="401390" y="742137"/>
            <a:ext cx="5223300" cy="76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ru" sz="1500">
                <a:solidFill>
                  <a:srgbClr val="000000"/>
                </a:solidFill>
                <a:latin typeface="Times New Roman"/>
                <a:ea typeface="Times New Roman"/>
                <a:cs typeface="Times New Roman"/>
                <a:sym typeface="Times New Roman"/>
              </a:rPr>
              <a:t>A method for fitting PSD </a:t>
            </a:r>
            <a:r>
              <a:rPr b="1" lang="ru" sz="1500">
                <a:solidFill>
                  <a:schemeClr val="dk1"/>
                </a:solidFill>
                <a:latin typeface="Times New Roman"/>
                <a:ea typeface="Times New Roman"/>
                <a:cs typeface="Times New Roman"/>
                <a:sym typeface="Times New Roman"/>
              </a:rPr>
              <a:t>signals (signal length ~100 ns) </a:t>
            </a:r>
            <a:r>
              <a:rPr b="1" lang="ru" sz="1500">
                <a:solidFill>
                  <a:srgbClr val="000000"/>
                </a:solidFill>
                <a:latin typeface="Times New Roman"/>
                <a:ea typeface="Times New Roman"/>
                <a:cs typeface="Times New Roman"/>
                <a:sym typeface="Times New Roman"/>
              </a:rPr>
              <a:t>based on the Prony </a:t>
            </a:r>
            <a:r>
              <a:rPr b="1" lang="ru" sz="1500">
                <a:latin typeface="Times New Roman"/>
                <a:ea typeface="Times New Roman"/>
                <a:cs typeface="Times New Roman"/>
                <a:sym typeface="Times New Roman"/>
              </a:rPr>
              <a:t>least squares</a:t>
            </a:r>
            <a:r>
              <a:rPr b="1" lang="ru" sz="1500">
                <a:solidFill>
                  <a:srgbClr val="000000"/>
                </a:solidFill>
                <a:latin typeface="Times New Roman"/>
                <a:ea typeface="Times New Roman"/>
                <a:cs typeface="Times New Roman"/>
                <a:sym typeface="Times New Roman"/>
              </a:rPr>
              <a:t> method has been developed </a:t>
            </a:r>
            <a:r>
              <a:rPr b="1" lang="ru" sz="1500">
                <a:solidFill>
                  <a:schemeClr val="dk1"/>
                </a:solidFill>
                <a:latin typeface="Times New Roman"/>
                <a:ea typeface="Times New Roman"/>
                <a:cs typeface="Times New Roman"/>
                <a:sym typeface="Times New Roman"/>
              </a:rPr>
              <a:t>and implemented into analysis of the PSD signals waveforms.</a:t>
            </a:r>
            <a:endParaRPr b="1" sz="1500">
              <a:solidFill>
                <a:srgbClr val="000000"/>
              </a:solidFill>
              <a:latin typeface="Calibri"/>
              <a:ea typeface="Calibri"/>
              <a:cs typeface="Calibri"/>
              <a:sym typeface="Calibri"/>
            </a:endParaRPr>
          </a:p>
        </p:txBody>
      </p:sp>
      <p:sp>
        <p:nvSpPr>
          <p:cNvPr id="214" name="Google Shape;214;p41"/>
          <p:cNvSpPr/>
          <p:nvPr/>
        </p:nvSpPr>
        <p:spPr>
          <a:xfrm>
            <a:off x="6059087" y="880616"/>
            <a:ext cx="29607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1" lang="ru" sz="1400">
                <a:solidFill>
                  <a:srgbClr val="0070C0"/>
                </a:solidFill>
                <a:latin typeface="Calibri"/>
                <a:ea typeface="Calibri"/>
                <a:cs typeface="Calibri"/>
                <a:sym typeface="Calibri"/>
              </a:rPr>
              <a:t>N.Karpushkin, F.Guber, A.Ivashkin</a:t>
            </a:r>
            <a:endParaRPr sz="1100"/>
          </a:p>
          <a:p>
            <a:pPr indent="0" lvl="0" marL="0" marR="0" rtl="0" algn="l">
              <a:spcBef>
                <a:spcPts val="0"/>
              </a:spcBef>
              <a:spcAft>
                <a:spcPts val="0"/>
              </a:spcAft>
              <a:buNone/>
            </a:pPr>
            <a:r>
              <a:rPr b="1" i="1" lang="ru" sz="1400">
                <a:solidFill>
                  <a:srgbClr val="0070C0"/>
                </a:solidFill>
                <a:latin typeface="Calibri"/>
                <a:ea typeface="Calibri"/>
                <a:cs typeface="Calibri"/>
                <a:sym typeface="Calibri"/>
              </a:rPr>
              <a:t>AIP Conf.Proc.</a:t>
            </a:r>
            <a:r>
              <a:rPr b="1" lang="ru" sz="1400">
                <a:solidFill>
                  <a:srgbClr val="0070C0"/>
                </a:solidFill>
                <a:latin typeface="Calibri"/>
                <a:ea typeface="Calibri"/>
                <a:cs typeface="Calibri"/>
                <a:sym typeface="Calibri"/>
              </a:rPr>
              <a:t> 2163 (2019) 1, 030006</a:t>
            </a:r>
            <a:endParaRPr sz="1100"/>
          </a:p>
        </p:txBody>
      </p:sp>
      <p:pic>
        <p:nvPicPr>
          <p:cNvPr id="215" name="Google Shape;215;p41"/>
          <p:cNvPicPr preferRelativeResize="0"/>
          <p:nvPr/>
        </p:nvPicPr>
        <p:blipFill>
          <a:blip r:embed="rId3">
            <a:alphaModFix/>
          </a:blip>
          <a:stretch>
            <a:fillRect/>
          </a:stretch>
        </p:blipFill>
        <p:spPr>
          <a:xfrm>
            <a:off x="363093" y="1538199"/>
            <a:ext cx="8417806" cy="2511725"/>
          </a:xfrm>
          <a:prstGeom prst="rect">
            <a:avLst/>
          </a:prstGeom>
          <a:noFill/>
          <a:ln>
            <a:noFill/>
          </a:ln>
        </p:spPr>
      </p:pic>
      <p:sp>
        <p:nvSpPr>
          <p:cNvPr id="216" name="Google Shape;216;p41"/>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42"/>
          <p:cNvPicPr preferRelativeResize="0"/>
          <p:nvPr/>
        </p:nvPicPr>
        <p:blipFill rotWithShape="1">
          <a:blip r:embed="rId3">
            <a:alphaModFix/>
          </a:blip>
          <a:srcRect b="0" l="0" r="0" t="0"/>
          <a:stretch/>
        </p:blipFill>
        <p:spPr>
          <a:xfrm>
            <a:off x="378000" y="357575"/>
            <a:ext cx="3118601" cy="2126151"/>
          </a:xfrm>
          <a:prstGeom prst="rect">
            <a:avLst/>
          </a:prstGeom>
          <a:noFill/>
          <a:ln>
            <a:noFill/>
          </a:ln>
        </p:spPr>
      </p:pic>
      <p:sp>
        <p:nvSpPr>
          <p:cNvPr id="222" name="Google Shape;222;p42"/>
          <p:cNvSpPr/>
          <p:nvPr/>
        </p:nvSpPr>
        <p:spPr>
          <a:xfrm>
            <a:off x="769975" y="190350"/>
            <a:ext cx="2231700" cy="342300"/>
          </a:xfrm>
          <a:prstGeom prst="rect">
            <a:avLst/>
          </a:prstGeom>
          <a:solidFill>
            <a:schemeClr val="lt1"/>
          </a:solidFill>
          <a:ln>
            <a:noFill/>
          </a:ln>
        </p:spPr>
        <p:txBody>
          <a:bodyPr anchorCtr="0" anchor="t" bIns="68575" lIns="67500" spcFirstLastPara="1" rIns="67500" wrap="square" tIns="68575">
            <a:noAutofit/>
          </a:bodyPr>
          <a:lstStyle/>
          <a:p>
            <a:pPr indent="0" lvl="0" marL="0" marR="0" rtl="0" algn="ctr">
              <a:lnSpc>
                <a:spcPct val="100000"/>
              </a:lnSpc>
              <a:spcBef>
                <a:spcPts val="0"/>
              </a:spcBef>
              <a:spcAft>
                <a:spcPts val="0"/>
              </a:spcAft>
              <a:buNone/>
            </a:pPr>
            <a:r>
              <a:rPr b="0" lang="ru" sz="1400" strike="noStrike">
                <a:solidFill>
                  <a:srgbClr val="000000"/>
                </a:solidFill>
                <a:latin typeface="Calibri"/>
                <a:ea typeface="Calibri"/>
                <a:cs typeface="Calibri"/>
                <a:sym typeface="Calibri"/>
              </a:rPr>
              <a:t>cosmic calibration</a:t>
            </a:r>
            <a:endParaRPr b="0" sz="1400" strike="noStrike">
              <a:solidFill>
                <a:schemeClr val="dk1"/>
              </a:solidFill>
              <a:latin typeface="Arial"/>
              <a:ea typeface="Arial"/>
              <a:cs typeface="Arial"/>
              <a:sym typeface="Arial"/>
            </a:endParaRPr>
          </a:p>
        </p:txBody>
      </p:sp>
      <p:grpSp>
        <p:nvGrpSpPr>
          <p:cNvPr id="223" name="Google Shape;223;p42"/>
          <p:cNvGrpSpPr/>
          <p:nvPr/>
        </p:nvGrpSpPr>
        <p:grpSpPr>
          <a:xfrm>
            <a:off x="5091975" y="2522100"/>
            <a:ext cx="3455731" cy="2354399"/>
            <a:chOff x="5292000" y="2484000"/>
            <a:chExt cx="3455731" cy="2354399"/>
          </a:xfrm>
        </p:grpSpPr>
        <p:pic>
          <p:nvPicPr>
            <p:cNvPr id="224" name="Google Shape;224;p42"/>
            <p:cNvPicPr preferRelativeResize="0"/>
            <p:nvPr/>
          </p:nvPicPr>
          <p:blipFill rotWithShape="1">
            <a:blip r:embed="rId4">
              <a:alphaModFix/>
            </a:blip>
            <a:srcRect b="0" l="0" r="0" t="0"/>
            <a:stretch/>
          </p:blipFill>
          <p:spPr>
            <a:xfrm>
              <a:off x="5292000" y="2484000"/>
              <a:ext cx="3455731" cy="2354399"/>
            </a:xfrm>
            <a:prstGeom prst="rect">
              <a:avLst/>
            </a:prstGeom>
            <a:noFill/>
            <a:ln>
              <a:noFill/>
            </a:ln>
          </p:spPr>
        </p:pic>
        <p:sp>
          <p:nvSpPr>
            <p:cNvPr id="225" name="Google Shape;225;p42"/>
            <p:cNvSpPr/>
            <p:nvPr/>
          </p:nvSpPr>
          <p:spPr>
            <a:xfrm>
              <a:off x="5994000" y="2754000"/>
              <a:ext cx="2549100" cy="821400"/>
            </a:xfrm>
            <a:prstGeom prst="rect">
              <a:avLst/>
            </a:prstGeom>
            <a:noFill/>
            <a:ln>
              <a:noFill/>
            </a:ln>
          </p:spPr>
          <p:txBody>
            <a:bodyPr anchorCtr="0" anchor="t" bIns="68575" lIns="67500" spcFirstLastPara="1" rIns="67500" wrap="square" tIns="68575">
              <a:noAutofit/>
            </a:bodyPr>
            <a:lstStyle/>
            <a:p>
              <a:pPr indent="0" lvl="0" marL="0" marR="0" rtl="0" algn="ctr">
                <a:lnSpc>
                  <a:spcPct val="100000"/>
                </a:lnSpc>
                <a:spcBef>
                  <a:spcPts val="0"/>
                </a:spcBef>
                <a:spcAft>
                  <a:spcPts val="0"/>
                </a:spcAft>
                <a:buNone/>
              </a:pPr>
              <a:r>
                <a:rPr b="0" lang="ru" sz="1100" strike="noStrike">
                  <a:solidFill>
                    <a:srgbClr val="000000"/>
                  </a:solidFill>
                  <a:latin typeface="Calibri"/>
                  <a:ea typeface="Calibri"/>
                  <a:cs typeface="Calibri"/>
                  <a:sym typeface="Calibri"/>
                </a:rPr>
                <a:t>Run 1588 O+Ni 2.0AGeV </a:t>
              </a:r>
              <a:endParaRPr b="0" sz="11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100" strike="noStrike">
                  <a:solidFill>
                    <a:srgbClr val="000000"/>
                  </a:solidFill>
                  <a:latin typeface="Calibri"/>
                  <a:ea typeface="Calibri"/>
                  <a:cs typeface="Calibri"/>
                  <a:sym typeface="Calibri"/>
                </a:rPr>
                <a:t>0.7MHz interaction rate</a:t>
              </a:r>
              <a:endParaRPr b="0" sz="11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100" strike="noStrike">
                  <a:solidFill>
                    <a:srgbClr val="000000"/>
                  </a:solidFill>
                  <a:latin typeface="Calibri"/>
                  <a:ea typeface="Calibri"/>
                  <a:cs typeface="Calibri"/>
                  <a:sym typeface="Calibri"/>
                </a:rPr>
                <a:t>Taken 15.07.2021</a:t>
              </a:r>
              <a:endParaRPr b="0" sz="1100"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lang="ru" sz="1100" strike="noStrike">
                  <a:solidFill>
                    <a:srgbClr val="0000FF"/>
                  </a:solidFill>
                  <a:latin typeface="Calibri"/>
                  <a:ea typeface="Calibri"/>
                  <a:cs typeface="Calibri"/>
                  <a:sym typeface="Calibri"/>
                </a:rPr>
                <a:t>Experiment</a:t>
              </a:r>
              <a:r>
                <a:rPr b="0" lang="ru" sz="1100" strike="noStrike">
                  <a:solidFill>
                    <a:srgbClr val="31538F"/>
                  </a:solidFill>
                  <a:latin typeface="Calibri"/>
                  <a:ea typeface="Calibri"/>
                  <a:cs typeface="Calibri"/>
                  <a:sym typeface="Calibri"/>
                </a:rPr>
                <a:t> </a:t>
              </a:r>
              <a:r>
                <a:rPr b="0" lang="ru" sz="1100" strike="noStrike">
                  <a:solidFill>
                    <a:srgbClr val="000000"/>
                  </a:solidFill>
                  <a:latin typeface="Calibri"/>
                  <a:ea typeface="Calibri"/>
                  <a:cs typeface="Calibri"/>
                  <a:sym typeface="Calibri"/>
                </a:rPr>
                <a:t>&amp; </a:t>
              </a:r>
              <a:r>
                <a:rPr b="0" lang="ru" sz="1100" strike="noStrike">
                  <a:solidFill>
                    <a:srgbClr val="FF00FF"/>
                  </a:solidFill>
                  <a:latin typeface="Calibri"/>
                  <a:ea typeface="Calibri"/>
                  <a:cs typeface="Calibri"/>
                  <a:sym typeface="Calibri"/>
                </a:rPr>
                <a:t>Simulation</a:t>
              </a:r>
              <a:endParaRPr b="0" sz="1100" strike="noStrike">
                <a:solidFill>
                  <a:schemeClr val="dk1"/>
                </a:solidFill>
                <a:latin typeface="Arial"/>
                <a:ea typeface="Arial"/>
                <a:cs typeface="Arial"/>
                <a:sym typeface="Arial"/>
              </a:endParaRPr>
            </a:p>
          </p:txBody>
        </p:sp>
      </p:grpSp>
      <p:sp>
        <p:nvSpPr>
          <p:cNvPr id="226" name="Google Shape;226;p42"/>
          <p:cNvSpPr/>
          <p:nvPr/>
        </p:nvSpPr>
        <p:spPr>
          <a:xfrm>
            <a:off x="3876475" y="597800"/>
            <a:ext cx="4919400" cy="2059800"/>
          </a:xfrm>
          <a:prstGeom prst="rect">
            <a:avLst/>
          </a:prstGeom>
          <a:noFill/>
          <a:ln>
            <a:noFill/>
          </a:ln>
        </p:spPr>
        <p:txBody>
          <a:bodyPr anchorCtr="0" anchor="t" bIns="33750" lIns="67500" spcFirstLastPara="1" rIns="67500" wrap="square" tIns="33750">
            <a:noAutofit/>
          </a:bodyPr>
          <a:lstStyle/>
          <a:p>
            <a:pPr indent="-165100" lvl="0" marL="165100" marR="0" rtl="0" algn="l">
              <a:lnSpc>
                <a:spcPct val="115000"/>
              </a:lnSpc>
              <a:spcBef>
                <a:spcPts val="0"/>
              </a:spcBef>
              <a:spcAft>
                <a:spcPts val="0"/>
              </a:spcAft>
              <a:buClr>
                <a:srgbClr val="12861D"/>
              </a:buClr>
              <a:buSzPts val="1400"/>
              <a:buFont typeface="Noto Sans Symbols"/>
              <a:buChar char="✔"/>
            </a:pPr>
            <a:r>
              <a:rPr b="0" lang="ru" sz="1400" strike="noStrike">
                <a:solidFill>
                  <a:srgbClr val="12861D"/>
                </a:solidFill>
                <a:latin typeface="Calibri"/>
                <a:ea typeface="Calibri"/>
                <a:cs typeface="Calibri"/>
                <a:sym typeface="Calibri"/>
              </a:rPr>
              <a:t>All sections calibrated with cosmic muons</a:t>
            </a:r>
            <a:endParaRPr b="0" sz="1400" strike="noStrike">
              <a:solidFill>
                <a:schemeClr val="dk1"/>
              </a:solidFill>
              <a:latin typeface="Arial"/>
              <a:ea typeface="Arial"/>
              <a:cs typeface="Arial"/>
              <a:sym typeface="Arial"/>
            </a:endParaRPr>
          </a:p>
          <a:p>
            <a:pPr indent="-165100" lvl="0" marL="165100" marR="0" rtl="0" algn="l">
              <a:lnSpc>
                <a:spcPct val="115000"/>
              </a:lnSpc>
              <a:spcBef>
                <a:spcPts val="700"/>
              </a:spcBef>
              <a:spcAft>
                <a:spcPts val="0"/>
              </a:spcAft>
              <a:buClr>
                <a:srgbClr val="12861D"/>
              </a:buClr>
              <a:buSzPts val="1400"/>
              <a:buFont typeface="Noto Sans Symbols"/>
              <a:buChar char="✔"/>
            </a:pPr>
            <a:r>
              <a:rPr b="0" lang="ru" sz="1400" strike="noStrike">
                <a:solidFill>
                  <a:srgbClr val="12861D"/>
                </a:solidFill>
                <a:latin typeface="Calibri"/>
                <a:ea typeface="Calibri"/>
                <a:cs typeface="Calibri"/>
                <a:sym typeface="Calibri"/>
              </a:rPr>
              <a:t>Readout worked at high beam intensities</a:t>
            </a:r>
            <a:endParaRPr b="0" sz="1400" strike="noStrike">
              <a:solidFill>
                <a:schemeClr val="dk1"/>
              </a:solidFill>
              <a:latin typeface="Arial"/>
              <a:ea typeface="Arial"/>
              <a:cs typeface="Arial"/>
              <a:sym typeface="Arial"/>
            </a:endParaRPr>
          </a:p>
          <a:p>
            <a:pPr indent="-165100" lvl="0" marL="165100" marR="0" rtl="0" algn="l">
              <a:lnSpc>
                <a:spcPct val="115000"/>
              </a:lnSpc>
              <a:spcBef>
                <a:spcPts val="700"/>
              </a:spcBef>
              <a:spcAft>
                <a:spcPts val="0"/>
              </a:spcAft>
              <a:buClr>
                <a:srgbClr val="12861D"/>
              </a:buClr>
              <a:buSzPts val="1400"/>
              <a:buFont typeface="Noto Sans Symbols"/>
              <a:buChar char="✔"/>
            </a:pPr>
            <a:r>
              <a:rPr b="0" lang="ru" sz="1400" strike="noStrike">
                <a:solidFill>
                  <a:srgbClr val="12861D"/>
                </a:solidFill>
                <a:latin typeface="Calibri"/>
                <a:ea typeface="Calibri"/>
                <a:cs typeface="Calibri"/>
                <a:sym typeface="Calibri"/>
              </a:rPr>
              <a:t>Obtained time correlation with other subsystems</a:t>
            </a:r>
            <a:endParaRPr b="0" sz="1400" strike="noStrike">
              <a:solidFill>
                <a:schemeClr val="dk1"/>
              </a:solidFill>
              <a:latin typeface="Arial"/>
              <a:ea typeface="Arial"/>
              <a:cs typeface="Arial"/>
              <a:sym typeface="Arial"/>
            </a:endParaRPr>
          </a:p>
          <a:p>
            <a:pPr indent="-165100" lvl="0" marL="165100" marR="0" rtl="0" algn="l">
              <a:lnSpc>
                <a:spcPct val="115000"/>
              </a:lnSpc>
              <a:spcBef>
                <a:spcPts val="700"/>
              </a:spcBef>
              <a:spcAft>
                <a:spcPts val="0"/>
              </a:spcAft>
              <a:buClr>
                <a:srgbClr val="12861D"/>
              </a:buClr>
              <a:buSzPts val="1400"/>
              <a:buFont typeface="Noto Sans Symbols"/>
              <a:buChar char="✔"/>
            </a:pPr>
            <a:r>
              <a:rPr b="0" lang="ru" sz="1400" strike="noStrike">
                <a:solidFill>
                  <a:srgbClr val="12861D"/>
                </a:solidFill>
                <a:latin typeface="Calibri"/>
                <a:ea typeface="Calibri"/>
                <a:cs typeface="Calibri"/>
                <a:sym typeface="Calibri"/>
              </a:rPr>
              <a:t>Energy spectra are in agreement with simulated mPSD data</a:t>
            </a:r>
            <a:endParaRPr b="0" sz="1400" strike="noStrike">
              <a:solidFill>
                <a:schemeClr val="dk1"/>
              </a:solidFill>
              <a:latin typeface="Arial"/>
              <a:ea typeface="Arial"/>
              <a:cs typeface="Arial"/>
              <a:sym typeface="Arial"/>
            </a:endParaRPr>
          </a:p>
          <a:p>
            <a:pPr indent="-165100" lvl="0" marL="165100" marR="0" rtl="0" algn="l">
              <a:lnSpc>
                <a:spcPct val="115000"/>
              </a:lnSpc>
              <a:spcBef>
                <a:spcPts val="700"/>
              </a:spcBef>
              <a:spcAft>
                <a:spcPts val="0"/>
              </a:spcAft>
              <a:buClr>
                <a:srgbClr val="FEBE39"/>
              </a:buClr>
              <a:buSzPts val="1400"/>
              <a:buFont typeface="Noto Sans Symbols"/>
              <a:buChar char="✘"/>
            </a:pPr>
            <a:r>
              <a:rPr b="0" lang="ru" strike="noStrike">
                <a:solidFill>
                  <a:srgbClr val="FEBE39"/>
                </a:solidFill>
                <a:latin typeface="Calibri"/>
                <a:ea typeface="Calibri"/>
                <a:cs typeface="Calibri"/>
                <a:sym typeface="Calibri"/>
              </a:rPr>
              <a:t>Pileups fraction increasing with intensity</a:t>
            </a:r>
            <a:r>
              <a:rPr b="0" lang="ru" strike="noStrike">
                <a:solidFill>
                  <a:srgbClr val="FEBE39"/>
                </a:solidFill>
                <a:latin typeface="Calibri"/>
                <a:ea typeface="Calibri"/>
                <a:cs typeface="Calibri"/>
                <a:sym typeface="Calibri"/>
              </a:rPr>
              <a:t> </a:t>
            </a:r>
            <a:endParaRPr b="0" strike="noStrike">
              <a:solidFill>
                <a:srgbClr val="FEBE39"/>
              </a:solidFill>
              <a:latin typeface="Calibri"/>
              <a:ea typeface="Calibri"/>
              <a:cs typeface="Calibri"/>
              <a:sym typeface="Calibri"/>
            </a:endParaRPr>
          </a:p>
          <a:p>
            <a:pPr indent="-165100" lvl="0" marL="165100" marR="0" rtl="0" algn="l">
              <a:lnSpc>
                <a:spcPct val="115000"/>
              </a:lnSpc>
              <a:spcBef>
                <a:spcPts val="700"/>
              </a:spcBef>
              <a:spcAft>
                <a:spcPts val="700"/>
              </a:spcAft>
              <a:buClr>
                <a:srgbClr val="FEBE39"/>
              </a:buClr>
              <a:buSzPts val="1400"/>
              <a:buFont typeface="Calibri"/>
              <a:buChar char="✘"/>
            </a:pPr>
            <a:r>
              <a:rPr lang="ru">
                <a:solidFill>
                  <a:srgbClr val="FEBE39"/>
                </a:solidFill>
                <a:latin typeface="Calibri"/>
                <a:ea typeface="Calibri"/>
                <a:cs typeface="Calibri"/>
                <a:sym typeface="Calibri"/>
              </a:rPr>
              <a:t>Zero level drift</a:t>
            </a:r>
            <a:endParaRPr>
              <a:solidFill>
                <a:srgbClr val="FEBE39"/>
              </a:solidFill>
              <a:latin typeface="Calibri"/>
              <a:ea typeface="Calibri"/>
              <a:cs typeface="Calibri"/>
              <a:sym typeface="Calibri"/>
            </a:endParaRPr>
          </a:p>
        </p:txBody>
      </p:sp>
      <p:sp>
        <p:nvSpPr>
          <p:cNvPr id="227" name="Google Shape;227;p42"/>
          <p:cNvSpPr/>
          <p:nvPr/>
        </p:nvSpPr>
        <p:spPr>
          <a:xfrm>
            <a:off x="3396655" y="0"/>
            <a:ext cx="4387500" cy="570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b="1" lang="ru" sz="3300" strike="noStrike">
                <a:solidFill>
                  <a:srgbClr val="000000"/>
                </a:solidFill>
                <a:latin typeface="Calibri"/>
                <a:ea typeface="Calibri"/>
                <a:cs typeface="Calibri"/>
                <a:sym typeface="Calibri"/>
              </a:rPr>
              <a:t>mPSD test results</a:t>
            </a:r>
            <a:endParaRPr b="0" sz="3300" strike="noStrike">
              <a:solidFill>
                <a:schemeClr val="dk1"/>
              </a:solidFill>
              <a:latin typeface="Arial"/>
              <a:ea typeface="Arial"/>
              <a:cs typeface="Arial"/>
              <a:sym typeface="Arial"/>
            </a:endParaRPr>
          </a:p>
        </p:txBody>
      </p:sp>
      <p:pic>
        <p:nvPicPr>
          <p:cNvPr id="228" name="Google Shape;228;p42"/>
          <p:cNvPicPr preferRelativeResize="0"/>
          <p:nvPr/>
        </p:nvPicPr>
        <p:blipFill>
          <a:blip r:embed="rId5">
            <a:alphaModFix/>
          </a:blip>
          <a:stretch>
            <a:fillRect/>
          </a:stretch>
        </p:blipFill>
        <p:spPr>
          <a:xfrm>
            <a:off x="501825" y="2685089"/>
            <a:ext cx="4387500" cy="2241986"/>
          </a:xfrm>
          <a:prstGeom prst="rect">
            <a:avLst/>
          </a:prstGeom>
          <a:noFill/>
          <a:ln>
            <a:noFill/>
          </a:ln>
        </p:spPr>
      </p:pic>
      <p:sp>
        <p:nvSpPr>
          <p:cNvPr id="229" name="Google Shape;229;p42"/>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3"/>
          <p:cNvSpPr/>
          <p:nvPr/>
        </p:nvSpPr>
        <p:spPr>
          <a:xfrm>
            <a:off x="2210845" y="77275"/>
            <a:ext cx="47223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solidFill>
                  <a:srgbClr val="000000"/>
                </a:solidFill>
                <a:latin typeface="Calibri"/>
                <a:ea typeface="Calibri"/>
                <a:cs typeface="Calibri"/>
                <a:sym typeface="Calibri"/>
              </a:rPr>
              <a:t>Observed issues</a:t>
            </a:r>
            <a:endParaRPr b="0" sz="2700" strike="noStrike">
              <a:solidFill>
                <a:schemeClr val="dk1"/>
              </a:solidFill>
              <a:latin typeface="Arial"/>
              <a:ea typeface="Arial"/>
              <a:cs typeface="Arial"/>
              <a:sym typeface="Arial"/>
            </a:endParaRPr>
          </a:p>
        </p:txBody>
      </p:sp>
      <p:pic>
        <p:nvPicPr>
          <p:cNvPr id="235" name="Google Shape;235;p43"/>
          <p:cNvPicPr preferRelativeResize="0"/>
          <p:nvPr/>
        </p:nvPicPr>
        <p:blipFill rotWithShape="1">
          <a:blip r:embed="rId3">
            <a:alphaModFix/>
          </a:blip>
          <a:srcRect b="0" l="0" r="0" t="6428"/>
          <a:stretch/>
        </p:blipFill>
        <p:spPr>
          <a:xfrm>
            <a:off x="459025" y="657175"/>
            <a:ext cx="4603776" cy="2168225"/>
          </a:xfrm>
          <a:prstGeom prst="rect">
            <a:avLst/>
          </a:prstGeom>
          <a:noFill/>
          <a:ln>
            <a:noFill/>
          </a:ln>
        </p:spPr>
      </p:pic>
      <p:graphicFrame>
        <p:nvGraphicFramePr>
          <p:cNvPr id="236" name="Google Shape;236;p43"/>
          <p:cNvGraphicFramePr/>
          <p:nvPr/>
        </p:nvGraphicFramePr>
        <p:xfrm>
          <a:off x="459018" y="2947775"/>
          <a:ext cx="3000000" cy="3000000"/>
        </p:xfrm>
        <a:graphic>
          <a:graphicData uri="http://schemas.openxmlformats.org/drawingml/2006/table">
            <a:tbl>
              <a:tblPr>
                <a:noFill/>
                <a:tableStyleId>{AA79C367-E519-45C9-8BF6-6463C9B245CB}</a:tableStyleId>
              </a:tblPr>
              <a:tblGrid>
                <a:gridCol w="1727800"/>
                <a:gridCol w="963750"/>
                <a:gridCol w="963750"/>
                <a:gridCol w="948475"/>
              </a:tblGrid>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Run ID</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1588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1575</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1582</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Intensity</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8e7</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1e8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4e8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Interaction rate</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0.7MHz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0.9MHz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3.6MHz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Pileups fraction</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~35%</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spcBef>
                          <a:spcPts val="0"/>
                        </a:spcBef>
                        <a:spcAft>
                          <a:spcPts val="0"/>
                        </a:spcAft>
                        <a:buNone/>
                      </a:pPr>
                      <a:r>
                        <a:rPr b="0" lang="ru" sz="1100" u="none" cap="none" strike="noStrike">
                          <a:latin typeface="arial"/>
                          <a:ea typeface="arial"/>
                          <a:cs typeface="arial"/>
                          <a:sym typeface="arial"/>
                        </a:rPr>
                        <a:t>~36%</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spcBef>
                          <a:spcPts val="0"/>
                        </a:spcBef>
                        <a:spcAft>
                          <a:spcPts val="0"/>
                        </a:spcAft>
                        <a:buNone/>
                      </a:pPr>
                      <a:r>
                        <a:rPr b="0" lang="ru" sz="1100" strike="noStrike">
                          <a:latin typeface="arial"/>
                          <a:ea typeface="arial"/>
                          <a:cs typeface="arial"/>
                          <a:sym typeface="arial"/>
                        </a:rPr>
                        <a:t>~40%</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r>
            </a:tbl>
          </a:graphicData>
        </a:graphic>
      </p:graphicFrame>
      <p:sp>
        <p:nvSpPr>
          <p:cNvPr id="237" name="Google Shape;237;p43"/>
          <p:cNvSpPr txBox="1"/>
          <p:nvPr/>
        </p:nvSpPr>
        <p:spPr>
          <a:xfrm>
            <a:off x="1456778" y="2179563"/>
            <a:ext cx="957600" cy="2871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ru" sz="1400">
                <a:solidFill>
                  <a:srgbClr val="FF0000"/>
                </a:solidFill>
                <a:latin typeface="Calibri"/>
                <a:ea typeface="Calibri"/>
                <a:cs typeface="Calibri"/>
                <a:sym typeface="Calibri"/>
              </a:rPr>
              <a:t>Prony fit</a:t>
            </a:r>
            <a:endParaRPr sz="1100"/>
          </a:p>
        </p:txBody>
      </p:sp>
      <p:sp>
        <p:nvSpPr>
          <p:cNvPr id="238" name="Google Shape;238;p43"/>
          <p:cNvSpPr txBox="1"/>
          <p:nvPr/>
        </p:nvSpPr>
        <p:spPr>
          <a:xfrm>
            <a:off x="3804435" y="1264301"/>
            <a:ext cx="880200" cy="504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ru" sz="1400">
                <a:solidFill>
                  <a:schemeClr val="dk1"/>
                </a:solidFill>
                <a:latin typeface="Calibri"/>
                <a:ea typeface="Calibri"/>
                <a:cs typeface="Calibri"/>
                <a:sym typeface="Calibri"/>
              </a:rPr>
              <a:t>Raw signal</a:t>
            </a:r>
            <a:endParaRPr sz="1100"/>
          </a:p>
        </p:txBody>
      </p:sp>
      <p:sp>
        <p:nvSpPr>
          <p:cNvPr id="239" name="Google Shape;239;p43"/>
          <p:cNvSpPr txBox="1"/>
          <p:nvPr/>
        </p:nvSpPr>
        <p:spPr>
          <a:xfrm>
            <a:off x="399763" y="4181650"/>
            <a:ext cx="4722300" cy="620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ru">
                <a:solidFill>
                  <a:schemeClr val="dk1"/>
                </a:solidFill>
                <a:latin typeface="Calibri"/>
                <a:ea typeface="Calibri"/>
                <a:cs typeface="Calibri"/>
                <a:sym typeface="Calibri"/>
              </a:rPr>
              <a:t>Prony-based DSP is currently used for offline analysis of signal waveforms sent from FPGA (events with pile-ups are rejected)</a:t>
            </a:r>
            <a:endParaRPr>
              <a:solidFill>
                <a:schemeClr val="dk1"/>
              </a:solidFill>
              <a:latin typeface="Calibri"/>
              <a:ea typeface="Calibri"/>
              <a:cs typeface="Calibri"/>
              <a:sym typeface="Calibri"/>
            </a:endParaRPr>
          </a:p>
        </p:txBody>
      </p:sp>
      <p:sp>
        <p:nvSpPr>
          <p:cNvPr id="240" name="Google Shape;240;p43"/>
          <p:cNvSpPr txBox="1"/>
          <p:nvPr/>
        </p:nvSpPr>
        <p:spPr>
          <a:xfrm>
            <a:off x="5333248" y="595841"/>
            <a:ext cx="3555900" cy="3988500"/>
          </a:xfrm>
          <a:prstGeom prst="rect">
            <a:avLst/>
          </a:prstGeom>
          <a:noFill/>
          <a:ln>
            <a:noFill/>
          </a:ln>
        </p:spPr>
        <p:txBody>
          <a:bodyPr anchorCtr="0" anchor="t" bIns="34275" lIns="68575" spcFirstLastPara="1" rIns="68575" wrap="square" tIns="34275">
            <a:spAutoFit/>
          </a:bodyPr>
          <a:lstStyle/>
          <a:p>
            <a:pPr indent="-203200" lvl="0" marL="215900" marR="0" rtl="0" algn="just">
              <a:spcBef>
                <a:spcPts val="0"/>
              </a:spcBef>
              <a:spcAft>
                <a:spcPts val="0"/>
              </a:spcAft>
              <a:buClr>
                <a:schemeClr val="dk1"/>
              </a:buClr>
              <a:buSzPts val="1400"/>
              <a:buFont typeface="Times New Roman"/>
              <a:buChar char="•"/>
            </a:pPr>
            <a:r>
              <a:rPr b="1" lang="ru">
                <a:latin typeface="Times New Roman"/>
                <a:ea typeface="Times New Roman"/>
                <a:cs typeface="Times New Roman"/>
                <a:sym typeface="Times New Roman"/>
              </a:rPr>
              <a:t>Bandwidth</a:t>
            </a:r>
            <a:r>
              <a:rPr lang="ru">
                <a:latin typeface="Times New Roman"/>
                <a:ea typeface="Times New Roman"/>
                <a:cs typeface="Times New Roman"/>
                <a:sym typeface="Times New Roman"/>
              </a:rPr>
              <a:t> of GBT link doesn’t allow for transmitting full waveforms. Need to process signals in FPGA.</a:t>
            </a:r>
            <a:endParaRPr>
              <a:latin typeface="Times New Roman"/>
              <a:ea typeface="Times New Roman"/>
              <a:cs typeface="Times New Roman"/>
              <a:sym typeface="Times New Roman"/>
            </a:endParaRPr>
          </a:p>
          <a:p>
            <a:pPr indent="0" lvl="0" marL="0" marR="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marR="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Baseline drift.</a:t>
            </a:r>
            <a:r>
              <a:rPr lang="ru">
                <a:solidFill>
                  <a:schemeClr val="dk1"/>
                </a:solidFill>
                <a:latin typeface="Times New Roman"/>
                <a:ea typeface="Times New Roman"/>
                <a:cs typeface="Times New Roman"/>
                <a:sym typeface="Times New Roman"/>
              </a:rPr>
              <a:t> Occurs at high intensities due to decoupling capacitor charging. Leads to difficulties with triggering with low amplitude threshold. At beamtime the special compensation digital filter was used to lower the drift.</a:t>
            </a:r>
            <a:endParaRPr>
              <a:solidFill>
                <a:schemeClr val="dk1"/>
              </a:solidFill>
              <a:latin typeface="Times New Roman"/>
              <a:ea typeface="Times New Roman"/>
              <a:cs typeface="Times New Roman"/>
              <a:sym typeface="Times New Roman"/>
            </a:endParaRPr>
          </a:p>
          <a:p>
            <a:pPr indent="0" lvl="0" marL="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Triggering by 1 MIP signals.</a:t>
            </a:r>
            <a:endParaRPr>
              <a:solidFill>
                <a:schemeClr val="dk1"/>
              </a:solidFill>
              <a:latin typeface="Times New Roman"/>
              <a:ea typeface="Times New Roman"/>
              <a:cs typeface="Times New Roman"/>
              <a:sym typeface="Times New Roman"/>
            </a:endParaRPr>
          </a:p>
          <a:p>
            <a:pPr indent="0" lvl="0" marL="45720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marR="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Pile-ups processing.</a:t>
            </a:r>
            <a:r>
              <a:rPr lang="ru">
                <a:solidFill>
                  <a:schemeClr val="dk1"/>
                </a:solidFill>
                <a:latin typeface="Times New Roman"/>
                <a:ea typeface="Times New Roman"/>
                <a:cs typeface="Times New Roman"/>
                <a:sym typeface="Times New Roman"/>
              </a:rPr>
              <a:t> It was not possible to estimate deposited energy by digitized signal integration (implemented in FPGA) because of pile-ups.</a:t>
            </a:r>
            <a:br>
              <a:rPr lang="ru">
                <a:solidFill>
                  <a:schemeClr val="dk1"/>
                </a:solidFill>
                <a:latin typeface="Times New Roman"/>
                <a:ea typeface="Times New Roman"/>
                <a:cs typeface="Times New Roman"/>
                <a:sym typeface="Times New Roman"/>
              </a:rPr>
            </a:br>
            <a:endParaRPr b="1">
              <a:solidFill>
                <a:schemeClr val="dk1"/>
              </a:solidFill>
              <a:latin typeface="Times New Roman"/>
              <a:ea typeface="Times New Roman"/>
              <a:cs typeface="Times New Roman"/>
              <a:sym typeface="Times New Roman"/>
            </a:endParaRPr>
          </a:p>
        </p:txBody>
      </p:sp>
      <p:sp>
        <p:nvSpPr>
          <p:cNvPr id="241" name="Google Shape;241;p43"/>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4"/>
          <p:cNvSpPr/>
          <p:nvPr/>
        </p:nvSpPr>
        <p:spPr>
          <a:xfrm>
            <a:off x="2210845" y="77275"/>
            <a:ext cx="47223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solidFill>
                  <a:srgbClr val="000000"/>
                </a:solidFill>
                <a:latin typeface="Calibri"/>
                <a:ea typeface="Calibri"/>
                <a:cs typeface="Calibri"/>
                <a:sym typeface="Calibri"/>
              </a:rPr>
              <a:t>Observed issues</a:t>
            </a:r>
            <a:endParaRPr b="0" sz="2700" strike="noStrike">
              <a:solidFill>
                <a:schemeClr val="dk1"/>
              </a:solidFill>
              <a:latin typeface="Arial"/>
              <a:ea typeface="Arial"/>
              <a:cs typeface="Arial"/>
              <a:sym typeface="Arial"/>
            </a:endParaRPr>
          </a:p>
        </p:txBody>
      </p:sp>
      <p:pic>
        <p:nvPicPr>
          <p:cNvPr id="247" name="Google Shape;247;p44"/>
          <p:cNvPicPr preferRelativeResize="0"/>
          <p:nvPr/>
        </p:nvPicPr>
        <p:blipFill rotWithShape="1">
          <a:blip r:embed="rId3">
            <a:alphaModFix/>
          </a:blip>
          <a:srcRect b="0" l="0" r="0" t="6428"/>
          <a:stretch/>
        </p:blipFill>
        <p:spPr>
          <a:xfrm>
            <a:off x="459025" y="657175"/>
            <a:ext cx="4603776" cy="2168225"/>
          </a:xfrm>
          <a:prstGeom prst="rect">
            <a:avLst/>
          </a:prstGeom>
          <a:noFill/>
          <a:ln>
            <a:noFill/>
          </a:ln>
        </p:spPr>
      </p:pic>
      <p:graphicFrame>
        <p:nvGraphicFramePr>
          <p:cNvPr id="248" name="Google Shape;248;p44"/>
          <p:cNvGraphicFramePr/>
          <p:nvPr/>
        </p:nvGraphicFramePr>
        <p:xfrm>
          <a:off x="459018" y="2947775"/>
          <a:ext cx="3000000" cy="3000000"/>
        </p:xfrm>
        <a:graphic>
          <a:graphicData uri="http://schemas.openxmlformats.org/drawingml/2006/table">
            <a:tbl>
              <a:tblPr>
                <a:noFill/>
                <a:tableStyleId>{AA79C367-E519-45C9-8BF6-6463C9B245CB}</a:tableStyleId>
              </a:tblPr>
              <a:tblGrid>
                <a:gridCol w="1727800"/>
                <a:gridCol w="963750"/>
                <a:gridCol w="963750"/>
                <a:gridCol w="948475"/>
              </a:tblGrid>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Run ID</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1588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1575</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1582</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B3B3B3"/>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Intensity</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8e7</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1e8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4e8</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Interaction rate</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0.7MHz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0.9MHz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3.6MHz</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6E6E6"/>
                    </a:solidFill>
                  </a:tcPr>
                </a:tc>
              </a:tr>
              <a:tr h="277875">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Pileups fraction</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lnSpc>
                          <a:spcPct val="100000"/>
                        </a:lnSpc>
                        <a:spcBef>
                          <a:spcPts val="0"/>
                        </a:spcBef>
                        <a:spcAft>
                          <a:spcPts val="0"/>
                        </a:spcAft>
                        <a:buNone/>
                      </a:pPr>
                      <a:r>
                        <a:rPr b="0" lang="ru" sz="1100" u="none" cap="none" strike="noStrike">
                          <a:latin typeface="arial"/>
                          <a:ea typeface="arial"/>
                          <a:cs typeface="arial"/>
                          <a:sym typeface="arial"/>
                        </a:rPr>
                        <a:t>~35%</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spcBef>
                          <a:spcPts val="0"/>
                        </a:spcBef>
                        <a:spcAft>
                          <a:spcPts val="0"/>
                        </a:spcAft>
                        <a:buNone/>
                      </a:pPr>
                      <a:r>
                        <a:rPr b="0" lang="ru" sz="1100" u="none" cap="none" strike="noStrike">
                          <a:latin typeface="arial"/>
                          <a:ea typeface="arial"/>
                          <a:cs typeface="arial"/>
                          <a:sym typeface="arial"/>
                        </a:rPr>
                        <a:t>~36%</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c>
                  <a:txBody>
                    <a:bodyPr/>
                    <a:lstStyle/>
                    <a:p>
                      <a:pPr indent="0" lvl="0" marL="0" marR="0" rtl="0" algn="l">
                        <a:spcBef>
                          <a:spcPts val="0"/>
                        </a:spcBef>
                        <a:spcAft>
                          <a:spcPts val="0"/>
                        </a:spcAft>
                        <a:buNone/>
                      </a:pPr>
                      <a:r>
                        <a:rPr b="0" lang="ru" sz="1100" strike="noStrike">
                          <a:latin typeface="arial"/>
                          <a:ea typeface="arial"/>
                          <a:cs typeface="arial"/>
                          <a:sym typeface="arial"/>
                        </a:rPr>
                        <a:t>~40%</a:t>
                      </a:r>
                      <a:endParaRPr sz="1100"/>
                    </a:p>
                  </a:txBody>
                  <a:tcPr marT="34300" marB="34300" marR="67500" marL="675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CCCCC"/>
                    </a:solidFill>
                  </a:tcPr>
                </a:tc>
              </a:tr>
            </a:tbl>
          </a:graphicData>
        </a:graphic>
      </p:graphicFrame>
      <p:sp>
        <p:nvSpPr>
          <p:cNvPr id="249" name="Google Shape;249;p44"/>
          <p:cNvSpPr txBox="1"/>
          <p:nvPr/>
        </p:nvSpPr>
        <p:spPr>
          <a:xfrm>
            <a:off x="5333248" y="595841"/>
            <a:ext cx="3555900" cy="4548300"/>
          </a:xfrm>
          <a:prstGeom prst="rect">
            <a:avLst/>
          </a:prstGeom>
          <a:noFill/>
          <a:ln>
            <a:noFill/>
          </a:ln>
        </p:spPr>
        <p:txBody>
          <a:bodyPr anchorCtr="0" anchor="t" bIns="34275" lIns="68575" spcFirstLastPara="1" rIns="68575" wrap="square" tIns="34275">
            <a:spAutoFit/>
          </a:bodyPr>
          <a:lstStyle/>
          <a:p>
            <a:pPr indent="-203200" lvl="0" marL="215900" marR="0" rtl="0" algn="just">
              <a:spcBef>
                <a:spcPts val="0"/>
              </a:spcBef>
              <a:spcAft>
                <a:spcPts val="0"/>
              </a:spcAft>
              <a:buClr>
                <a:schemeClr val="dk1"/>
              </a:buClr>
              <a:buSzPts val="1400"/>
              <a:buFont typeface="Times New Roman"/>
              <a:buChar char="•"/>
            </a:pPr>
            <a:r>
              <a:rPr b="1" lang="ru">
                <a:latin typeface="Times New Roman"/>
                <a:ea typeface="Times New Roman"/>
                <a:cs typeface="Times New Roman"/>
                <a:sym typeface="Times New Roman"/>
              </a:rPr>
              <a:t>Bandwidth</a:t>
            </a:r>
            <a:r>
              <a:rPr lang="ru">
                <a:latin typeface="Times New Roman"/>
                <a:ea typeface="Times New Roman"/>
                <a:cs typeface="Times New Roman"/>
                <a:sym typeface="Times New Roman"/>
              </a:rPr>
              <a:t> of GBT link doesn’t allow for transmitting full waveforms. Need to process signals in FPGA.</a:t>
            </a:r>
            <a:endParaRPr>
              <a:latin typeface="Times New Roman"/>
              <a:ea typeface="Times New Roman"/>
              <a:cs typeface="Times New Roman"/>
              <a:sym typeface="Times New Roman"/>
            </a:endParaRPr>
          </a:p>
          <a:p>
            <a:pPr indent="0" lvl="0" marL="0" marR="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marR="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Baseline drift.</a:t>
            </a:r>
            <a:r>
              <a:rPr lang="ru">
                <a:solidFill>
                  <a:schemeClr val="dk1"/>
                </a:solidFill>
                <a:latin typeface="Times New Roman"/>
                <a:ea typeface="Times New Roman"/>
                <a:cs typeface="Times New Roman"/>
                <a:sym typeface="Times New Roman"/>
              </a:rPr>
              <a:t> Occurs at high intensities due to decoupling capacitor charging. Leads to difficulties with triggering with low amplitude threshold. At beamtime the special compensation digital filter was used to lower the drift.</a:t>
            </a:r>
            <a:endParaRPr>
              <a:solidFill>
                <a:schemeClr val="dk1"/>
              </a:solidFill>
              <a:latin typeface="Times New Roman"/>
              <a:ea typeface="Times New Roman"/>
              <a:cs typeface="Times New Roman"/>
              <a:sym typeface="Times New Roman"/>
            </a:endParaRPr>
          </a:p>
          <a:p>
            <a:pPr indent="0" lvl="0" marL="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Triggering by 1 MIP signals.</a:t>
            </a:r>
            <a:endParaRPr>
              <a:solidFill>
                <a:schemeClr val="dk1"/>
              </a:solidFill>
              <a:latin typeface="Times New Roman"/>
              <a:ea typeface="Times New Roman"/>
              <a:cs typeface="Times New Roman"/>
              <a:sym typeface="Times New Roman"/>
            </a:endParaRPr>
          </a:p>
          <a:p>
            <a:pPr indent="0" lvl="0" marL="457200" rtl="0" algn="just">
              <a:spcBef>
                <a:spcPts val="0"/>
              </a:spcBef>
              <a:spcAft>
                <a:spcPts val="0"/>
              </a:spcAft>
              <a:buNone/>
            </a:pPr>
            <a:r>
              <a:t/>
            </a:r>
            <a:endParaRPr>
              <a:solidFill>
                <a:schemeClr val="dk1"/>
              </a:solidFill>
              <a:latin typeface="Times New Roman"/>
              <a:ea typeface="Times New Roman"/>
              <a:cs typeface="Times New Roman"/>
              <a:sym typeface="Times New Roman"/>
            </a:endParaRPr>
          </a:p>
          <a:p>
            <a:pPr indent="-203200" lvl="0" marL="215900" marR="0" rtl="0" algn="just">
              <a:spcBef>
                <a:spcPts val="0"/>
              </a:spcBef>
              <a:spcAft>
                <a:spcPts val="0"/>
              </a:spcAft>
              <a:buClr>
                <a:schemeClr val="dk1"/>
              </a:buClr>
              <a:buSzPts val="1400"/>
              <a:buFont typeface="Times New Roman"/>
              <a:buChar char="•"/>
            </a:pPr>
            <a:r>
              <a:rPr b="1" lang="ru">
                <a:solidFill>
                  <a:schemeClr val="dk1"/>
                </a:solidFill>
                <a:latin typeface="Times New Roman"/>
                <a:ea typeface="Times New Roman"/>
                <a:cs typeface="Times New Roman"/>
                <a:sym typeface="Times New Roman"/>
              </a:rPr>
              <a:t>Pile-ups processing.</a:t>
            </a:r>
            <a:r>
              <a:rPr lang="ru">
                <a:solidFill>
                  <a:schemeClr val="dk1"/>
                </a:solidFill>
                <a:latin typeface="Times New Roman"/>
                <a:ea typeface="Times New Roman"/>
                <a:cs typeface="Times New Roman"/>
                <a:sym typeface="Times New Roman"/>
              </a:rPr>
              <a:t> It was not possible to estimate deposited energy by digitized signal integration (implemented in FPGA) because of pile-ups.</a:t>
            </a:r>
            <a:br>
              <a:rPr lang="ru">
                <a:solidFill>
                  <a:schemeClr val="dk1"/>
                </a:solidFill>
                <a:latin typeface="Times New Roman"/>
                <a:ea typeface="Times New Roman"/>
                <a:cs typeface="Times New Roman"/>
                <a:sym typeface="Times New Roman"/>
              </a:rPr>
            </a:br>
            <a:endParaRPr>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ru" sz="1800">
                <a:solidFill>
                  <a:srgbClr val="6AA84F"/>
                </a:solidFill>
                <a:latin typeface="Times New Roman"/>
                <a:ea typeface="Times New Roman"/>
                <a:cs typeface="Times New Roman"/>
                <a:sym typeface="Times New Roman"/>
              </a:rPr>
              <a:t>Solution: FIR (finite impulse response) filtering in FPGA</a:t>
            </a:r>
            <a:endParaRPr b="1">
              <a:solidFill>
                <a:schemeClr val="dk1"/>
              </a:solidFill>
              <a:latin typeface="Times New Roman"/>
              <a:ea typeface="Times New Roman"/>
              <a:cs typeface="Times New Roman"/>
              <a:sym typeface="Times New Roman"/>
            </a:endParaRPr>
          </a:p>
        </p:txBody>
      </p:sp>
      <p:sp>
        <p:nvSpPr>
          <p:cNvPr id="250" name="Google Shape;250;p44"/>
          <p:cNvSpPr txBox="1"/>
          <p:nvPr/>
        </p:nvSpPr>
        <p:spPr>
          <a:xfrm>
            <a:off x="1456778" y="2179563"/>
            <a:ext cx="957600" cy="2871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ru" sz="1400">
                <a:solidFill>
                  <a:srgbClr val="FF0000"/>
                </a:solidFill>
                <a:latin typeface="Calibri"/>
                <a:ea typeface="Calibri"/>
                <a:cs typeface="Calibri"/>
                <a:sym typeface="Calibri"/>
              </a:rPr>
              <a:t>Prony fit</a:t>
            </a:r>
            <a:endParaRPr sz="1100"/>
          </a:p>
        </p:txBody>
      </p:sp>
      <p:sp>
        <p:nvSpPr>
          <p:cNvPr id="251" name="Google Shape;251;p44"/>
          <p:cNvSpPr txBox="1"/>
          <p:nvPr/>
        </p:nvSpPr>
        <p:spPr>
          <a:xfrm>
            <a:off x="3804435" y="1264301"/>
            <a:ext cx="880200" cy="504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ru" sz="1400">
                <a:solidFill>
                  <a:schemeClr val="dk1"/>
                </a:solidFill>
                <a:latin typeface="Calibri"/>
                <a:ea typeface="Calibri"/>
                <a:cs typeface="Calibri"/>
                <a:sym typeface="Calibri"/>
              </a:rPr>
              <a:t>Raw signal</a:t>
            </a:r>
            <a:endParaRPr sz="1100"/>
          </a:p>
        </p:txBody>
      </p:sp>
      <p:sp>
        <p:nvSpPr>
          <p:cNvPr id="252" name="Google Shape;252;p44"/>
          <p:cNvSpPr txBox="1"/>
          <p:nvPr/>
        </p:nvSpPr>
        <p:spPr>
          <a:xfrm>
            <a:off x="399763" y="4181650"/>
            <a:ext cx="4722300" cy="620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ru">
                <a:solidFill>
                  <a:schemeClr val="dk1"/>
                </a:solidFill>
                <a:latin typeface="Calibri"/>
                <a:ea typeface="Calibri"/>
                <a:cs typeface="Calibri"/>
                <a:sym typeface="Calibri"/>
              </a:rPr>
              <a:t>Prony-based DSP is currently used for offline analysis of signal waveforms sent from FPGA (events with pile-ups are rejected)</a:t>
            </a:r>
            <a:endParaRPr>
              <a:solidFill>
                <a:schemeClr val="dk1"/>
              </a:solidFill>
              <a:latin typeface="Calibri"/>
              <a:ea typeface="Calibri"/>
              <a:cs typeface="Calibri"/>
              <a:sym typeface="Calibri"/>
            </a:endParaRPr>
          </a:p>
        </p:txBody>
      </p:sp>
      <p:sp>
        <p:nvSpPr>
          <p:cNvPr id="253" name="Google Shape;253;p44"/>
          <p:cNvSpPr txBox="1"/>
          <p:nvPr>
            <p:ph idx="12" type="sldNum"/>
          </p:nvPr>
        </p:nvSpPr>
        <p:spPr>
          <a:xfrm>
            <a:off x="6457950" y="4767263"/>
            <a:ext cx="2057400" cy="273900"/>
          </a:xfrm>
          <a:prstGeom prst="rect">
            <a:avLst/>
          </a:prstGeom>
        </p:spPr>
        <p:txBody>
          <a:bodyPr anchorCtr="0" anchor="ctr" bIns="34275" lIns="68575" spcFirstLastPara="1" rIns="68575" wrap="square" tIns="34275">
            <a:noAutofit/>
          </a:bodyPr>
          <a:lstStyle/>
          <a:p>
            <a:pPr indent="0" lvl="0" marL="0" rtl="0" algn="r">
              <a:spcBef>
                <a:spcPts val="0"/>
              </a:spcBef>
              <a:spcAft>
                <a:spcPts val="0"/>
              </a:spcAft>
              <a:buClr>
                <a:srgbClr val="000000"/>
              </a:buClr>
              <a:buFont typeface="Arial"/>
              <a:buNone/>
            </a:pPr>
            <a:fld id="{00000000-1234-1234-1234-123412341234}" type="slidenum">
              <a:rPr lang="ru"/>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grpSp>
        <p:nvGrpSpPr>
          <p:cNvPr id="258" name="Google Shape;258;p45"/>
          <p:cNvGrpSpPr/>
          <p:nvPr/>
        </p:nvGrpSpPr>
        <p:grpSpPr>
          <a:xfrm>
            <a:off x="120623" y="462866"/>
            <a:ext cx="8902764" cy="2167571"/>
            <a:chOff x="65310" y="2861141"/>
            <a:chExt cx="8902764" cy="2167571"/>
          </a:xfrm>
        </p:grpSpPr>
        <p:pic>
          <p:nvPicPr>
            <p:cNvPr id="259" name="Google Shape;259;p45"/>
            <p:cNvPicPr preferRelativeResize="0"/>
            <p:nvPr/>
          </p:nvPicPr>
          <p:blipFill rotWithShape="1">
            <a:blip r:embed="rId3">
              <a:alphaModFix/>
            </a:blip>
            <a:srcRect b="0" l="9270" r="8614" t="0"/>
            <a:stretch/>
          </p:blipFill>
          <p:spPr>
            <a:xfrm>
              <a:off x="65310" y="2861141"/>
              <a:ext cx="8902764" cy="2167571"/>
            </a:xfrm>
            <a:prstGeom prst="rect">
              <a:avLst/>
            </a:prstGeom>
            <a:noFill/>
            <a:ln>
              <a:noFill/>
            </a:ln>
          </p:spPr>
        </p:pic>
        <p:sp>
          <p:nvSpPr>
            <p:cNvPr id="260" name="Google Shape;260;p45"/>
            <p:cNvSpPr txBox="1"/>
            <p:nvPr/>
          </p:nvSpPr>
          <p:spPr>
            <a:xfrm>
              <a:off x="783725" y="3265400"/>
              <a:ext cx="2406600" cy="5463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i="0" lang="ru" sz="1600" u="none" cap="none" strike="noStrike">
                  <a:solidFill>
                    <a:srgbClr val="3991FE"/>
                  </a:solidFill>
                  <a:latin typeface="Arial"/>
                  <a:ea typeface="Arial"/>
                  <a:cs typeface="Arial"/>
                  <a:sym typeface="Arial"/>
                </a:rPr>
                <a:t>Waveform at beam</a:t>
              </a:r>
              <a:r>
                <a:rPr lang="ru" sz="1600">
                  <a:solidFill>
                    <a:srgbClr val="3991FE"/>
                  </a:solidFill>
                </a:rPr>
                <a:t>.</a:t>
              </a:r>
              <a:endParaRPr sz="1600">
                <a:solidFill>
                  <a:srgbClr val="3991FE"/>
                </a:solidFill>
              </a:endParaRPr>
            </a:p>
            <a:p>
              <a:pPr indent="0" lvl="0" marL="0" rtl="0" algn="l">
                <a:spcBef>
                  <a:spcPts val="0"/>
                </a:spcBef>
                <a:spcAft>
                  <a:spcPts val="0"/>
                </a:spcAft>
                <a:buClr>
                  <a:schemeClr val="dk1"/>
                </a:buClr>
                <a:buFont typeface="Arial"/>
                <a:buNone/>
              </a:pPr>
              <a:r>
                <a:rPr lang="ru" sz="1600">
                  <a:solidFill>
                    <a:srgbClr val="3991FE"/>
                  </a:solidFill>
                </a:rPr>
                <a:t>80 MHz sampling rate</a:t>
              </a:r>
              <a:endParaRPr sz="1600">
                <a:solidFill>
                  <a:srgbClr val="3991FE"/>
                </a:solidFill>
              </a:endParaRPr>
            </a:p>
          </p:txBody>
        </p:sp>
      </p:grpSp>
      <p:grpSp>
        <p:nvGrpSpPr>
          <p:cNvPr id="261" name="Google Shape;261;p45"/>
          <p:cNvGrpSpPr/>
          <p:nvPr/>
        </p:nvGrpSpPr>
        <p:grpSpPr>
          <a:xfrm>
            <a:off x="4851139" y="2638475"/>
            <a:ext cx="4124614" cy="2494022"/>
            <a:chOff x="3657373" y="-30610"/>
            <a:chExt cx="4989855" cy="2993306"/>
          </a:xfrm>
        </p:grpSpPr>
        <p:pic>
          <p:nvPicPr>
            <p:cNvPr id="262" name="Google Shape;262;p45"/>
            <p:cNvPicPr preferRelativeResize="0"/>
            <p:nvPr/>
          </p:nvPicPr>
          <p:blipFill rotWithShape="1">
            <a:blip r:embed="rId4">
              <a:alphaModFix/>
            </a:blip>
            <a:srcRect b="0" l="0" r="0" t="0"/>
            <a:stretch/>
          </p:blipFill>
          <p:spPr>
            <a:xfrm>
              <a:off x="3657373" y="130616"/>
              <a:ext cx="4989855" cy="2832080"/>
            </a:xfrm>
            <a:prstGeom prst="rect">
              <a:avLst/>
            </a:prstGeom>
            <a:noFill/>
            <a:ln>
              <a:noFill/>
            </a:ln>
          </p:spPr>
        </p:pic>
        <p:sp>
          <p:nvSpPr>
            <p:cNvPr id="263" name="Google Shape;263;p45"/>
            <p:cNvSpPr txBox="1"/>
            <p:nvPr/>
          </p:nvSpPr>
          <p:spPr>
            <a:xfrm>
              <a:off x="3881618" y="-30610"/>
              <a:ext cx="4541400" cy="314100"/>
            </a:xfrm>
            <a:prstGeom prst="rect">
              <a:avLst/>
            </a:prstGeom>
            <a:noFill/>
            <a:ln>
              <a:noFill/>
            </a:ln>
          </p:spPr>
          <p:txBody>
            <a:bodyPr anchorCtr="0" anchor="t" bIns="40825" lIns="81625" spcFirstLastPara="1" rIns="81625" wrap="square" tIns="40825">
              <a:noAutofit/>
            </a:bodyPr>
            <a:lstStyle/>
            <a:p>
              <a:pPr indent="0" lvl="0" marL="0" marR="0" rtl="0" algn="ctr">
                <a:spcBef>
                  <a:spcPts val="0"/>
                </a:spcBef>
                <a:spcAft>
                  <a:spcPts val="0"/>
                </a:spcAft>
                <a:buNone/>
              </a:pPr>
              <a:r>
                <a:rPr lang="ru" sz="1600">
                  <a:solidFill>
                    <a:schemeClr val="dk1"/>
                  </a:solidFill>
                </a:rPr>
                <a:t>Single </a:t>
              </a:r>
              <a:r>
                <a:rPr b="0" lang="ru" sz="1600" strike="noStrike">
                  <a:solidFill>
                    <a:schemeClr val="dk1"/>
                  </a:solidFill>
                  <a:latin typeface="Arial"/>
                  <a:ea typeface="Arial"/>
                  <a:cs typeface="Arial"/>
                  <a:sym typeface="Arial"/>
                </a:rPr>
                <a:t>signal waveform (w/o pile-up)</a:t>
              </a:r>
              <a:endParaRPr b="0" sz="1600" strike="noStrike">
                <a:solidFill>
                  <a:schemeClr val="dk1"/>
                </a:solidFill>
                <a:latin typeface="Arial"/>
                <a:ea typeface="Arial"/>
                <a:cs typeface="Arial"/>
                <a:sym typeface="Arial"/>
              </a:endParaRPr>
            </a:p>
          </p:txBody>
        </p:sp>
      </p:grpSp>
      <p:sp>
        <p:nvSpPr>
          <p:cNvPr id="264" name="Google Shape;264;p45"/>
          <p:cNvSpPr/>
          <p:nvPr/>
        </p:nvSpPr>
        <p:spPr>
          <a:xfrm>
            <a:off x="1132650" y="75575"/>
            <a:ext cx="68787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latin typeface="Calibri"/>
                <a:ea typeface="Calibri"/>
                <a:cs typeface="Calibri"/>
                <a:sym typeface="Calibri"/>
              </a:rPr>
              <a:t>FIR filter design: Frequency Band Selection  </a:t>
            </a:r>
            <a:endParaRPr b="0" sz="2700" strike="noStrike">
              <a:solidFill>
                <a:schemeClr val="dk1"/>
              </a:solidFill>
              <a:latin typeface="Arial"/>
              <a:ea typeface="Arial"/>
              <a:cs typeface="Arial"/>
              <a:sym typeface="Arial"/>
            </a:endParaRPr>
          </a:p>
        </p:txBody>
      </p:sp>
      <p:grpSp>
        <p:nvGrpSpPr>
          <p:cNvPr id="265" name="Google Shape;265;p45"/>
          <p:cNvGrpSpPr/>
          <p:nvPr/>
        </p:nvGrpSpPr>
        <p:grpSpPr>
          <a:xfrm>
            <a:off x="120627" y="2638475"/>
            <a:ext cx="3965108" cy="2462128"/>
            <a:chOff x="120627" y="2638475"/>
            <a:chExt cx="3965108" cy="2462128"/>
          </a:xfrm>
        </p:grpSpPr>
        <p:pic>
          <p:nvPicPr>
            <p:cNvPr id="266" name="Google Shape;266;p45"/>
            <p:cNvPicPr preferRelativeResize="0"/>
            <p:nvPr/>
          </p:nvPicPr>
          <p:blipFill rotWithShape="1">
            <a:blip r:embed="rId5">
              <a:alphaModFix/>
            </a:blip>
            <a:srcRect b="5325" l="0" r="0" t="5316"/>
            <a:stretch/>
          </p:blipFill>
          <p:spPr>
            <a:xfrm>
              <a:off x="120627" y="2906322"/>
              <a:ext cx="3965108" cy="2125921"/>
            </a:xfrm>
            <a:prstGeom prst="rect">
              <a:avLst/>
            </a:prstGeom>
            <a:noFill/>
            <a:ln>
              <a:noFill/>
            </a:ln>
          </p:spPr>
        </p:pic>
        <p:cxnSp>
          <p:nvCxnSpPr>
            <p:cNvPr id="267" name="Google Shape;267;p45"/>
            <p:cNvCxnSpPr/>
            <p:nvPr/>
          </p:nvCxnSpPr>
          <p:spPr>
            <a:xfrm>
              <a:off x="879257" y="2953888"/>
              <a:ext cx="0" cy="2125800"/>
            </a:xfrm>
            <a:prstGeom prst="straightConnector1">
              <a:avLst/>
            </a:prstGeom>
            <a:noFill/>
            <a:ln cap="flat" cmpd="sng" w="9525">
              <a:solidFill>
                <a:srgbClr val="000000"/>
              </a:solidFill>
              <a:prstDash val="dashDot"/>
              <a:round/>
              <a:headEnd len="sm" w="sm" type="none"/>
              <a:tailEnd len="sm" w="sm" type="none"/>
            </a:ln>
          </p:spPr>
        </p:cxnSp>
        <p:cxnSp>
          <p:nvCxnSpPr>
            <p:cNvPr id="268" name="Google Shape;268;p45"/>
            <p:cNvCxnSpPr/>
            <p:nvPr/>
          </p:nvCxnSpPr>
          <p:spPr>
            <a:xfrm>
              <a:off x="2521645" y="2933103"/>
              <a:ext cx="0" cy="2167500"/>
            </a:xfrm>
            <a:prstGeom prst="straightConnector1">
              <a:avLst/>
            </a:prstGeom>
            <a:noFill/>
            <a:ln cap="flat" cmpd="sng" w="9525">
              <a:solidFill>
                <a:srgbClr val="000000"/>
              </a:solidFill>
              <a:prstDash val="dashDot"/>
              <a:round/>
              <a:headEnd len="sm" w="sm" type="none"/>
              <a:tailEnd len="sm" w="sm" type="none"/>
            </a:ln>
          </p:spPr>
        </p:cxnSp>
        <p:sp>
          <p:nvSpPr>
            <p:cNvPr id="269" name="Google Shape;269;p45"/>
            <p:cNvSpPr txBox="1"/>
            <p:nvPr/>
          </p:nvSpPr>
          <p:spPr>
            <a:xfrm>
              <a:off x="120628" y="2638475"/>
              <a:ext cx="3965100" cy="315600"/>
            </a:xfrm>
            <a:prstGeom prst="rect">
              <a:avLst/>
            </a:prstGeom>
            <a:noFill/>
            <a:ln>
              <a:noFill/>
            </a:ln>
          </p:spPr>
          <p:txBody>
            <a:bodyPr anchorCtr="0" anchor="t" bIns="40825" lIns="81625" spcFirstLastPara="1" rIns="81625" wrap="square" tIns="40825">
              <a:noAutofit/>
            </a:bodyPr>
            <a:lstStyle/>
            <a:p>
              <a:pPr indent="0" lvl="0" marL="0" marR="0" rtl="0" algn="ctr">
                <a:spcBef>
                  <a:spcPts val="0"/>
                </a:spcBef>
                <a:spcAft>
                  <a:spcPts val="0"/>
                </a:spcAft>
                <a:buNone/>
              </a:pPr>
              <a:r>
                <a:rPr lang="ru" sz="1600">
                  <a:solidFill>
                    <a:schemeClr val="dk1"/>
                  </a:solidFill>
                </a:rPr>
                <a:t>Fourier Spectrum of the detector signal</a:t>
              </a:r>
              <a:endParaRPr b="0" sz="1600" strike="noStrike">
                <a:solidFill>
                  <a:schemeClr val="dk1"/>
                </a:solidFill>
                <a:latin typeface="Arial"/>
                <a:ea typeface="Arial"/>
                <a:cs typeface="Arial"/>
                <a:sym typeface="Arial"/>
              </a:endParaRPr>
            </a:p>
          </p:txBody>
        </p:sp>
        <p:sp>
          <p:nvSpPr>
            <p:cNvPr id="270" name="Google Shape;270;p45"/>
            <p:cNvSpPr txBox="1"/>
            <p:nvPr/>
          </p:nvSpPr>
          <p:spPr>
            <a:xfrm>
              <a:off x="1067225" y="3129075"/>
              <a:ext cx="1209600" cy="837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ru">
                  <a:solidFill>
                    <a:srgbClr val="8B8B8B"/>
                  </a:solidFill>
                </a:rPr>
                <a:t>Selected</a:t>
              </a:r>
              <a:r>
                <a:rPr lang="ru">
                  <a:solidFill>
                    <a:srgbClr val="8B8B8B"/>
                  </a:solidFill>
                </a:rPr>
                <a:t> frequency band</a:t>
              </a:r>
              <a:endParaRPr>
                <a:solidFill>
                  <a:srgbClr val="8B8B8B"/>
                </a:solidFill>
              </a:endParaRPr>
            </a:p>
          </p:txBody>
        </p:sp>
      </p:grpSp>
      <p:sp>
        <p:nvSpPr>
          <p:cNvPr id="271" name="Google Shape;271;p45"/>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pic>
        <p:nvPicPr>
          <p:cNvPr id="276" name="Google Shape;276;p46"/>
          <p:cNvPicPr preferRelativeResize="0"/>
          <p:nvPr/>
        </p:nvPicPr>
        <p:blipFill rotWithShape="1">
          <a:blip r:embed="rId3">
            <a:alphaModFix/>
          </a:blip>
          <a:srcRect b="0" l="3976" r="3976" t="0"/>
          <a:stretch/>
        </p:blipFill>
        <p:spPr>
          <a:xfrm>
            <a:off x="208900" y="862126"/>
            <a:ext cx="6016100" cy="3267900"/>
          </a:xfrm>
          <a:prstGeom prst="rect">
            <a:avLst/>
          </a:prstGeom>
          <a:noFill/>
          <a:ln>
            <a:noFill/>
          </a:ln>
        </p:spPr>
      </p:pic>
      <p:sp>
        <p:nvSpPr>
          <p:cNvPr id="277" name="Google Shape;277;p46"/>
          <p:cNvSpPr/>
          <p:nvPr/>
        </p:nvSpPr>
        <p:spPr>
          <a:xfrm>
            <a:off x="714350" y="206825"/>
            <a:ext cx="46656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latin typeface="Calibri"/>
                <a:ea typeface="Calibri"/>
                <a:cs typeface="Calibri"/>
                <a:sym typeface="Calibri"/>
              </a:rPr>
              <a:t>FIR filter design: Realization  </a:t>
            </a:r>
            <a:endParaRPr b="0" sz="2700" strike="noStrike">
              <a:solidFill>
                <a:schemeClr val="dk1"/>
              </a:solidFill>
              <a:latin typeface="Arial"/>
              <a:ea typeface="Arial"/>
              <a:cs typeface="Arial"/>
              <a:sym typeface="Arial"/>
            </a:endParaRPr>
          </a:p>
        </p:txBody>
      </p:sp>
      <p:sp>
        <p:nvSpPr>
          <p:cNvPr id="278" name="Google Shape;278;p46"/>
          <p:cNvSpPr txBox="1"/>
          <p:nvPr/>
        </p:nvSpPr>
        <p:spPr>
          <a:xfrm>
            <a:off x="6123925" y="3252475"/>
            <a:ext cx="2909400" cy="12735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SzPts val="1400"/>
              <a:buChar char="●"/>
            </a:pPr>
            <a:r>
              <a:rPr lang="ru"/>
              <a:t>11 multiplications</a:t>
            </a:r>
            <a:endParaRPr/>
          </a:p>
          <a:p>
            <a:pPr indent="-317500" lvl="0" marL="457200" rtl="0" algn="l">
              <a:lnSpc>
                <a:spcPct val="150000"/>
              </a:lnSpc>
              <a:spcBef>
                <a:spcPts val="0"/>
              </a:spcBef>
              <a:spcAft>
                <a:spcPts val="0"/>
              </a:spcAft>
              <a:buSzPts val="1400"/>
              <a:buChar char="●"/>
            </a:pPr>
            <a:r>
              <a:rPr lang="ru"/>
              <a:t>low frequency drift cutoff</a:t>
            </a:r>
            <a:endParaRPr/>
          </a:p>
          <a:p>
            <a:pPr indent="-317500" lvl="0" marL="457200" rtl="0" algn="l">
              <a:lnSpc>
                <a:spcPct val="100000"/>
              </a:lnSpc>
              <a:spcBef>
                <a:spcPts val="0"/>
              </a:spcBef>
              <a:spcAft>
                <a:spcPts val="0"/>
              </a:spcAft>
              <a:buSzPts val="1400"/>
              <a:buChar char="●"/>
            </a:pPr>
            <a:r>
              <a:rPr lang="ru"/>
              <a:t>high frequency noise rejection</a:t>
            </a:r>
            <a:endParaRPr/>
          </a:p>
        </p:txBody>
      </p:sp>
      <p:sp>
        <p:nvSpPr>
          <p:cNvPr id="279" name="Google Shape;279;p46"/>
          <p:cNvSpPr txBox="1"/>
          <p:nvPr/>
        </p:nvSpPr>
        <p:spPr>
          <a:xfrm>
            <a:off x="617150" y="4170900"/>
            <a:ext cx="5199600" cy="40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ru"/>
              <a:t>Amplitude vs. frequency characteristic of the filter</a:t>
            </a:r>
            <a:endParaRPr/>
          </a:p>
        </p:txBody>
      </p:sp>
      <p:sp>
        <p:nvSpPr>
          <p:cNvPr id="280" name="Google Shape;280;p46"/>
          <p:cNvSpPr txBox="1"/>
          <p:nvPr/>
        </p:nvSpPr>
        <p:spPr>
          <a:xfrm>
            <a:off x="6411025" y="2064150"/>
            <a:ext cx="2335200" cy="11271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lang="ru">
                <a:solidFill>
                  <a:srgbClr val="E69138"/>
                </a:solidFill>
                <a:highlight>
                  <a:srgbClr val="FFFFFF"/>
                </a:highlight>
              </a:rPr>
              <a:t>Filter coefficients:</a:t>
            </a:r>
            <a:endParaRPr>
              <a:solidFill>
                <a:srgbClr val="E69138"/>
              </a:solidFill>
              <a:highlight>
                <a:srgbClr val="FFFFFF"/>
              </a:highlight>
            </a:endParaRPr>
          </a:p>
          <a:p>
            <a:pPr indent="0" lvl="0" marL="0" rtl="0" algn="ctr">
              <a:lnSpc>
                <a:spcPct val="115000"/>
              </a:lnSpc>
              <a:spcBef>
                <a:spcPts val="0"/>
              </a:spcBef>
              <a:spcAft>
                <a:spcPts val="0"/>
              </a:spcAft>
              <a:buNone/>
            </a:pPr>
            <a:r>
              <a:rPr lang="ru" sz="1200">
                <a:solidFill>
                  <a:srgbClr val="E69138"/>
                </a:solidFill>
                <a:highlight>
                  <a:srgbClr val="FFFFFF"/>
                </a:highlight>
              </a:rPr>
              <a:t>0.06  -0.02  0.01  0.28  0.37  </a:t>
            </a:r>
            <a:r>
              <a:rPr lang="ru" sz="1200">
                <a:solidFill>
                  <a:srgbClr val="E69138"/>
                </a:solidFill>
                <a:highlight>
                  <a:srgbClr val="FFFFFF"/>
                </a:highlight>
              </a:rPr>
              <a:t>0.0</a:t>
            </a:r>
            <a:endParaRPr sz="1200">
              <a:solidFill>
                <a:srgbClr val="E69138"/>
              </a:solidFill>
              <a:highlight>
                <a:srgbClr val="FFFFFF"/>
              </a:highlight>
            </a:endParaRPr>
          </a:p>
          <a:p>
            <a:pPr indent="0" lvl="0" marL="0" rtl="0" algn="ctr">
              <a:lnSpc>
                <a:spcPct val="115000"/>
              </a:lnSpc>
              <a:spcBef>
                <a:spcPts val="0"/>
              </a:spcBef>
              <a:spcAft>
                <a:spcPts val="0"/>
              </a:spcAft>
              <a:buNone/>
            </a:pPr>
            <a:r>
              <a:rPr lang="ru" sz="1200">
                <a:solidFill>
                  <a:srgbClr val="E69138"/>
                </a:solidFill>
                <a:highlight>
                  <a:srgbClr val="FFFFFF"/>
                </a:highlight>
              </a:rPr>
              <a:t>-0.37  -0.28  -0.01  0.02  -0.06</a:t>
            </a:r>
            <a:endParaRPr sz="1200">
              <a:solidFill>
                <a:srgbClr val="E69138"/>
              </a:solidFill>
              <a:highlight>
                <a:srgbClr val="FFFFFF"/>
              </a:highlight>
            </a:endParaRPr>
          </a:p>
        </p:txBody>
      </p:sp>
      <p:grpSp>
        <p:nvGrpSpPr>
          <p:cNvPr id="281" name="Google Shape;281;p46"/>
          <p:cNvGrpSpPr/>
          <p:nvPr/>
        </p:nvGrpSpPr>
        <p:grpSpPr>
          <a:xfrm>
            <a:off x="6123833" y="206820"/>
            <a:ext cx="2909596" cy="1560133"/>
            <a:chOff x="120627" y="2906322"/>
            <a:chExt cx="3965108" cy="2194281"/>
          </a:xfrm>
        </p:grpSpPr>
        <p:pic>
          <p:nvPicPr>
            <p:cNvPr id="282" name="Google Shape;282;p46"/>
            <p:cNvPicPr preferRelativeResize="0"/>
            <p:nvPr/>
          </p:nvPicPr>
          <p:blipFill rotWithShape="1">
            <a:blip r:embed="rId4">
              <a:alphaModFix/>
            </a:blip>
            <a:srcRect b="5325" l="0" r="0" t="5316"/>
            <a:stretch/>
          </p:blipFill>
          <p:spPr>
            <a:xfrm>
              <a:off x="120627" y="2906322"/>
              <a:ext cx="3965108" cy="2125921"/>
            </a:xfrm>
            <a:prstGeom prst="rect">
              <a:avLst/>
            </a:prstGeom>
            <a:noFill/>
            <a:ln>
              <a:noFill/>
            </a:ln>
          </p:spPr>
        </p:pic>
        <p:cxnSp>
          <p:nvCxnSpPr>
            <p:cNvPr id="283" name="Google Shape;283;p46"/>
            <p:cNvCxnSpPr/>
            <p:nvPr/>
          </p:nvCxnSpPr>
          <p:spPr>
            <a:xfrm>
              <a:off x="879257" y="2953888"/>
              <a:ext cx="0" cy="2125800"/>
            </a:xfrm>
            <a:prstGeom prst="straightConnector1">
              <a:avLst/>
            </a:prstGeom>
            <a:noFill/>
            <a:ln cap="flat" cmpd="sng" w="9525">
              <a:solidFill>
                <a:srgbClr val="000000"/>
              </a:solidFill>
              <a:prstDash val="dashDot"/>
              <a:round/>
              <a:headEnd len="sm" w="sm" type="none"/>
              <a:tailEnd len="sm" w="sm" type="none"/>
            </a:ln>
          </p:spPr>
        </p:cxnSp>
        <p:cxnSp>
          <p:nvCxnSpPr>
            <p:cNvPr id="284" name="Google Shape;284;p46"/>
            <p:cNvCxnSpPr/>
            <p:nvPr/>
          </p:nvCxnSpPr>
          <p:spPr>
            <a:xfrm>
              <a:off x="2521645" y="2933103"/>
              <a:ext cx="0" cy="2167500"/>
            </a:xfrm>
            <a:prstGeom prst="straightConnector1">
              <a:avLst/>
            </a:prstGeom>
            <a:noFill/>
            <a:ln cap="flat" cmpd="sng" w="9525">
              <a:solidFill>
                <a:srgbClr val="000000"/>
              </a:solidFill>
              <a:prstDash val="dashDot"/>
              <a:round/>
              <a:headEnd len="sm" w="sm" type="none"/>
              <a:tailEnd len="sm" w="sm" type="none"/>
            </a:ln>
          </p:spPr>
        </p:cxnSp>
        <p:sp>
          <p:nvSpPr>
            <p:cNvPr id="285" name="Google Shape;285;p46"/>
            <p:cNvSpPr txBox="1"/>
            <p:nvPr/>
          </p:nvSpPr>
          <p:spPr>
            <a:xfrm>
              <a:off x="1012259" y="3183193"/>
              <a:ext cx="1376400" cy="1178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ru">
                  <a:solidFill>
                    <a:srgbClr val="8B8B8B"/>
                  </a:solidFill>
                </a:rPr>
                <a:t>Selected frequency band</a:t>
              </a:r>
              <a:endParaRPr>
                <a:solidFill>
                  <a:srgbClr val="8B8B8B"/>
                </a:solidFill>
              </a:endParaRPr>
            </a:p>
          </p:txBody>
        </p:sp>
      </p:grpSp>
      <p:cxnSp>
        <p:nvCxnSpPr>
          <p:cNvPr id="286" name="Google Shape;286;p46"/>
          <p:cNvCxnSpPr/>
          <p:nvPr/>
        </p:nvCxnSpPr>
        <p:spPr>
          <a:xfrm flipH="1">
            <a:off x="1172650" y="888075"/>
            <a:ext cx="15900" cy="3216000"/>
          </a:xfrm>
          <a:prstGeom prst="straightConnector1">
            <a:avLst/>
          </a:prstGeom>
          <a:noFill/>
          <a:ln cap="flat" cmpd="sng" w="9525">
            <a:solidFill>
              <a:srgbClr val="000000"/>
            </a:solidFill>
            <a:prstDash val="dashDot"/>
            <a:round/>
            <a:headEnd len="sm" w="sm" type="none"/>
            <a:tailEnd len="sm" w="sm" type="none"/>
          </a:ln>
        </p:spPr>
      </p:cxnSp>
      <p:cxnSp>
        <p:nvCxnSpPr>
          <p:cNvPr id="287" name="Google Shape;287;p46"/>
          <p:cNvCxnSpPr/>
          <p:nvPr/>
        </p:nvCxnSpPr>
        <p:spPr>
          <a:xfrm flipH="1">
            <a:off x="3888000" y="862125"/>
            <a:ext cx="15900" cy="3216000"/>
          </a:xfrm>
          <a:prstGeom prst="straightConnector1">
            <a:avLst/>
          </a:prstGeom>
          <a:noFill/>
          <a:ln cap="flat" cmpd="sng" w="9525">
            <a:solidFill>
              <a:srgbClr val="000000"/>
            </a:solidFill>
            <a:prstDash val="dashDot"/>
            <a:round/>
            <a:headEnd len="sm" w="sm" type="none"/>
            <a:tailEnd len="sm" w="sm" type="none"/>
          </a:ln>
        </p:spPr>
      </p:cxnSp>
      <p:sp>
        <p:nvSpPr>
          <p:cNvPr id="288" name="Google Shape;288;p46"/>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pic>
        <p:nvPicPr>
          <p:cNvPr id="293" name="Google Shape;293;p47"/>
          <p:cNvPicPr preferRelativeResize="0"/>
          <p:nvPr/>
        </p:nvPicPr>
        <p:blipFill>
          <a:blip r:embed="rId3">
            <a:alphaModFix/>
          </a:blip>
          <a:stretch>
            <a:fillRect/>
          </a:stretch>
        </p:blipFill>
        <p:spPr>
          <a:xfrm>
            <a:off x="161525" y="138200"/>
            <a:ext cx="6429375" cy="5005300"/>
          </a:xfrm>
          <a:prstGeom prst="rect">
            <a:avLst/>
          </a:prstGeom>
          <a:noFill/>
          <a:ln>
            <a:noFill/>
          </a:ln>
        </p:spPr>
      </p:pic>
      <p:sp>
        <p:nvSpPr>
          <p:cNvPr id="294" name="Google Shape;294;p47"/>
          <p:cNvSpPr txBox="1"/>
          <p:nvPr/>
        </p:nvSpPr>
        <p:spPr>
          <a:xfrm>
            <a:off x="457172" y="67267"/>
            <a:ext cx="8228763" cy="113407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sz="4000" strike="noStrike">
              <a:latin typeface="Arial"/>
              <a:ea typeface="Arial"/>
              <a:cs typeface="Arial"/>
              <a:sym typeface="Arial"/>
            </a:endParaRPr>
          </a:p>
        </p:txBody>
      </p:sp>
      <p:sp>
        <p:nvSpPr>
          <p:cNvPr id="295" name="Google Shape;295;p47"/>
          <p:cNvSpPr txBox="1"/>
          <p:nvPr/>
        </p:nvSpPr>
        <p:spPr>
          <a:xfrm>
            <a:off x="3706775" y="870150"/>
            <a:ext cx="2136300" cy="3312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ru" sz="1600" strike="noStrike">
                <a:solidFill>
                  <a:srgbClr val="3991FE"/>
                </a:solidFill>
                <a:latin typeface="Arial"/>
                <a:ea typeface="Arial"/>
                <a:cs typeface="Arial"/>
                <a:sym typeface="Arial"/>
              </a:rPr>
              <a:t>Waveform at beam </a:t>
            </a:r>
            <a:endParaRPr b="0" sz="1600" strike="noStrike">
              <a:latin typeface="Arial"/>
              <a:ea typeface="Arial"/>
              <a:cs typeface="Arial"/>
              <a:sym typeface="Arial"/>
            </a:endParaRPr>
          </a:p>
        </p:txBody>
      </p:sp>
      <p:sp>
        <p:nvSpPr>
          <p:cNvPr id="296" name="Google Shape;296;p47"/>
          <p:cNvSpPr txBox="1"/>
          <p:nvPr/>
        </p:nvSpPr>
        <p:spPr>
          <a:xfrm>
            <a:off x="3706775" y="3114750"/>
            <a:ext cx="1932000" cy="3873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ru" sz="1600" strike="noStrike">
                <a:solidFill>
                  <a:srgbClr val="FEBE39"/>
                </a:solidFill>
                <a:latin typeface="Arial"/>
                <a:ea typeface="Arial"/>
                <a:cs typeface="Arial"/>
                <a:sym typeface="Arial"/>
              </a:rPr>
              <a:t>Bandpass Filtered </a:t>
            </a:r>
            <a:endParaRPr b="0" sz="1600" strike="noStrike">
              <a:latin typeface="Arial"/>
              <a:ea typeface="Arial"/>
              <a:cs typeface="Arial"/>
              <a:sym typeface="Arial"/>
            </a:endParaRPr>
          </a:p>
        </p:txBody>
      </p:sp>
      <p:sp>
        <p:nvSpPr>
          <p:cNvPr id="297" name="Google Shape;297;p47"/>
          <p:cNvSpPr/>
          <p:nvPr/>
        </p:nvSpPr>
        <p:spPr>
          <a:xfrm>
            <a:off x="222050" y="67275"/>
            <a:ext cx="8751600" cy="387300"/>
          </a:xfrm>
          <a:prstGeom prst="rect">
            <a:avLst/>
          </a:prstGeom>
          <a:noFill/>
          <a:ln>
            <a:noFill/>
          </a:ln>
        </p:spPr>
        <p:txBody>
          <a:bodyPr anchorCtr="0" anchor="t" bIns="33750" lIns="67500" spcFirstLastPara="1" rIns="67500" wrap="square" tIns="33750">
            <a:noAutofit/>
          </a:bodyPr>
          <a:lstStyle/>
          <a:p>
            <a:pPr indent="0" lvl="0" marL="0" marR="0" rtl="0" algn="ctr">
              <a:lnSpc>
                <a:spcPct val="100000"/>
              </a:lnSpc>
              <a:spcBef>
                <a:spcPts val="0"/>
              </a:spcBef>
              <a:spcAft>
                <a:spcPts val="0"/>
              </a:spcAft>
              <a:buNone/>
            </a:pPr>
            <a:r>
              <a:rPr lang="ru" sz="2700">
                <a:latin typeface="Calibri"/>
                <a:ea typeface="Calibri"/>
                <a:cs typeface="Calibri"/>
                <a:sym typeface="Calibri"/>
              </a:rPr>
              <a:t>FIR filter design: Applying filter algorithm to digitized signal  </a:t>
            </a:r>
            <a:endParaRPr b="0" sz="2700" strike="noStrike">
              <a:solidFill>
                <a:schemeClr val="dk1"/>
              </a:solidFill>
              <a:latin typeface="Arial"/>
              <a:ea typeface="Arial"/>
              <a:cs typeface="Arial"/>
              <a:sym typeface="Arial"/>
            </a:endParaRPr>
          </a:p>
        </p:txBody>
      </p:sp>
      <p:sp>
        <p:nvSpPr>
          <p:cNvPr id="298" name="Google Shape;298;p47"/>
          <p:cNvSpPr txBox="1"/>
          <p:nvPr/>
        </p:nvSpPr>
        <p:spPr>
          <a:xfrm>
            <a:off x="1143500" y="1507250"/>
            <a:ext cx="1164600" cy="40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ru">
                <a:solidFill>
                  <a:srgbClr val="A4C2F4"/>
                </a:solidFill>
              </a:rPr>
              <a:t>Baseline</a:t>
            </a:r>
            <a:endParaRPr>
              <a:solidFill>
                <a:srgbClr val="A4C2F4"/>
              </a:solidFill>
            </a:endParaRPr>
          </a:p>
        </p:txBody>
      </p:sp>
      <p:sp>
        <p:nvSpPr>
          <p:cNvPr id="299" name="Google Shape;299;p47"/>
          <p:cNvSpPr txBox="1"/>
          <p:nvPr/>
        </p:nvSpPr>
        <p:spPr>
          <a:xfrm>
            <a:off x="6266225" y="1514200"/>
            <a:ext cx="2487600" cy="2362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ru"/>
              <a:t>Filter allows for:</a:t>
            </a:r>
            <a:endParaRPr/>
          </a:p>
          <a:p>
            <a:pPr indent="-211300" lvl="0" marL="352799" rtl="0" algn="l">
              <a:lnSpc>
                <a:spcPct val="150000"/>
              </a:lnSpc>
              <a:spcBef>
                <a:spcPts val="0"/>
              </a:spcBef>
              <a:spcAft>
                <a:spcPts val="0"/>
              </a:spcAft>
              <a:buClr>
                <a:schemeClr val="dk1"/>
              </a:buClr>
              <a:buSzPts val="1400"/>
              <a:buChar char="●"/>
            </a:pPr>
            <a:r>
              <a:rPr lang="ru">
                <a:solidFill>
                  <a:schemeClr val="dk1"/>
                </a:solidFill>
              </a:rPr>
              <a:t>Shorten impulses</a:t>
            </a:r>
            <a:endParaRPr>
              <a:solidFill>
                <a:schemeClr val="dk1"/>
              </a:solidFill>
            </a:endParaRPr>
          </a:p>
          <a:p>
            <a:pPr indent="-211300" lvl="0" marL="352799" rtl="0" algn="l">
              <a:lnSpc>
                <a:spcPct val="150000"/>
              </a:lnSpc>
              <a:spcBef>
                <a:spcPts val="0"/>
              </a:spcBef>
              <a:spcAft>
                <a:spcPts val="0"/>
              </a:spcAft>
              <a:buClr>
                <a:schemeClr val="dk1"/>
              </a:buClr>
              <a:buSzPts val="1400"/>
              <a:buChar char="●"/>
            </a:pPr>
            <a:r>
              <a:rPr lang="ru">
                <a:solidFill>
                  <a:schemeClr val="dk1"/>
                </a:solidFill>
              </a:rPr>
              <a:t>Baseline set to zero</a:t>
            </a:r>
            <a:endParaRPr>
              <a:solidFill>
                <a:schemeClr val="dk1"/>
              </a:solidFill>
            </a:endParaRPr>
          </a:p>
          <a:p>
            <a:pPr indent="-211300" lvl="0" marL="352799" rtl="0" algn="l">
              <a:lnSpc>
                <a:spcPct val="150000"/>
              </a:lnSpc>
              <a:spcBef>
                <a:spcPts val="0"/>
              </a:spcBef>
              <a:spcAft>
                <a:spcPts val="0"/>
              </a:spcAft>
              <a:buClr>
                <a:schemeClr val="dk1"/>
              </a:buClr>
              <a:buSzPts val="1400"/>
              <a:buChar char="●"/>
            </a:pPr>
            <a:r>
              <a:rPr lang="ru">
                <a:solidFill>
                  <a:schemeClr val="dk1"/>
                </a:solidFill>
              </a:rPr>
              <a:t>Get rid of : 	</a:t>
            </a:r>
            <a:endParaRPr>
              <a:solidFill>
                <a:schemeClr val="dk1"/>
              </a:solidFill>
            </a:endParaRPr>
          </a:p>
          <a:p>
            <a:pPr indent="-211300" lvl="1" marL="554399" rtl="0" algn="l">
              <a:lnSpc>
                <a:spcPct val="150000"/>
              </a:lnSpc>
              <a:spcBef>
                <a:spcPts val="0"/>
              </a:spcBef>
              <a:spcAft>
                <a:spcPts val="0"/>
              </a:spcAft>
              <a:buClr>
                <a:schemeClr val="dk1"/>
              </a:buClr>
              <a:buSzPts val="1400"/>
              <a:buChar char="○"/>
            </a:pPr>
            <a:r>
              <a:rPr lang="ru">
                <a:solidFill>
                  <a:schemeClr val="dk1"/>
                </a:solidFill>
              </a:rPr>
              <a:t>high-frequency noise</a:t>
            </a:r>
            <a:endParaRPr>
              <a:solidFill>
                <a:schemeClr val="dk1"/>
              </a:solidFill>
            </a:endParaRPr>
          </a:p>
          <a:p>
            <a:pPr indent="-211300" lvl="1" marL="554399" rtl="0" algn="l">
              <a:lnSpc>
                <a:spcPct val="150000"/>
              </a:lnSpc>
              <a:spcBef>
                <a:spcPts val="0"/>
              </a:spcBef>
              <a:spcAft>
                <a:spcPts val="0"/>
              </a:spcAft>
              <a:buClr>
                <a:schemeClr val="dk1"/>
              </a:buClr>
              <a:buSzPts val="1400"/>
              <a:buChar char="○"/>
            </a:pPr>
            <a:r>
              <a:rPr lang="ru">
                <a:solidFill>
                  <a:schemeClr val="dk1"/>
                </a:solidFill>
              </a:rPr>
              <a:t>low-frequency fluctuations</a:t>
            </a:r>
            <a:endParaRPr/>
          </a:p>
        </p:txBody>
      </p:sp>
      <p:sp>
        <p:nvSpPr>
          <p:cNvPr id="300" name="Google Shape;300;p47"/>
          <p:cNvSpPr txBox="1"/>
          <p:nvPr>
            <p:ph idx="12" type="sldNum"/>
          </p:nvPr>
        </p:nvSpPr>
        <p:spPr>
          <a:xfrm>
            <a:off x="8556784" y="47498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