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media/image12.wmf" ContentType="image/x-wmf"/>
  <Override PartName="/ppt/media/image1.png" ContentType="image/png"/>
  <Override PartName="/ppt/media/image2.png" ContentType="image/png"/>
  <Override PartName="/ppt/media/image14.wmf" ContentType="image/x-wmf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wmf" ContentType="image/x-wmf"/>
  <Override PartName="/ppt/media/image13.jpeg" ContentType="image/jpeg"/>
  <Override PartName="/ppt/media/image19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20.png" ContentType="image/png"/>
  <Override PartName="/ppt/media/image21.png" ContentType="image/png"/>
  <Override PartName="/ppt/media/image2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Для правки текста заглавия щёлкните мышью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Для правки структуры щёлкните мышью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Второй уровень структуры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Третий уровень структуры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Четвёртый уровень структуры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Пятый уровень структуры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Шестой уровень структуры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Седьмой уровень структуры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Для правки текста заглавия щёлкните мышью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Для правки структуры щёлкните мышью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Второй уровень структуры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Третий уровень структуры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Четвёртый уровень структуры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Пятый уровень структуры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Шестой уровень структуры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Седьмой уровень структуры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image" Target="../media/image12.wmf"/><Relationship Id="rId3" Type="http://schemas.openxmlformats.org/officeDocument/2006/relationships/image" Target="../media/image13.jpeg"/><Relationship Id="rId4" Type="http://schemas.openxmlformats.org/officeDocument/2006/relationships/image" Target="../media/image14.wmf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Прямоугольник 1"/>
          <p:cNvSpPr/>
          <p:nvPr/>
        </p:nvSpPr>
        <p:spPr>
          <a:xfrm>
            <a:off x="3048120" y="2191680"/>
            <a:ext cx="6094440" cy="244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7000"/>
              </a:lnSpc>
              <a:spcAft>
                <a:spcPts val="799"/>
              </a:spcAft>
            </a:pPr>
            <a:r>
              <a:rPr b="1" lang="en-US" sz="3600" spc="-1" strike="noStrike">
                <a:solidFill>
                  <a:srgbClr val="000000"/>
                </a:solidFill>
                <a:latin typeface="Times New Roman"/>
                <a:ea typeface="Calibri"/>
              </a:rPr>
              <a:t>PRR of the PSD MPPC irradiation study</a:t>
            </a:r>
            <a:endParaRPr b="0" lang="en-US" sz="3600" spc="-1" strike="noStrike">
              <a:latin typeface="Arial"/>
            </a:endParaRPr>
          </a:p>
          <a:p>
            <a:pPr algn="ctr">
              <a:lnSpc>
                <a:spcPct val="107000"/>
              </a:lnSpc>
              <a:spcAft>
                <a:spcPts val="799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 </a:t>
            </a:r>
            <a:endParaRPr b="0" lang="en-US" sz="1800" spc="-1" strike="noStrike">
              <a:latin typeface="Arial"/>
            </a:endParaRPr>
          </a:p>
          <a:p>
            <a:pPr algn="ctr">
              <a:lnSpc>
                <a:spcPct val="107000"/>
              </a:lnSpc>
              <a:spcAft>
                <a:spcPts val="799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Sergey Morozov</a:t>
            </a:r>
            <a:endParaRPr b="0" lang="en-US" sz="1800" spc="-1" strike="noStrike">
              <a:latin typeface="Arial"/>
            </a:endParaRPr>
          </a:p>
          <a:p>
            <a:pPr algn="ctr">
              <a:lnSpc>
                <a:spcPct val="107000"/>
              </a:lnSpc>
              <a:spcAft>
                <a:spcPts val="799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on behalf of the PSD team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4" descr=""/>
          <p:cNvPicPr/>
          <p:nvPr/>
        </p:nvPicPr>
        <p:blipFill>
          <a:blip r:embed="rId1"/>
          <a:stretch/>
        </p:blipFill>
        <p:spPr>
          <a:xfrm>
            <a:off x="3679200" y="696240"/>
            <a:ext cx="4790160" cy="4130640"/>
          </a:xfrm>
          <a:prstGeom prst="rect">
            <a:avLst/>
          </a:prstGeom>
          <a:ln w="0">
            <a:noFill/>
          </a:ln>
        </p:spPr>
      </p:pic>
      <p:sp>
        <p:nvSpPr>
          <p:cNvPr id="139" name="CustomShape 1"/>
          <p:cNvSpPr/>
          <p:nvPr/>
        </p:nvSpPr>
        <p:spPr>
          <a:xfrm>
            <a:off x="1257120" y="5057280"/>
            <a:ext cx="10065240" cy="67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Energy distributions for muons selected for the cross calibration of all the 10 sections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measured with SiPMs irradiated by 2</a:t>
            </a:r>
            <a:r>
              <a:rPr b="0" i="1" lang="en-US" sz="1800" spc="-1" strike="noStrike">
                <a:solidFill>
                  <a:srgbClr val="000000"/>
                </a:solidFill>
                <a:latin typeface="LMMathItalic10-Regular"/>
                <a:ea typeface="DejaVu Sans"/>
              </a:rPr>
              <a:t>.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5 </a:t>
            </a:r>
            <a:r>
              <a:rPr b="0" lang="en-US" sz="1800" spc="-1" strike="noStrike">
                <a:solidFill>
                  <a:srgbClr val="000000"/>
                </a:solidFill>
                <a:latin typeface="LMMathSymbols10-Regular"/>
                <a:ea typeface="DejaVu Sans"/>
              </a:rPr>
              <a:t>× 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10</a:t>
            </a:r>
            <a:r>
              <a:rPr b="0" lang="en-US" sz="2200" spc="-1" strike="noStrike" baseline="33000">
                <a:solidFill>
                  <a:srgbClr val="000000"/>
                </a:solidFill>
                <a:latin typeface="LMRoman10-Regular"/>
                <a:ea typeface="DejaVu Sans"/>
              </a:rPr>
              <a:t>11</a:t>
            </a:r>
            <a:r>
              <a:rPr b="0" lang="en-US" sz="1100" spc="-1" strike="noStrike">
                <a:solidFill>
                  <a:srgbClr val="000000"/>
                </a:solidFill>
                <a:latin typeface="LMRoman8-Regular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n</a:t>
            </a:r>
            <a:r>
              <a:rPr b="0" lang="en-US" sz="1100" spc="-1" strike="noStrike">
                <a:solidFill>
                  <a:srgbClr val="000000"/>
                </a:solidFill>
                <a:latin typeface="LMRoman8-Regular"/>
                <a:ea typeface="DejaVu Sans"/>
              </a:rPr>
              <a:t>eq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/cm</a:t>
            </a:r>
            <a:r>
              <a:rPr b="0" lang="en-US" sz="1100" spc="-1" strike="noStrike">
                <a:solidFill>
                  <a:srgbClr val="000000"/>
                </a:solidFill>
                <a:latin typeface="LMRoman8-Regular"/>
                <a:ea typeface="DejaVu Sans"/>
              </a:rPr>
              <a:t>2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5A5C9458-AEB9-45D7-B1E9-6352F5C91F3D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  <p:sp>
        <p:nvSpPr>
          <p:cNvPr id="141" name="CustomShape 3"/>
          <p:cNvSpPr/>
          <p:nvPr/>
        </p:nvSpPr>
        <p:spPr>
          <a:xfrm>
            <a:off x="7229880" y="5851080"/>
            <a:ext cx="3457080" cy="34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We can still see the MIP signals!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2" name="CustomShape 4"/>
          <p:cNvSpPr/>
          <p:nvPr/>
        </p:nvSpPr>
        <p:spPr>
          <a:xfrm>
            <a:off x="8736120" y="2449440"/>
            <a:ext cx="224712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Hamamatsu MPPCs</a:t>
            </a: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S12572-010P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143" name="CustomShape 5"/>
          <p:cNvSpPr/>
          <p:nvPr/>
        </p:nvSpPr>
        <p:spPr>
          <a:xfrm>
            <a:off x="637920" y="315000"/>
            <a:ext cx="5189760" cy="34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SiPM performance: MIP signals after irradiation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4" descr=""/>
          <p:cNvPicPr/>
          <p:nvPr/>
        </p:nvPicPr>
        <p:blipFill>
          <a:blip r:embed="rId1"/>
          <a:stretch/>
        </p:blipFill>
        <p:spPr>
          <a:xfrm>
            <a:off x="1887840" y="202680"/>
            <a:ext cx="7361280" cy="4898520"/>
          </a:xfrm>
          <a:prstGeom prst="rect">
            <a:avLst/>
          </a:prstGeom>
          <a:ln w="0">
            <a:noFill/>
          </a:ln>
        </p:spPr>
      </p:pic>
      <p:sp>
        <p:nvSpPr>
          <p:cNvPr id="145" name="CustomShape 1"/>
          <p:cNvSpPr/>
          <p:nvPr/>
        </p:nvSpPr>
        <p:spPr>
          <a:xfrm>
            <a:off x="1024560" y="4812480"/>
            <a:ext cx="10139760" cy="145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Change of the PSD module energy resolution at low energies, after SiPM irradiation with different n fluences. The change in the energy resolution of the PSD module equipped with irradiated SiPMs. One can see that there is only very minor decrease in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σ</a:t>
            </a:r>
            <a:r>
              <a:rPr b="0" i="1" lang="en-US" sz="1800" spc="-1" strike="noStrike">
                <a:solidFill>
                  <a:srgbClr val="000000"/>
                </a:solidFill>
                <a:latin typeface="LMMathItalic8-Regular"/>
                <a:ea typeface="DejaVu Sans"/>
              </a:rPr>
              <a:t>E</a:t>
            </a:r>
            <a:r>
              <a:rPr b="0" i="1" lang="en-US" sz="1800" spc="-1" strike="noStrike">
                <a:solidFill>
                  <a:srgbClr val="000000"/>
                </a:solidFill>
                <a:latin typeface="LMMathItalic10-Regular"/>
                <a:ea typeface="DejaVu Sans"/>
              </a:rPr>
              <a:t>/E 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after irradiation by 2</a:t>
            </a:r>
            <a:r>
              <a:rPr b="0" i="1" lang="en-US" sz="1800" spc="-1" strike="noStrike">
                <a:solidFill>
                  <a:srgbClr val="000000"/>
                </a:solidFill>
                <a:latin typeface="LMMathItalic10-Regular"/>
                <a:ea typeface="DejaVu Sans"/>
              </a:rPr>
              <a:t>.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5</a:t>
            </a:r>
            <a:r>
              <a:rPr b="0" lang="en-US" sz="1800" spc="-1" strike="noStrike">
                <a:solidFill>
                  <a:srgbClr val="000000"/>
                </a:solidFill>
                <a:latin typeface="LMMathSymbols10-Regular"/>
                <a:ea typeface="DejaVu Sans"/>
              </a:rPr>
              <a:t>×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10</a:t>
            </a:r>
            <a:r>
              <a:rPr b="0" lang="en-US" sz="1800" spc="-1" strike="noStrike" baseline="33000">
                <a:solidFill>
                  <a:srgbClr val="000000"/>
                </a:solidFill>
                <a:latin typeface="LMRoman8-Regular"/>
                <a:ea typeface="DejaVu Sans"/>
              </a:rPr>
              <a:t>11</a:t>
            </a:r>
            <a:r>
              <a:rPr b="0" lang="en-US" sz="1800" spc="-1" strike="noStrike">
                <a:solidFill>
                  <a:srgbClr val="000000"/>
                </a:solidFill>
                <a:latin typeface="LMRoman8-Regular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n</a:t>
            </a:r>
            <a:r>
              <a:rPr b="0" lang="en-US" sz="1800" spc="-1" strike="noStrike">
                <a:solidFill>
                  <a:srgbClr val="000000"/>
                </a:solidFill>
                <a:latin typeface="LMRoman8-Regular"/>
                <a:ea typeface="DejaVu Sans"/>
              </a:rPr>
              <a:t>eq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/cm</a:t>
            </a:r>
            <a:r>
              <a:rPr b="0" lang="en-US" sz="1800" spc="-1" strike="noStrike">
                <a:solidFill>
                  <a:srgbClr val="000000"/>
                </a:solidFill>
                <a:latin typeface="LMRoman8-Regular"/>
                <a:ea typeface="DejaVu Sans"/>
              </a:rPr>
              <a:t>2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, and fitted value is about 70 %/</a:t>
            </a:r>
            <a:r>
              <a:rPr b="0" lang="en-US" sz="1800" spc="-1" strike="noStrike">
                <a:solidFill>
                  <a:srgbClr val="000000"/>
                </a:solidFill>
                <a:latin typeface="Cantarell"/>
                <a:ea typeface="Cantarell"/>
              </a:rPr>
              <a:t>√</a:t>
            </a:r>
            <a:r>
              <a:rPr b="0" lang="en-US" sz="1800" spc="-1" strike="noStrike">
                <a:solidFill>
                  <a:srgbClr val="000000"/>
                </a:solidFill>
                <a:latin typeface="LMMathExtension10-Regular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E (GeV) in case of for both irradiated and non-irradiated SiPMs.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6" name="CustomShape 2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EB1D0195-5A18-4FF9-8775-571476F5F1FE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  <p:sp>
        <p:nvSpPr>
          <p:cNvPr id="147" name="CustomShape 3"/>
          <p:cNvSpPr/>
          <p:nvPr/>
        </p:nvSpPr>
        <p:spPr>
          <a:xfrm>
            <a:off x="8735760" y="2449440"/>
            <a:ext cx="224712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Hamamatsu MPPCs</a:t>
            </a: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S12572-010P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148" name="CustomShape 4"/>
          <p:cNvSpPr/>
          <p:nvPr/>
        </p:nvSpPr>
        <p:spPr>
          <a:xfrm>
            <a:off x="459360" y="119520"/>
            <a:ext cx="4649400" cy="34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SiPM performance: PSD energy resolution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4" descr=""/>
          <p:cNvPicPr/>
          <p:nvPr/>
        </p:nvPicPr>
        <p:blipFill>
          <a:blip r:embed="rId1"/>
          <a:srcRect l="0" t="0" r="48747" b="50605"/>
          <a:stretch/>
        </p:blipFill>
        <p:spPr>
          <a:xfrm>
            <a:off x="2878920" y="1019880"/>
            <a:ext cx="5470920" cy="3665160"/>
          </a:xfrm>
          <a:prstGeom prst="rect">
            <a:avLst/>
          </a:prstGeom>
          <a:ln w="0">
            <a:noFill/>
          </a:ln>
        </p:spPr>
      </p:pic>
      <p:sp>
        <p:nvSpPr>
          <p:cNvPr id="150" name="CustomShape 1"/>
          <p:cNvSpPr/>
          <p:nvPr/>
        </p:nvSpPr>
        <p:spPr>
          <a:xfrm>
            <a:off x="1899360" y="5463720"/>
            <a:ext cx="9172800" cy="91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Energy resolutions for proton beams of different energies estimated with different amplitude cuts used for noise suppression. All the investigated SiPM batches irradiated with different fluences are presented.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51" name="CustomShape 2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BF0EEE2B-E2EA-4256-8775-C633573E9C7D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  <p:sp>
        <p:nvSpPr>
          <p:cNvPr id="152" name="CustomShape 3"/>
          <p:cNvSpPr/>
          <p:nvPr/>
        </p:nvSpPr>
        <p:spPr>
          <a:xfrm>
            <a:off x="8736120" y="2449440"/>
            <a:ext cx="224712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Hamamatsu MPPCs</a:t>
            </a: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S12572-010P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Picture 4" descr=""/>
          <p:cNvPicPr/>
          <p:nvPr/>
        </p:nvPicPr>
        <p:blipFill>
          <a:blip r:embed="rId1"/>
          <a:stretch/>
        </p:blipFill>
        <p:spPr>
          <a:xfrm>
            <a:off x="2532960" y="745560"/>
            <a:ext cx="6426360" cy="4476240"/>
          </a:xfrm>
          <a:prstGeom prst="rect">
            <a:avLst/>
          </a:prstGeom>
          <a:ln w="0">
            <a:noFill/>
          </a:ln>
        </p:spPr>
      </p:pic>
      <p:sp>
        <p:nvSpPr>
          <p:cNvPr id="154" name="CustomShape 1"/>
          <p:cNvSpPr/>
          <p:nvPr/>
        </p:nvSpPr>
        <p:spPr>
          <a:xfrm>
            <a:off x="2133000" y="5575320"/>
            <a:ext cx="7990200" cy="91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Change of the PSD module energy resolution at both low and high energies after SiPM irradiation by 2</a:t>
            </a:r>
            <a:r>
              <a:rPr b="0" i="1" lang="en-US" sz="1800" spc="-1" strike="noStrike">
                <a:solidFill>
                  <a:srgbClr val="000000"/>
                </a:solidFill>
                <a:latin typeface="LMMathItalic10-Regular"/>
                <a:ea typeface="DejaVu Sans"/>
              </a:rPr>
              <a:t>.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5 </a:t>
            </a:r>
            <a:r>
              <a:rPr b="0" lang="en-US" sz="1800" spc="-1" strike="noStrike">
                <a:solidFill>
                  <a:srgbClr val="000000"/>
                </a:solidFill>
                <a:latin typeface="LMMathSymbols10-Regular"/>
                <a:ea typeface="DejaVu Sans"/>
              </a:rPr>
              <a:t>× 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10</a:t>
            </a:r>
            <a:r>
              <a:rPr b="0" lang="en-US" sz="1800" spc="-1" strike="noStrike" baseline="33000">
                <a:solidFill>
                  <a:srgbClr val="000000"/>
                </a:solidFill>
                <a:latin typeface="LMRoman10-Regular"/>
                <a:ea typeface="DejaVu Sans"/>
              </a:rPr>
              <a:t>11</a:t>
            </a:r>
            <a:r>
              <a:rPr b="0" lang="en-US" sz="1100" spc="-1" strike="noStrike">
                <a:solidFill>
                  <a:srgbClr val="000000"/>
                </a:solidFill>
                <a:latin typeface="LMRoman8-Regular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n</a:t>
            </a:r>
            <a:r>
              <a:rPr b="0" lang="en-US" sz="1100" spc="-1" strike="noStrike">
                <a:solidFill>
                  <a:srgbClr val="000000"/>
                </a:solidFill>
                <a:latin typeface="LMRoman8-Regular"/>
                <a:ea typeface="DejaVu Sans"/>
              </a:rPr>
              <a:t>eq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/cm</a:t>
            </a:r>
            <a:r>
              <a:rPr b="0" lang="en-US" sz="1100" spc="-1" strike="noStrike">
                <a:solidFill>
                  <a:srgbClr val="000000"/>
                </a:solidFill>
                <a:latin typeface="LMRoman8-Regular"/>
                <a:ea typeface="DejaVu Sans"/>
              </a:rPr>
              <a:t>2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55" name="CustomShape 2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A7848F91-26FD-4E94-8CD4-26EA3526CCE1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Picture 4" descr=""/>
          <p:cNvPicPr/>
          <p:nvPr/>
        </p:nvPicPr>
        <p:blipFill>
          <a:blip r:embed="rId1"/>
          <a:stretch/>
        </p:blipFill>
        <p:spPr>
          <a:xfrm>
            <a:off x="467640" y="607680"/>
            <a:ext cx="5877720" cy="4198320"/>
          </a:xfrm>
          <a:prstGeom prst="rect">
            <a:avLst/>
          </a:prstGeom>
          <a:ln w="0">
            <a:noFill/>
          </a:ln>
        </p:spPr>
      </p:pic>
      <p:sp>
        <p:nvSpPr>
          <p:cNvPr id="157" name="CustomShape 1"/>
          <p:cNvSpPr/>
          <p:nvPr/>
        </p:nvSpPr>
        <p:spPr>
          <a:xfrm>
            <a:off x="846360" y="4773240"/>
            <a:ext cx="4852800" cy="145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Change of the PSD module energy resolution after SiPM irradiation as a function of 1 MeV equivalent neutron fluence achieved by SiPMs, measured with proton beams of different energies.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58" name="Picture 8" descr=""/>
          <p:cNvPicPr/>
          <p:nvPr/>
        </p:nvPicPr>
        <p:blipFill>
          <a:blip r:embed="rId2"/>
          <a:stretch/>
        </p:blipFill>
        <p:spPr>
          <a:xfrm>
            <a:off x="6801840" y="724320"/>
            <a:ext cx="4793760" cy="3369600"/>
          </a:xfrm>
          <a:prstGeom prst="rect">
            <a:avLst/>
          </a:prstGeom>
          <a:ln w="0">
            <a:noFill/>
          </a:ln>
        </p:spPr>
      </p:pic>
      <p:sp>
        <p:nvSpPr>
          <p:cNvPr id="159" name="CustomShape 2"/>
          <p:cNvSpPr/>
          <p:nvPr/>
        </p:nvSpPr>
        <p:spPr>
          <a:xfrm>
            <a:off x="6945840" y="4699800"/>
            <a:ext cx="4648680" cy="118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Linearity of the PSD module response to proton beams in momentum range of 2 – 80 GeV/c before and after SiPM irradiation with different fluences.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60" name="CustomShape 3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E14AA59E-3B2A-4D19-A1E3-002245E1B060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13AC78F8-DA1D-4A67-A795-8B5EA991B368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340920" y="521280"/>
            <a:ext cx="11394000" cy="540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Conclusions of CERN beam tests with irradiated SiPMs: </a:t>
            </a: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PSD module energy resolution changed only slightly in case of light readout with SiPMs irradiated</a:t>
            </a: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by 2</a:t>
            </a: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5 × 10</a:t>
            </a:r>
            <a:r>
              <a:rPr b="0" lang="en-US" sz="18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11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neq/cm2. This corresponds to SiPMs located closest to the beam hole after a year of</a:t>
            </a: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CBM operation at 1 MHz collision rate (assumed to be 2 months of an uninterrupted running)</a:t>
            </a: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 Despite the increased noise level, the possibility of the calibration with minimum ionizing particles</a:t>
            </a: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was proven for SiPMs irradiated by 2</a:t>
            </a: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5 × 10</a:t>
            </a:r>
            <a:r>
              <a:rPr b="0" lang="en-US" sz="18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11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neq/cm2.</a:t>
            </a: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The energy linearity remained consistent for irradiated SiPMs with data measured with non-irradiated SiPMs.</a:t>
            </a: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 The energy resolution of PSD remains unchanged up to irradiation fluences of 2</a:t>
            </a: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5 × 10</a:t>
            </a:r>
            <a:r>
              <a:rPr b="0" lang="en-US" sz="18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11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neq/cm2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4970160" y="4364640"/>
            <a:ext cx="4073760" cy="83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b050"/>
                </a:solidFill>
                <a:latin typeface="Calibri"/>
                <a:ea typeface="Microsoft YaHei"/>
              </a:rPr>
              <a:t>MPPC  S14160-3010P have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b050"/>
                </a:solidFill>
                <a:latin typeface="Calibri"/>
                <a:ea typeface="Microsoft YaHei"/>
              </a:rPr>
              <a:t>been ordered for whole PSD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4882680" y="2063520"/>
            <a:ext cx="93456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BACKUP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165" name="CustomShape 2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31C530CA-C894-4096-8C29-F42CCD9E634E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4" descr=""/>
          <p:cNvPicPr/>
          <p:nvPr/>
        </p:nvPicPr>
        <p:blipFill>
          <a:blip r:embed="rId1"/>
          <a:stretch/>
        </p:blipFill>
        <p:spPr>
          <a:xfrm>
            <a:off x="1963440" y="468000"/>
            <a:ext cx="7706880" cy="5046120"/>
          </a:xfrm>
          <a:prstGeom prst="rect">
            <a:avLst/>
          </a:prstGeom>
          <a:ln w="0">
            <a:noFill/>
          </a:ln>
        </p:spPr>
      </p:pic>
      <p:sp>
        <p:nvSpPr>
          <p:cNvPr id="167" name="CustomShape 1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DD6A4B60-1043-4EAA-B09C-E17831DDAE63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650880" y="5508720"/>
            <a:ext cx="10945440" cy="100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Comparison of signal response to LED (top left), noise (top right), signal-to-noise ratio (bottom left)  and resolution (bottom left) for Hamamatsu MPPC S12572-010P, Hamamatsu MPPC S14160-3010PS and Ketek PM3315-WB-A0 as a function of over-voltage before and after irradiation with 2</a:t>
            </a:r>
            <a:r>
              <a:rPr b="0" i="1" lang="en-US" sz="1800" spc="-1" strike="noStrike">
                <a:solidFill>
                  <a:srgbClr val="000000"/>
                </a:solidFill>
                <a:latin typeface="LMMathItalic10-Regular"/>
                <a:ea typeface="DejaVu Sans"/>
              </a:rPr>
              <a:t>.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5 </a:t>
            </a:r>
            <a:r>
              <a:rPr b="0" lang="en-US" sz="1800" spc="-1" strike="noStrike">
                <a:solidFill>
                  <a:srgbClr val="000000"/>
                </a:solidFill>
                <a:latin typeface="LMMathSymbols10-Regular"/>
                <a:ea typeface="DejaVu Sans"/>
              </a:rPr>
              <a:t>× 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10</a:t>
            </a:r>
            <a:r>
              <a:rPr b="0" lang="en-US" sz="1800" spc="-1" strike="noStrike" baseline="33000">
                <a:solidFill>
                  <a:srgbClr val="000000"/>
                </a:solidFill>
                <a:latin typeface="LMRoman10-Regular"/>
                <a:ea typeface="DejaVu Sans"/>
              </a:rPr>
              <a:t>11</a:t>
            </a:r>
            <a:r>
              <a:rPr b="0" lang="en-US" sz="1100" spc="-1" strike="noStrike">
                <a:solidFill>
                  <a:srgbClr val="000000"/>
                </a:solidFill>
                <a:latin typeface="LMRoman8-Regular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n</a:t>
            </a:r>
            <a:r>
              <a:rPr b="0" lang="en-US" sz="1100" spc="-1" strike="noStrike">
                <a:solidFill>
                  <a:srgbClr val="000000"/>
                </a:solidFill>
                <a:latin typeface="LMRoman8-Regular"/>
                <a:ea typeface="DejaVu Sans"/>
              </a:rPr>
              <a:t>eq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/cm</a:t>
            </a:r>
            <a:r>
              <a:rPr b="0" lang="en-US" sz="1100" spc="-1" strike="noStrike">
                <a:solidFill>
                  <a:srgbClr val="000000"/>
                </a:solidFill>
                <a:latin typeface="LMRoman8-Regular"/>
                <a:ea typeface="DejaVu Sans"/>
              </a:rPr>
              <a:t>2</a:t>
            </a: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.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Picture 4" descr=""/>
          <p:cNvPicPr/>
          <p:nvPr/>
        </p:nvPicPr>
        <p:blipFill>
          <a:blip r:embed="rId1"/>
          <a:stretch/>
        </p:blipFill>
        <p:spPr>
          <a:xfrm>
            <a:off x="2464560" y="480240"/>
            <a:ext cx="6682680" cy="4573800"/>
          </a:xfrm>
          <a:prstGeom prst="rect">
            <a:avLst/>
          </a:prstGeom>
          <a:ln w="0">
            <a:noFill/>
          </a:ln>
        </p:spPr>
      </p:pic>
      <p:sp>
        <p:nvSpPr>
          <p:cNvPr id="170" name="CustomShape 1"/>
          <p:cNvSpPr/>
          <p:nvPr/>
        </p:nvSpPr>
        <p:spPr>
          <a:xfrm>
            <a:off x="1588320" y="5348520"/>
            <a:ext cx="8391240" cy="91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Change of the PSD module energy resolution at both low and high energies after SiPM irradiation with different fluences.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F4082053-9E5B-40DD-80D2-710C309A7B85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Рисунок 8" descr=""/>
          <p:cNvPicPr/>
          <p:nvPr/>
        </p:nvPicPr>
        <p:blipFill>
          <a:blip r:embed="rId1"/>
          <a:stretch/>
        </p:blipFill>
        <p:spPr>
          <a:xfrm>
            <a:off x="3462840" y="784800"/>
            <a:ext cx="6037200" cy="2777400"/>
          </a:xfrm>
          <a:prstGeom prst="rect">
            <a:avLst/>
          </a:prstGeom>
          <a:ln w="0">
            <a:noFill/>
          </a:ln>
        </p:spPr>
      </p:pic>
      <p:pic>
        <p:nvPicPr>
          <p:cNvPr id="78" name="Рисунок 9" descr=""/>
          <p:cNvPicPr/>
          <p:nvPr/>
        </p:nvPicPr>
        <p:blipFill>
          <a:blip r:embed="rId2"/>
          <a:srcRect l="74466" t="0" r="0" b="0"/>
          <a:stretch/>
        </p:blipFill>
        <p:spPr>
          <a:xfrm>
            <a:off x="9717840" y="742680"/>
            <a:ext cx="2002320" cy="3058920"/>
          </a:xfrm>
          <a:prstGeom prst="rect">
            <a:avLst/>
          </a:prstGeom>
          <a:ln w="0">
            <a:noFill/>
          </a:ln>
        </p:spPr>
      </p:pic>
      <p:pic>
        <p:nvPicPr>
          <p:cNvPr id="79" name="Picture 57" descr=""/>
          <p:cNvPicPr/>
          <p:nvPr/>
        </p:nvPicPr>
        <p:blipFill>
          <a:blip r:embed="rId3"/>
          <a:stretch/>
        </p:blipFill>
        <p:spPr>
          <a:xfrm>
            <a:off x="173520" y="1460880"/>
            <a:ext cx="2056320" cy="1768680"/>
          </a:xfrm>
          <a:prstGeom prst="rect">
            <a:avLst/>
          </a:prstGeom>
          <a:ln w="0">
            <a:noFill/>
          </a:ln>
        </p:spPr>
      </p:pic>
      <p:sp>
        <p:nvSpPr>
          <p:cNvPr id="80" name="CustomShape 1"/>
          <p:cNvSpPr/>
          <p:nvPr/>
        </p:nvSpPr>
        <p:spPr>
          <a:xfrm>
            <a:off x="408600" y="977760"/>
            <a:ext cx="2282400" cy="27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PSD module scintillators assembly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2048760" y="2706480"/>
            <a:ext cx="1128960" cy="27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Scintillator tiles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2" name="CustomShape 3"/>
          <p:cNvSpPr/>
          <p:nvPr/>
        </p:nvSpPr>
        <p:spPr>
          <a:xfrm>
            <a:off x="2187720" y="1184760"/>
            <a:ext cx="830160" cy="27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WLS fibers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3" name="CustomShape 4"/>
          <p:cNvSpPr/>
          <p:nvPr/>
        </p:nvSpPr>
        <p:spPr>
          <a:xfrm>
            <a:off x="2490840" y="1656000"/>
            <a:ext cx="471960" cy="27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Lead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4" name="CustomShape 5"/>
          <p:cNvSpPr/>
          <p:nvPr/>
        </p:nvSpPr>
        <p:spPr>
          <a:xfrm flipH="1">
            <a:off x="1950120" y="1323360"/>
            <a:ext cx="265320" cy="180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472c4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6"/>
          <p:cNvSpPr/>
          <p:nvPr/>
        </p:nvSpPr>
        <p:spPr>
          <a:xfrm flipH="1">
            <a:off x="2115720" y="1794240"/>
            <a:ext cx="382680" cy="201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472c4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CustomShape 7"/>
          <p:cNvSpPr/>
          <p:nvPr/>
        </p:nvSpPr>
        <p:spPr>
          <a:xfrm flipH="1" flipV="1">
            <a:off x="1782360" y="2534400"/>
            <a:ext cx="305640" cy="304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472c4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CustomShape 8"/>
          <p:cNvSpPr/>
          <p:nvPr/>
        </p:nvSpPr>
        <p:spPr>
          <a:xfrm>
            <a:off x="2867040" y="3470760"/>
            <a:ext cx="8539920" cy="240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- 60 Pb (16mm) + Scint (4mm) samples, length of the module  ~ 5.6 λ</a:t>
            </a:r>
            <a:r>
              <a:rPr b="0" lang="en-US" sz="1800" spc="-1" strike="noStrike" baseline="-25000">
                <a:solidFill>
                  <a:srgbClr val="000000"/>
                </a:solidFill>
                <a:latin typeface="Arial"/>
                <a:ea typeface="DejaVu Sans"/>
              </a:rPr>
              <a:t>int </a:t>
            </a:r>
            <a:endParaRPr b="0" lang="en-US" sz="1800" spc="-1" strike="noStrike">
              <a:latin typeface="Arial"/>
            </a:endParaRPr>
          </a:p>
          <a:p>
            <a:pPr marL="36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36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light collection:  6 WLS fibers from 6 sequentially scint. tiles are combined</a:t>
            </a:r>
            <a:endParaRPr b="0" lang="en-US" sz="1800" spc="-1" strike="noStrike">
              <a:latin typeface="Arial"/>
            </a:endParaRPr>
          </a:p>
          <a:p>
            <a:pPr marL="36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into one optical connector at the end of module</a:t>
            </a:r>
            <a:endParaRPr b="0" lang="en-US" sz="1800" spc="-1" strike="noStrike">
              <a:latin typeface="Arial"/>
            </a:endParaRPr>
          </a:p>
          <a:p>
            <a:pPr marL="36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36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light detection: SiPMs mounted on the back side of the PSD calorimeter</a:t>
            </a:r>
            <a:endParaRPr b="0" lang="en-US" sz="1800" spc="-1" strike="noStrike">
              <a:latin typeface="Arial"/>
            </a:endParaRPr>
          </a:p>
          <a:p>
            <a:pPr marL="36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36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high neutron background is expected → only SiPMs are used at the PSD, all</a:t>
            </a:r>
            <a:endParaRPr b="0" lang="en-US" sz="1800" spc="-1" strike="noStrike">
              <a:latin typeface="Arial"/>
            </a:endParaRPr>
          </a:p>
          <a:p>
            <a:pPr marL="36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FEE will be separated and installed in the radiation safe place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88" name="Рисунок 10" descr=""/>
          <p:cNvPicPr/>
          <p:nvPr/>
        </p:nvPicPr>
        <p:blipFill>
          <a:blip r:embed="rId4"/>
          <a:stretch/>
        </p:blipFill>
        <p:spPr>
          <a:xfrm>
            <a:off x="494640" y="4689720"/>
            <a:ext cx="1955520" cy="1468080"/>
          </a:xfrm>
          <a:prstGeom prst="rect">
            <a:avLst/>
          </a:prstGeom>
          <a:ln w="0">
            <a:noFill/>
          </a:ln>
        </p:spPr>
      </p:pic>
      <p:sp>
        <p:nvSpPr>
          <p:cNvPr id="89" name="CustomShape 9"/>
          <p:cNvSpPr/>
          <p:nvPr/>
        </p:nvSpPr>
        <p:spPr>
          <a:xfrm>
            <a:off x="581040" y="4112280"/>
            <a:ext cx="1756800" cy="34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photodetectors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0" name="Line 10"/>
          <p:cNvSpPr/>
          <p:nvPr/>
        </p:nvSpPr>
        <p:spPr>
          <a:xfrm>
            <a:off x="1521720" y="4455720"/>
            <a:ext cx="81360" cy="1236240"/>
          </a:xfrm>
          <a:prstGeom prst="line">
            <a:avLst/>
          </a:prstGeom>
          <a:ln w="18360">
            <a:solidFill>
              <a:srgbClr val="ff3333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Line 11"/>
          <p:cNvSpPr/>
          <p:nvPr/>
        </p:nvSpPr>
        <p:spPr>
          <a:xfrm flipH="1">
            <a:off x="1382400" y="4451040"/>
            <a:ext cx="127800" cy="1055160"/>
          </a:xfrm>
          <a:prstGeom prst="line">
            <a:avLst/>
          </a:prstGeom>
          <a:ln w="18360">
            <a:solidFill>
              <a:srgbClr val="ff3333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12"/>
          <p:cNvSpPr/>
          <p:nvPr/>
        </p:nvSpPr>
        <p:spPr>
          <a:xfrm>
            <a:off x="1638000" y="186120"/>
            <a:ext cx="5505480" cy="37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Light readout of the PSD modules with SiPMs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93" name="CustomShape 13"/>
          <p:cNvSpPr/>
          <p:nvPr/>
        </p:nvSpPr>
        <p:spPr>
          <a:xfrm>
            <a:off x="3042360" y="6119280"/>
            <a:ext cx="8393400" cy="34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9900"/>
                </a:solidFill>
                <a:latin typeface="Arial"/>
                <a:ea typeface="DejaVu Sans"/>
              </a:rPr>
              <a:t>SiPM performance in irradiation conditions has been studied in LAB and on beam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4" name="CustomShape 14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690BECA-42CF-4C02-A6B0-AB54C9E71721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006EF30A-3896-4F8A-9FD7-9E29788B1E30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1910160" y="275040"/>
            <a:ext cx="8206200" cy="64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PSD photodetectors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97" name="Рисунок 97" descr=""/>
          <p:cNvPicPr/>
          <p:nvPr/>
        </p:nvPicPr>
        <p:blipFill>
          <a:blip r:embed="rId1"/>
          <a:stretch/>
        </p:blipFill>
        <p:spPr>
          <a:xfrm>
            <a:off x="1283400" y="792000"/>
            <a:ext cx="9672120" cy="3913200"/>
          </a:xfrm>
          <a:prstGeom prst="rect">
            <a:avLst/>
          </a:prstGeom>
          <a:ln w="0">
            <a:noFill/>
          </a:ln>
        </p:spPr>
      </p:pic>
      <p:sp>
        <p:nvSpPr>
          <p:cNvPr id="98" name="CustomShape 3"/>
          <p:cNvSpPr/>
          <p:nvPr/>
        </p:nvSpPr>
        <p:spPr>
          <a:xfrm>
            <a:off x="659880" y="4555800"/>
            <a:ext cx="10755000" cy="1879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Requirements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       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- high dynamic range for linear response for small (MIP) and large (ion hadron showers) signals (N</a:t>
            </a:r>
            <a:r>
              <a:rPr b="0" lang="en-US" sz="2000" spc="-1" strike="noStrike" baseline="-33000">
                <a:solidFill>
                  <a:srgbClr val="000000"/>
                </a:solidFill>
                <a:latin typeface="Arial"/>
                <a:ea typeface="DejaVu Sans"/>
              </a:rPr>
              <a:t>pix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       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- small recovery time (we have fast signals at high rates)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       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- radiation hardness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Radiation hardness has been tested with a help of the cyclotron of NPI (Řež) with a "white" (from thermal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up to 35 MeV) and mono-energetic (22 MeV) neutron spectra: irradiation fluxes 4x10</a:t>
            </a:r>
            <a:r>
              <a:rPr b="0" lang="en-US" sz="16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10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– 6x10</a:t>
            </a:r>
            <a:r>
              <a:rPr b="0" lang="en-US" sz="16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12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 n/cm</a:t>
            </a:r>
            <a:r>
              <a:rPr b="0" lang="en-US" sz="16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99" name="CustomShape 4"/>
          <p:cNvSpPr/>
          <p:nvPr/>
        </p:nvSpPr>
        <p:spPr>
          <a:xfrm>
            <a:off x="1769040" y="2613240"/>
            <a:ext cx="8624880" cy="243000"/>
          </a:xfrm>
          <a:prstGeom prst="rect">
            <a:avLst/>
          </a:prstGeom>
          <a:solidFill>
            <a:srgbClr val="729fcf">
              <a:alpha val="50000"/>
            </a:srgbClr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CustomShape 5"/>
          <p:cNvSpPr/>
          <p:nvPr/>
        </p:nvSpPr>
        <p:spPr>
          <a:xfrm>
            <a:off x="1769040" y="3558240"/>
            <a:ext cx="8624880" cy="243000"/>
          </a:xfrm>
          <a:prstGeom prst="rect">
            <a:avLst/>
          </a:prstGeom>
          <a:solidFill>
            <a:srgbClr val="729fcf">
              <a:alpha val="50000"/>
            </a:srgbClr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CustomShape 7"/>
          <p:cNvSpPr/>
          <p:nvPr/>
        </p:nvSpPr>
        <p:spPr>
          <a:xfrm>
            <a:off x="7067520" y="4735800"/>
            <a:ext cx="1799280" cy="34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the best variant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2" name="TextShape 8"/>
          <p:cNvSpPr/>
          <p:nvPr/>
        </p:nvSpPr>
        <p:spPr>
          <a:xfrm>
            <a:off x="5738040" y="1898640"/>
            <a:ext cx="939240" cy="285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DejaVu Sans"/>
              </a:rPr>
              <a:t>-3010PS</a:t>
            </a:r>
            <a:endParaRPr b="0" lang="en-US" sz="1400" spc="-1" strike="noStrike">
              <a:highlight>
                <a:srgbClr val="ffffff"/>
              </a:highlight>
              <a:latin typeface="Arial"/>
            </a:endParaRPr>
          </a:p>
        </p:txBody>
      </p:sp>
      <p:sp>
        <p:nvSpPr>
          <p:cNvPr id="103" name="CustomShape 9"/>
          <p:cNvSpPr/>
          <p:nvPr/>
        </p:nvSpPr>
        <p:spPr>
          <a:xfrm>
            <a:off x="5690160" y="1370160"/>
            <a:ext cx="1023120" cy="3227400"/>
          </a:xfrm>
          <a:prstGeom prst="rect">
            <a:avLst/>
          </a:prstGeom>
          <a:solidFill>
            <a:srgbClr val="ff6600">
              <a:alpha val="30000"/>
            </a:srgbClr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Line 6"/>
          <p:cNvSpPr/>
          <p:nvPr/>
        </p:nvSpPr>
        <p:spPr>
          <a:xfrm flipH="1" flipV="1">
            <a:off x="6513120" y="4381560"/>
            <a:ext cx="553320" cy="498960"/>
          </a:xfrm>
          <a:prstGeom prst="line">
            <a:avLst/>
          </a:prstGeom>
          <a:ln w="0"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00833FB8-96B5-48C1-9660-3AB5396D4172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  <p:pic>
        <p:nvPicPr>
          <p:cNvPr id="106" name="Рисунок 106" descr=""/>
          <p:cNvPicPr/>
          <p:nvPr/>
        </p:nvPicPr>
        <p:blipFill>
          <a:blip r:embed="rId1"/>
          <a:stretch/>
        </p:blipFill>
        <p:spPr>
          <a:xfrm>
            <a:off x="159480" y="1110960"/>
            <a:ext cx="3966120" cy="3020040"/>
          </a:xfrm>
          <a:prstGeom prst="rect">
            <a:avLst/>
          </a:prstGeom>
          <a:ln w="0">
            <a:noFill/>
          </a:ln>
        </p:spPr>
      </p:pic>
      <p:pic>
        <p:nvPicPr>
          <p:cNvPr id="107" name="Рисунок 107" descr=""/>
          <p:cNvPicPr/>
          <p:nvPr/>
        </p:nvPicPr>
        <p:blipFill>
          <a:blip r:embed="rId2"/>
          <a:stretch/>
        </p:blipFill>
        <p:spPr>
          <a:xfrm>
            <a:off x="4088880" y="1177560"/>
            <a:ext cx="3985200" cy="2975760"/>
          </a:xfrm>
          <a:prstGeom prst="rect">
            <a:avLst/>
          </a:prstGeom>
          <a:ln w="0">
            <a:noFill/>
          </a:ln>
        </p:spPr>
      </p:pic>
      <p:pic>
        <p:nvPicPr>
          <p:cNvPr id="108" name="Рисунок 108" descr=""/>
          <p:cNvPicPr/>
          <p:nvPr/>
        </p:nvPicPr>
        <p:blipFill>
          <a:blip r:embed="rId3"/>
          <a:stretch/>
        </p:blipFill>
        <p:spPr>
          <a:xfrm>
            <a:off x="8020080" y="1186560"/>
            <a:ext cx="3991680" cy="2994840"/>
          </a:xfrm>
          <a:prstGeom prst="rect">
            <a:avLst/>
          </a:prstGeom>
          <a:ln w="0">
            <a:noFill/>
          </a:ln>
        </p:spPr>
      </p:pic>
      <p:sp>
        <p:nvSpPr>
          <p:cNvPr id="109" name="CustomShape 2"/>
          <p:cNvSpPr/>
          <p:nvPr/>
        </p:nvSpPr>
        <p:spPr>
          <a:xfrm>
            <a:off x="1448640" y="464760"/>
            <a:ext cx="935028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Dark current vs over-voltage for different SiPMs dependence of irradiation dose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0" name="CustomShape 3"/>
          <p:cNvSpPr/>
          <p:nvPr/>
        </p:nvSpPr>
        <p:spPr>
          <a:xfrm>
            <a:off x="699840" y="4551480"/>
            <a:ext cx="10665360" cy="1313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Dark current measured as a function of forwarding bias voltage for different SiPMs before and after irradiation with 1 MeV equivalent neutron fluence.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                 </a:t>
            </a:r>
            <a:r>
              <a:rPr b="0" lang="en-US" sz="1800" spc="-1" strike="noStrike">
                <a:solidFill>
                  <a:srgbClr val="009900"/>
                </a:solidFill>
                <a:latin typeface="LMRoman10-Regular"/>
                <a:ea typeface="DejaVu Sans"/>
              </a:rPr>
              <a:t>Hamamatsu MPPC shows the moderate increase of dark current after irradiation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14" descr=""/>
          <p:cNvPicPr/>
          <p:nvPr/>
        </p:nvPicPr>
        <p:blipFill>
          <a:blip r:embed="rId1"/>
          <a:stretch/>
        </p:blipFill>
        <p:spPr>
          <a:xfrm>
            <a:off x="885960" y="1087200"/>
            <a:ext cx="10188720" cy="3340440"/>
          </a:xfrm>
          <a:prstGeom prst="rect">
            <a:avLst/>
          </a:prstGeom>
          <a:ln w="0">
            <a:noFill/>
          </a:ln>
        </p:spPr>
      </p:pic>
      <p:sp>
        <p:nvSpPr>
          <p:cNvPr id="112" name="CustomShape 1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561FEA67-07E6-4C83-9B2D-DE9F902A0AC7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  <p:sp>
        <p:nvSpPr>
          <p:cNvPr id="113" name="CustomShape 2"/>
          <p:cNvSpPr/>
          <p:nvPr/>
        </p:nvSpPr>
        <p:spPr>
          <a:xfrm>
            <a:off x="1294200" y="4416840"/>
            <a:ext cx="9665640" cy="16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SiPM response to illumination by UV LED measured as a function of over-voltage for Hamamatsu MPPC S12572-010P in linear scale before and after irradiation with different 1 MeV equivalent neutron fluence. (left) presents a full scale, (right) is magnified for highly irradiated SiPMs.</a:t>
            </a:r>
            <a:endParaRPr b="0" lang="en-US" sz="1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Conclusion: the signal has a significant drop after the radiation dose about 2*10</a:t>
            </a:r>
            <a:r>
              <a:rPr b="0" lang="en-US" sz="2000" spc="-1" strike="noStrike" baseline="33000">
                <a:solidFill>
                  <a:srgbClr val="000000"/>
                </a:solidFill>
                <a:latin typeface="LMRoman10-Regular"/>
                <a:ea typeface="DejaVu Sans"/>
              </a:rPr>
              <a:t>12</a:t>
            </a:r>
            <a:r>
              <a:rPr b="0" lang="en-US" sz="16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 which is 20 times more then expected dose at the PSD. The signal level can be restored with HV adjustment. 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114" name="CustomShape 3"/>
          <p:cNvSpPr/>
          <p:nvPr/>
        </p:nvSpPr>
        <p:spPr>
          <a:xfrm>
            <a:off x="1533600" y="3349080"/>
            <a:ext cx="4434840" cy="649080"/>
          </a:xfrm>
          <a:prstGeom prst="rect">
            <a:avLst/>
          </a:prstGeom>
          <a:noFill/>
          <a:ln w="36000">
            <a:solidFill>
              <a:srgbClr val="ff3333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Line 4"/>
          <p:cNvSpPr/>
          <p:nvPr/>
        </p:nvSpPr>
        <p:spPr>
          <a:xfrm flipV="1">
            <a:off x="6060240" y="3349080"/>
            <a:ext cx="1424520" cy="358200"/>
          </a:xfrm>
          <a:prstGeom prst="line">
            <a:avLst/>
          </a:prstGeom>
          <a:ln w="0"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CustomShape 5"/>
          <p:cNvSpPr/>
          <p:nvPr/>
        </p:nvSpPr>
        <p:spPr>
          <a:xfrm>
            <a:off x="798840" y="451800"/>
            <a:ext cx="10699200" cy="353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LAB tests with LED light flashes. Signal vs over-voltage for different SiPMs irradiation doses.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4" descr=""/>
          <p:cNvPicPr/>
          <p:nvPr/>
        </p:nvPicPr>
        <p:blipFill>
          <a:blip r:embed="rId1"/>
          <a:stretch/>
        </p:blipFill>
        <p:spPr>
          <a:xfrm>
            <a:off x="691920" y="930960"/>
            <a:ext cx="10179360" cy="3597480"/>
          </a:xfrm>
          <a:prstGeom prst="rect">
            <a:avLst/>
          </a:prstGeom>
          <a:ln w="0">
            <a:noFill/>
          </a:ln>
        </p:spPr>
      </p:pic>
      <p:sp>
        <p:nvSpPr>
          <p:cNvPr id="118" name="CustomShape 1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67D7229-E21F-474B-836B-B7857536CCC8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  <p:sp>
        <p:nvSpPr>
          <p:cNvPr id="119" name="CustomShape 2"/>
          <p:cNvSpPr/>
          <p:nvPr/>
        </p:nvSpPr>
        <p:spPr>
          <a:xfrm>
            <a:off x="1253160" y="4835520"/>
            <a:ext cx="9513000" cy="100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signal-to-noise ratio (left) and signal resolution (right) measured as a function of over-voltage for Hamamatsu MPPC S12572-010P before and after irradiation with different 1 MeV equivalent neutron fluence.</a:t>
            </a:r>
            <a:endParaRPr b="0" lang="en-US" sz="1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Conclusion: the signal-to-noise ration will be changed only about 10 times at PSD expected radiation dose (about 10</a:t>
            </a:r>
            <a:r>
              <a:rPr b="0" lang="en-US" sz="2000" spc="-1" strike="noStrike" baseline="33000">
                <a:solidFill>
                  <a:srgbClr val="000000"/>
                </a:solidFill>
                <a:latin typeface="LMRoman10-Regular"/>
                <a:ea typeface="DejaVu Sans"/>
              </a:rPr>
              <a:t>11</a:t>
            </a:r>
            <a:r>
              <a:rPr b="0" lang="en-US" sz="16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).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120" name="CustomShape 3"/>
          <p:cNvSpPr/>
          <p:nvPr/>
        </p:nvSpPr>
        <p:spPr>
          <a:xfrm>
            <a:off x="215280" y="451800"/>
            <a:ext cx="11301480" cy="353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LMRoman10-Regular"/>
                <a:ea typeface="DejaVu Sans"/>
              </a:rPr>
              <a:t>LAB tests with LED light flashes. Resolution vs over-voltage for different SiPMs irradiation doses.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806400" y="926280"/>
            <a:ext cx="4010040" cy="39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 </a:t>
            </a:r>
            <a:r>
              <a:rPr b="1" lang="en-US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The best SiPMs  for light detection 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806400" y="1484640"/>
            <a:ext cx="4292640" cy="200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70c0"/>
                </a:solidFill>
                <a:latin typeface="Calibri"/>
                <a:ea typeface="Microsoft YaHei"/>
              </a:rPr>
              <a:t>Hamamatsu S14160-3010P 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Sensitive area  - </a:t>
            </a:r>
            <a:r>
              <a:rPr b="0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 </a:t>
            </a:r>
            <a:r>
              <a:rPr b="1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3 x 3 mm</a:t>
            </a:r>
            <a:r>
              <a:rPr b="1" lang="en-US" sz="1600" spc="-1" strike="noStrike" baseline="30000">
                <a:solidFill>
                  <a:srgbClr val="44546a"/>
                </a:solidFill>
                <a:latin typeface="Calibri"/>
                <a:ea typeface="Microsoft YaHei"/>
              </a:rPr>
              <a:t>2</a:t>
            </a:r>
            <a:r>
              <a:rPr b="1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 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Number of pixels   -  90 000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nominal gain</a:t>
            </a:r>
            <a:r>
              <a:rPr b="0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  - </a:t>
            </a:r>
            <a:r>
              <a:rPr b="1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1 x 10</a:t>
            </a:r>
            <a:r>
              <a:rPr b="1" lang="en-US" sz="1600" spc="-1" strike="noStrike" baseline="33000">
                <a:solidFill>
                  <a:srgbClr val="44546a"/>
                </a:solidFill>
                <a:latin typeface="Calibri"/>
                <a:ea typeface="Microsoft YaHei"/>
              </a:rPr>
              <a:t>5</a:t>
            </a:r>
            <a:r>
              <a:rPr b="1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,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Gain  ~1% /1ᵒC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Pixel recovery time</a:t>
            </a:r>
            <a:r>
              <a:rPr b="0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 - </a:t>
            </a:r>
            <a:r>
              <a:rPr b="1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10 ns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600" spc="-1" strike="noStrike">
                <a:solidFill>
                  <a:srgbClr val="44546a"/>
                </a:solidFill>
                <a:latin typeface="Calibri"/>
                <a:ea typeface="Microsoft YaHei"/>
              </a:rPr>
              <a:t>PDE -18%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b050"/>
                </a:solidFill>
                <a:latin typeface="Arial"/>
                <a:ea typeface="Microsoft YaHei"/>
              </a:rPr>
              <a:t>.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123" name="Рисунок 6" descr=""/>
          <p:cNvPicPr/>
          <p:nvPr/>
        </p:nvPicPr>
        <p:blipFill>
          <a:blip r:embed="rId1"/>
          <a:srcRect l="0" t="0" r="1863" b="0"/>
          <a:stretch/>
        </p:blipFill>
        <p:spPr>
          <a:xfrm>
            <a:off x="593640" y="3567960"/>
            <a:ext cx="2437920" cy="2872440"/>
          </a:xfrm>
          <a:prstGeom prst="rect">
            <a:avLst/>
          </a:prstGeom>
          <a:ln w="0">
            <a:noFill/>
          </a:ln>
        </p:spPr>
      </p:pic>
      <p:pic>
        <p:nvPicPr>
          <p:cNvPr id="124" name="Рисунок 7" descr=""/>
          <p:cNvPicPr/>
          <p:nvPr/>
        </p:nvPicPr>
        <p:blipFill>
          <a:blip r:embed="rId2"/>
          <a:stretch/>
        </p:blipFill>
        <p:spPr>
          <a:xfrm>
            <a:off x="3233520" y="3668760"/>
            <a:ext cx="2528280" cy="2934720"/>
          </a:xfrm>
          <a:prstGeom prst="rect">
            <a:avLst/>
          </a:prstGeom>
          <a:ln w="0">
            <a:noFill/>
          </a:ln>
        </p:spPr>
      </p:pic>
      <p:pic>
        <p:nvPicPr>
          <p:cNvPr id="125" name="Picture 52" descr=""/>
          <p:cNvPicPr/>
          <p:nvPr/>
        </p:nvPicPr>
        <p:blipFill>
          <a:blip r:embed="rId3"/>
          <a:stretch/>
        </p:blipFill>
        <p:spPr>
          <a:xfrm>
            <a:off x="3690720" y="1818000"/>
            <a:ext cx="1408320" cy="958680"/>
          </a:xfrm>
          <a:prstGeom prst="rect">
            <a:avLst/>
          </a:prstGeom>
          <a:ln w="0">
            <a:noFill/>
          </a:ln>
        </p:spPr>
      </p:pic>
      <p:sp>
        <p:nvSpPr>
          <p:cNvPr id="126" name="CustomShape 3"/>
          <p:cNvSpPr/>
          <p:nvPr/>
        </p:nvSpPr>
        <p:spPr>
          <a:xfrm>
            <a:off x="1910160" y="275040"/>
            <a:ext cx="8206200" cy="64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PSD photodetectors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F395DDD2-8F2F-4A9C-913F-FEB96A8E6C37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  <p:pic>
        <p:nvPicPr>
          <p:cNvPr id="128" name="Рисунок 7" descr=""/>
          <p:cNvPicPr/>
          <p:nvPr/>
        </p:nvPicPr>
        <p:blipFill>
          <a:blip r:embed="rId4"/>
          <a:stretch/>
        </p:blipFill>
        <p:spPr>
          <a:xfrm>
            <a:off x="6694920" y="1426320"/>
            <a:ext cx="3936240" cy="4397400"/>
          </a:xfrm>
          <a:prstGeom prst="rect">
            <a:avLst/>
          </a:prstGeom>
          <a:ln w="0">
            <a:noFill/>
          </a:ln>
        </p:spPr>
      </p:pic>
      <p:sp>
        <p:nvSpPr>
          <p:cNvPr id="129" name="CustomShape 5"/>
          <p:cNvSpPr/>
          <p:nvPr/>
        </p:nvSpPr>
        <p:spPr>
          <a:xfrm>
            <a:off x="7286040" y="4888800"/>
            <a:ext cx="273888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NIEL is on acceptable level.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0" name="CustomShape 6"/>
          <p:cNvSpPr/>
          <p:nvPr/>
        </p:nvSpPr>
        <p:spPr>
          <a:xfrm>
            <a:off x="9333000" y="1883520"/>
            <a:ext cx="2001960" cy="7884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00000"/>
              </a:lnSpc>
            </a:pPr>
            <a:r>
              <a:rPr b="1" lang="en-US" sz="1500" spc="-1" strike="noStrike">
                <a:solidFill>
                  <a:srgbClr val="0070c0"/>
                </a:solidFill>
                <a:latin typeface="Calibri"/>
                <a:ea typeface="DejaVu Sans"/>
              </a:rPr>
              <a:t>from Anna Senger,</a:t>
            </a:r>
            <a:endParaRPr b="0" lang="en-US" sz="15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en-US" sz="1500" spc="-1" strike="noStrike">
                <a:solidFill>
                  <a:srgbClr val="0070c0"/>
                </a:solidFill>
                <a:latin typeface="Calibri"/>
                <a:ea typeface="DejaVu Sans"/>
              </a:rPr>
              <a:t>CBM Collaboration</a:t>
            </a:r>
            <a:endParaRPr b="0" lang="en-US" sz="15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en-US" sz="1500" spc="-1" strike="noStrike">
                <a:solidFill>
                  <a:srgbClr val="0070c0"/>
                </a:solidFill>
                <a:latin typeface="Calibri"/>
                <a:ea typeface="DejaVu Sans"/>
              </a:rPr>
              <a:t>meeting, March 2021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31" name="CustomShape 7"/>
          <p:cNvSpPr/>
          <p:nvPr/>
        </p:nvSpPr>
        <p:spPr>
          <a:xfrm>
            <a:off x="7584480" y="4388040"/>
            <a:ext cx="1954440" cy="34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Au+Au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2" name="CustomShape 8"/>
          <p:cNvSpPr/>
          <p:nvPr/>
        </p:nvSpPr>
        <p:spPr>
          <a:xfrm>
            <a:off x="7003800" y="3463200"/>
            <a:ext cx="705960" cy="660240"/>
          </a:xfrm>
          <a:prstGeom prst="ellipse">
            <a:avLst/>
          </a:prstGeom>
          <a:noFill/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CustomShape 9"/>
          <p:cNvSpPr/>
          <p:nvPr/>
        </p:nvSpPr>
        <p:spPr>
          <a:xfrm>
            <a:off x="6885000" y="1497240"/>
            <a:ext cx="3598920" cy="38448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99"/>
                </a:solidFill>
                <a:latin typeface="Arial"/>
                <a:ea typeface="DejaVu Sans"/>
              </a:rPr>
              <a:t>Non Ionizing energy losses (NIEL)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FCD9456B-9EC8-4E7A-936A-0B92E025A59E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408240" y="536040"/>
            <a:ext cx="10916640" cy="560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Conclusions of laboratory tests with irradiated SiPMs: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Hamamatsu SiPM was found to fit the CBM PSD general requirements at least up to an accumulated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fluence of 2</a:t>
            </a: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5 × 1011 neq/cm2, which corresponds to 1 year of CBM operation at 1 MHz collision rate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Dark current increased in the operation range from 0.5 up to 3 V, which is near the limit that current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power supply boards can deliver – will be taken into account in FEE design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Signal response to LED illumination decreased by 50%, which can be fixed during the detector operation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by the adjustment of the overvoltage and/or readout chain recalibration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 Signal-to-noise ratio for SiPMs irradiated by 2</a:t>
            </a: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5 × 1011 neq/cm2 decreased by an order of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magnitude. Then the shortening of dynamic range can be compensate with the adjustment of the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over-voltage. 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1708560" y="923760"/>
            <a:ext cx="8538120" cy="348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en-US" sz="4800" spc="-1" strike="noStrike">
                <a:solidFill>
                  <a:srgbClr val="000000"/>
                </a:solidFill>
                <a:latin typeface="Arial"/>
                <a:ea typeface="DejaVu Sans"/>
              </a:rPr>
              <a:t>PSD photodetectors – SiPMs</a:t>
            </a:r>
            <a:endParaRPr b="0" lang="en-US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latin typeface="Arial"/>
                <a:ea typeface="DejaVu Sans"/>
              </a:rPr>
              <a:t>PSD performance with</a:t>
            </a:r>
            <a:endParaRPr b="0" lang="en-US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latin typeface="Arial"/>
                <a:ea typeface="DejaVu Sans"/>
              </a:rPr>
              <a:t>irradiated SiPMs</a:t>
            </a:r>
            <a:endParaRPr b="0" lang="en-US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latin typeface="Arial"/>
                <a:ea typeface="DejaVu Sans"/>
              </a:rPr>
              <a:t>(beam tests at CERN)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9294120" y="6333840"/>
            <a:ext cx="27403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326794A6-3F4E-4955-AB23-9232D3AFD067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&lt;номер&gt;</a:t>
            </a:fld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15110</TotalTime>
  <Application>LibreOffice/7.1.0.3$Windows_X86_64 LibreOffice_project/f6099ecf3d29644b5008cc8f48f42f4a40986e4c</Application>
  <AppVersion>15.0000</AppVersion>
  <Words>1147</Words>
  <Paragraphs>128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2020-09-10T15:40:12Z</dcterms:created>
  <dc:creator>AMahno</dc:creator>
  <dc:description/>
  <dc:language>en-US</dc:language>
  <cp:lastModifiedBy/>
  <dcterms:modified xsi:type="dcterms:W3CDTF">2021-11-30T16:41:21Z</dcterms:modified>
  <cp:revision>446</cp:revision>
  <dc:subject/>
  <dc:title>PSD electronics development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4</vt:i4>
  </property>
  <property fmtid="{D5CDD505-2E9C-101B-9397-08002B2CF9AE}" pid="7" name="PresentationFormat">
    <vt:lpwstr>Широкоэкранный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18</vt:i4>
  </property>
</Properties>
</file>