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1" r:id="rId5"/>
    <p:sldId id="262" r:id="rId6"/>
    <p:sldId id="260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9" d="100"/>
          <a:sy n="79" d="100"/>
        </p:scale>
        <p:origin x="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62324-CCF4-4831-BE89-777D2CB7D7AE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B6702-D123-4316-BA58-B1F49D731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100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B1304-71EC-40C4-912A-29692B5054CE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849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9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F0947388-713E-4D4D-B21E-E65DD0E7A08E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7153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54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40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34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4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146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58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51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281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36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678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229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A102D-6614-41E2-84C0-EE6668C69B0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0FACD-255E-4554-B2B4-4B1250602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25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4489" y="249481"/>
            <a:ext cx="980918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PRR of the PSD MPPCs and readout electronics</a:t>
            </a:r>
          </a:p>
          <a:p>
            <a:pPr algn="ctr"/>
            <a:endParaRPr lang="en-US" sz="2400" b="1" dirty="0"/>
          </a:p>
          <a:p>
            <a:pPr algn="ctr"/>
            <a:r>
              <a:rPr lang="en-US" dirty="0" err="1" smtClean="0"/>
              <a:t>Fedor</a:t>
            </a:r>
            <a:r>
              <a:rPr lang="en-US" dirty="0" smtClean="0"/>
              <a:t> </a:t>
            </a:r>
            <a:r>
              <a:rPr lang="en-US" dirty="0" err="1" smtClean="0"/>
              <a:t>Guber</a:t>
            </a:r>
            <a:r>
              <a:rPr lang="en-US" dirty="0" smtClean="0"/>
              <a:t>, Dmitry </a:t>
            </a:r>
            <a:r>
              <a:rPr lang="en-US" dirty="0" err="1" smtClean="0"/>
              <a:t>Finogeev</a:t>
            </a:r>
            <a:r>
              <a:rPr lang="en-US" dirty="0" smtClean="0"/>
              <a:t>, Nikolay </a:t>
            </a:r>
            <a:r>
              <a:rPr lang="en-US" dirty="0" err="1" smtClean="0"/>
              <a:t>Karpushkin</a:t>
            </a:r>
            <a:r>
              <a:rPr lang="en-US" dirty="0" smtClean="0"/>
              <a:t>, </a:t>
            </a:r>
          </a:p>
          <a:p>
            <a:pPr algn="ctr"/>
            <a:r>
              <a:rPr lang="en-US" dirty="0" smtClean="0"/>
              <a:t>Alexander </a:t>
            </a:r>
            <a:r>
              <a:rPr lang="en-US" dirty="0" err="1" smtClean="0"/>
              <a:t>Makhnev</a:t>
            </a:r>
            <a:r>
              <a:rPr lang="en-US" dirty="0" smtClean="0"/>
              <a:t>, Sergey </a:t>
            </a:r>
            <a:r>
              <a:rPr lang="en-US" dirty="0" err="1" smtClean="0"/>
              <a:t>Morozov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 Dmitry </a:t>
            </a:r>
            <a:r>
              <a:rPr lang="en-US" dirty="0" err="1" smtClean="0"/>
              <a:t>Serebryakov</a:t>
            </a:r>
            <a:endParaRPr lang="en-US" dirty="0"/>
          </a:p>
          <a:p>
            <a:pPr algn="ctr"/>
            <a:r>
              <a:rPr lang="en-US" dirty="0"/>
              <a:t>INR, Moscow</a:t>
            </a:r>
          </a:p>
          <a:p>
            <a:pPr algn="ctr"/>
            <a:r>
              <a:rPr lang="en-US" dirty="0"/>
              <a:t>on behalf of the PSD team</a:t>
            </a:r>
            <a:endParaRPr lang="ru-RU" dirty="0"/>
          </a:p>
        </p:txBody>
      </p:sp>
      <p:pic>
        <p:nvPicPr>
          <p:cNvPr id="4" name="Picture 9" descr="9_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" b="241"/>
          <a:stretch>
            <a:fillRect/>
          </a:stretch>
        </p:blipFill>
        <p:spPr bwMode="auto">
          <a:xfrm>
            <a:off x="245269" y="158598"/>
            <a:ext cx="118586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stomShape 2"/>
          <p:cNvSpPr/>
          <p:nvPr/>
        </p:nvSpPr>
        <p:spPr>
          <a:xfrm>
            <a:off x="8907742" y="3505870"/>
            <a:ext cx="3013943" cy="233764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/>
            <a:r>
              <a:rPr lang="en-US" sz="2000" b="1" spc="-1" dirty="0" smtClean="0">
                <a:solidFill>
                  <a:srgbClr val="000000"/>
                </a:solidFill>
              </a:rPr>
              <a:t>:</a:t>
            </a:r>
            <a:endParaRPr lang="en-US" sz="2000" b="0" strike="noStrike" spc="-1" dirty="0" smtClean="0">
              <a:latin typeface="Arial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INR, Moscow Russia; 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b="1" spc="-1" dirty="0" smtClean="0">
                <a:solidFill>
                  <a:srgbClr val="000000"/>
                </a:solidFill>
                <a:latin typeface="Calibri"/>
              </a:rPr>
              <a:t>MEPHI, </a:t>
            </a: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Moscow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Russia;</a:t>
            </a:r>
            <a:endParaRPr lang="en-US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NPI</a:t>
            </a:r>
            <a:r>
              <a:rPr lang="en-US" b="1" spc="-1" dirty="0">
                <a:solidFill>
                  <a:srgbClr val="000000"/>
                </a:solidFill>
              </a:rPr>
              <a:t>, </a:t>
            </a:r>
            <a:r>
              <a:rPr lang="en-US" b="1" spc="-1" dirty="0" err="1" smtClean="0">
                <a:solidFill>
                  <a:srgbClr val="000000"/>
                </a:solidFill>
              </a:rPr>
              <a:t>Řež</a:t>
            </a: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, Czech;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b="1" spc="-1" dirty="0" smtClean="0">
                <a:solidFill>
                  <a:srgbClr val="000000"/>
                </a:solidFill>
                <a:latin typeface="Calibri"/>
              </a:rPr>
              <a:t>CTU, Prague </a:t>
            </a: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Czech;</a:t>
            </a:r>
            <a:endParaRPr lang="en-US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GSI</a:t>
            </a: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, Darmstadt, Germany; 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TU, 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Darmstadt, </a:t>
            </a: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Germany;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 </a:t>
            </a:r>
            <a:endParaRPr lang="en-US" sz="1800" b="0" strike="noStrike" spc="-1" dirty="0">
              <a:latin typeface="Arial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45879" y="2834804"/>
            <a:ext cx="7861863" cy="4023196"/>
            <a:chOff x="653044" y="2799851"/>
            <a:chExt cx="7861863" cy="4023196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044" y="2799851"/>
              <a:ext cx="7861863" cy="402319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324806" y="3714928"/>
              <a:ext cx="5549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PSD</a:t>
              </a:r>
              <a:endParaRPr lang="ru-RU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8587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Рисунок 6"/>
          <p:cNvPicPr/>
          <p:nvPr/>
        </p:nvPicPr>
        <p:blipFill>
          <a:blip r:embed="rId2"/>
          <a:stretch/>
        </p:blipFill>
        <p:spPr>
          <a:xfrm>
            <a:off x="8699684" y="808136"/>
            <a:ext cx="3152880" cy="4238280"/>
          </a:xfrm>
          <a:prstGeom prst="rect">
            <a:avLst/>
          </a:prstGeom>
          <a:ln w="0">
            <a:noFill/>
          </a:ln>
        </p:spPr>
      </p:pic>
      <p:pic>
        <p:nvPicPr>
          <p:cNvPr id="91" name="Рисунок 7"/>
          <p:cNvPicPr/>
          <p:nvPr/>
        </p:nvPicPr>
        <p:blipFill>
          <a:blip r:embed="rId3"/>
          <a:stretch/>
        </p:blipFill>
        <p:spPr>
          <a:xfrm>
            <a:off x="170640" y="754059"/>
            <a:ext cx="2744640" cy="2030760"/>
          </a:xfrm>
          <a:prstGeom prst="rect">
            <a:avLst/>
          </a:prstGeom>
          <a:ln w="0">
            <a:noFill/>
          </a:ln>
        </p:spPr>
      </p:pic>
      <p:sp>
        <p:nvSpPr>
          <p:cNvPr id="93" name="CustomShape 3"/>
          <p:cNvSpPr/>
          <p:nvPr/>
        </p:nvSpPr>
        <p:spPr>
          <a:xfrm>
            <a:off x="91126" y="4420871"/>
            <a:ext cx="11096358" cy="233764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B050"/>
                </a:solidFill>
                <a:latin typeface="Calibri"/>
              </a:rPr>
              <a:t>PSD readiness:</a:t>
            </a:r>
            <a:endParaRPr lang="en-US" sz="20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B050"/>
              </a:buClr>
              <a:buFont typeface="StarSymbol"/>
              <a:buChar char="-"/>
            </a:pPr>
            <a:r>
              <a:rPr lang="en-US" sz="1800" b="1" strike="noStrike" spc="-1" dirty="0">
                <a:solidFill>
                  <a:srgbClr val="00B050"/>
                </a:solidFill>
                <a:latin typeface="Calibri"/>
              </a:rPr>
              <a:t>All 46 PSD modules have been </a:t>
            </a:r>
            <a:r>
              <a:rPr lang="en-US" sz="1800" b="1" strike="noStrike" spc="-1" dirty="0" smtClean="0">
                <a:solidFill>
                  <a:srgbClr val="00B050"/>
                </a:solidFill>
                <a:latin typeface="Calibri"/>
              </a:rPr>
              <a:t>constructed;  </a:t>
            </a:r>
            <a:endParaRPr lang="ru-RU" sz="1800" b="1" strike="noStrike" spc="-1" dirty="0" smtClean="0">
              <a:solidFill>
                <a:srgbClr val="00B050"/>
              </a:solidFill>
              <a:latin typeface="Calibri"/>
            </a:endParaRPr>
          </a:p>
          <a:p>
            <a:pPr marL="285840" indent="-285480">
              <a:lnSpc>
                <a:spcPct val="100000"/>
              </a:lnSpc>
              <a:buClr>
                <a:srgbClr val="00B050"/>
              </a:buClr>
              <a:buFont typeface="StarSymbol"/>
              <a:buChar char="-"/>
            </a:pPr>
            <a:r>
              <a:rPr lang="en-US" sz="1800" b="1" strike="noStrike" spc="-1" dirty="0" smtClean="0">
                <a:solidFill>
                  <a:srgbClr val="00B050"/>
                </a:solidFill>
                <a:latin typeface="Calibri"/>
              </a:rPr>
              <a:t>PSD modules response has been studied </a:t>
            </a:r>
            <a:r>
              <a:rPr lang="en-US" sz="1800" b="1" strike="noStrike" spc="-1" dirty="0">
                <a:solidFill>
                  <a:srgbClr val="00B050"/>
                </a:solidFill>
                <a:latin typeface="Calibri"/>
              </a:rPr>
              <a:t>on cosmic muons and test </a:t>
            </a:r>
            <a:r>
              <a:rPr lang="en-US" sz="1800" b="1" strike="noStrike" spc="-1" dirty="0" smtClean="0">
                <a:solidFill>
                  <a:srgbClr val="00B050"/>
                </a:solidFill>
                <a:latin typeface="Calibri"/>
              </a:rPr>
              <a:t>beams at CERN.</a:t>
            </a:r>
            <a:endParaRPr lang="en-US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B050"/>
              </a:buClr>
              <a:buFont typeface="StarSymbol"/>
              <a:buChar char="-"/>
            </a:pPr>
            <a:r>
              <a:rPr lang="en-US" sz="1800" b="1" strike="noStrike" spc="-1" dirty="0" smtClean="0">
                <a:solidFill>
                  <a:srgbClr val="00B050"/>
                </a:solidFill>
                <a:latin typeface="Calibri"/>
              </a:rPr>
              <a:t>Upper </a:t>
            </a:r>
            <a:r>
              <a:rPr lang="en-US" sz="1800" b="1" strike="noStrike" spc="-1" dirty="0">
                <a:solidFill>
                  <a:srgbClr val="00B050"/>
                </a:solidFill>
                <a:latin typeface="Calibri"/>
              </a:rPr>
              <a:t>part of the support structure is ready. Lower part is under </a:t>
            </a:r>
            <a:r>
              <a:rPr lang="en-US" sz="1800" b="1" strike="noStrike" spc="-1" dirty="0" smtClean="0">
                <a:solidFill>
                  <a:srgbClr val="00B050"/>
                </a:solidFill>
                <a:latin typeface="Calibri"/>
              </a:rPr>
              <a:t>development.</a:t>
            </a:r>
          </a:p>
          <a:p>
            <a:pPr marL="285840" indent="-285480">
              <a:lnSpc>
                <a:spcPct val="100000"/>
              </a:lnSpc>
              <a:buClr>
                <a:srgbClr val="00B050"/>
              </a:buClr>
              <a:buFont typeface="StarSymbol"/>
              <a:buChar char="-"/>
            </a:pPr>
            <a:r>
              <a:rPr lang="en-US" b="1" spc="-1" dirty="0">
                <a:solidFill>
                  <a:srgbClr val="00B050"/>
                </a:solidFill>
              </a:rPr>
              <a:t>At present, part of modules is used at BM@N and NA61/SHINE experiments in the framework of FAIR–phase -0</a:t>
            </a:r>
            <a:r>
              <a:rPr lang="en-US" b="1" spc="-1" dirty="0" smtClean="0">
                <a:solidFill>
                  <a:srgbClr val="00B050"/>
                </a:solidFill>
              </a:rPr>
              <a:t>.</a:t>
            </a:r>
          </a:p>
          <a:p>
            <a:pPr marL="285840" indent="-285480">
              <a:lnSpc>
                <a:spcPct val="100000"/>
              </a:lnSpc>
              <a:buClr>
                <a:srgbClr val="00B050"/>
              </a:buClr>
              <a:buFont typeface="StarSymbol"/>
              <a:buChar char="-"/>
            </a:pPr>
            <a:r>
              <a:rPr lang="en-US" b="1" spc="-1" dirty="0" smtClean="0">
                <a:solidFill>
                  <a:srgbClr val="00B050"/>
                </a:solidFill>
                <a:latin typeface="Calibri"/>
              </a:rPr>
              <a:t>One module (</a:t>
            </a:r>
            <a:r>
              <a:rPr lang="en-US" b="1" spc="-1" dirty="0" err="1" smtClean="0">
                <a:solidFill>
                  <a:srgbClr val="00B050"/>
                </a:solidFill>
                <a:latin typeface="Calibri"/>
              </a:rPr>
              <a:t>mPSD</a:t>
            </a:r>
            <a:r>
              <a:rPr lang="en-US" b="1" spc="-1" dirty="0" smtClean="0">
                <a:solidFill>
                  <a:srgbClr val="00B050"/>
                </a:solidFill>
                <a:latin typeface="Calibri"/>
              </a:rPr>
              <a:t>) is used at </a:t>
            </a:r>
            <a:r>
              <a:rPr lang="en-US" b="1" spc="-1" dirty="0" err="1" smtClean="0">
                <a:solidFill>
                  <a:srgbClr val="00B050"/>
                </a:solidFill>
                <a:latin typeface="Calibri"/>
              </a:rPr>
              <a:t>mCBM</a:t>
            </a:r>
            <a:r>
              <a:rPr lang="en-US" b="1" spc="-1" dirty="0">
                <a:solidFill>
                  <a:srgbClr val="00B050"/>
                </a:solidFill>
                <a:latin typeface="Calibri"/>
              </a:rPr>
              <a:t>.</a:t>
            </a:r>
            <a:r>
              <a:rPr lang="en-US" b="1" spc="-1" dirty="0" smtClean="0">
                <a:solidFill>
                  <a:srgbClr val="00B050"/>
                </a:solidFill>
                <a:latin typeface="Calibri"/>
              </a:rPr>
              <a:t> </a:t>
            </a:r>
            <a:endParaRPr lang="en-US" sz="1800" b="1" strike="noStrike" spc="-1" dirty="0" smtClean="0">
              <a:solidFill>
                <a:srgbClr val="00B05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94" name="CustomShape 4"/>
          <p:cNvSpPr/>
          <p:nvPr/>
        </p:nvSpPr>
        <p:spPr>
          <a:xfrm>
            <a:off x="3048764" y="98154"/>
            <a:ext cx="6060600" cy="57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Calibri"/>
              </a:rPr>
              <a:t>Projectile Spectator Detector (PSD)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95" name="CustomShape 5"/>
          <p:cNvSpPr/>
          <p:nvPr/>
        </p:nvSpPr>
        <p:spPr>
          <a:xfrm>
            <a:off x="3192587" y="2467095"/>
            <a:ext cx="5640581" cy="147587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8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PSD - sampling lead/scintillator forward hadron calorimeter with beam hole in the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center. 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PSD – modular structure: 46 modules 20x20x165 </a:t>
            </a:r>
            <a:r>
              <a:rPr lang="en-US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spc="-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weight – 23 tons.</a:t>
            </a:r>
            <a:endParaRPr lang="en-US" spc="-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PSD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sz="18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placed at distance ~10.5 from the the target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.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96" name="CustomShape 6"/>
          <p:cNvSpPr/>
          <p:nvPr/>
        </p:nvSpPr>
        <p:spPr>
          <a:xfrm>
            <a:off x="170640" y="2832399"/>
            <a:ext cx="2878124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lvl="1"/>
            <a:r>
              <a:rPr lang="en-US" b="1" strike="noStrike" spc="-1" dirty="0" smtClean="0">
                <a:solidFill>
                  <a:srgbClr val="000000"/>
                </a:solidFill>
                <a:latin typeface="Calibri"/>
              </a:rPr>
              <a:t>  PSD </a:t>
            </a:r>
            <a:r>
              <a:rPr lang="en-US" b="1" strike="noStrike" spc="-1" dirty="0">
                <a:solidFill>
                  <a:srgbClr val="000000"/>
                </a:solidFill>
                <a:latin typeface="Calibri"/>
              </a:rPr>
              <a:t>configuration </a:t>
            </a:r>
            <a:endParaRPr lang="en-US" strike="noStrike" spc="-1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for 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Day-1 CBM </a:t>
            </a: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experiment</a:t>
            </a:r>
          </a:p>
          <a:p>
            <a:pPr>
              <a:lnSpc>
                <a:spcPct val="100000"/>
              </a:lnSpc>
            </a:pPr>
            <a:endParaRPr lang="en-US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CustomShape 7"/>
          <p:cNvSpPr/>
          <p:nvPr/>
        </p:nvSpPr>
        <p:spPr>
          <a:xfrm>
            <a:off x="3192587" y="1019043"/>
            <a:ext cx="6095520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purpose of the PSD is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measurement</a:t>
            </a:r>
            <a:endParaRPr lang="en-US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centrality and orientation of reaction plane</a:t>
            </a:r>
            <a:endParaRPr lang="en-US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heavy ion collisions at interaction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 up to 10</a:t>
            </a:r>
            <a:r>
              <a:rPr lang="en-US" sz="1800" b="0" strike="noStrike" spc="-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sec.</a:t>
            </a:r>
            <a:endParaRPr lang="en-US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8">
            <a:extLst>
              <a:ext uri="{FF2B5EF4-FFF2-40B4-BE49-F238E27FC236}">
                <a16:creationId xmlns="" xmlns:a16="http://schemas.microsoft.com/office/drawing/2014/main" id="{913EEB6E-9478-4422-8C93-00B7C8593D70}"/>
              </a:ext>
            </a:extLst>
          </p:cNvPr>
          <p:cNvSpPr txBox="1">
            <a:spLocks/>
          </p:cNvSpPr>
          <p:nvPr/>
        </p:nvSpPr>
        <p:spPr>
          <a:xfrm>
            <a:off x="9109364" y="6363837"/>
            <a:ext cx="2743200" cy="365125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970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3227040" y="260640"/>
            <a:ext cx="665640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600" b="1" strike="noStrike" spc="-1">
                <a:solidFill>
                  <a:srgbClr val="000000"/>
                </a:solidFill>
                <a:latin typeface="Arial"/>
              </a:rPr>
              <a:t>Structure of the PSD modules</a:t>
            </a:r>
            <a:endParaRPr lang="en-US" sz="3600" b="0" strike="noStrike" spc="-1">
              <a:latin typeface="Arial"/>
            </a:endParaRPr>
          </a:p>
        </p:txBody>
      </p:sp>
      <p:pic>
        <p:nvPicPr>
          <p:cNvPr id="99" name="Рисунок 8"/>
          <p:cNvPicPr/>
          <p:nvPr/>
        </p:nvPicPr>
        <p:blipFill>
          <a:blip r:embed="rId3"/>
          <a:stretch/>
        </p:blipFill>
        <p:spPr>
          <a:xfrm>
            <a:off x="3581280" y="1049400"/>
            <a:ext cx="6039360" cy="2779560"/>
          </a:xfrm>
          <a:prstGeom prst="rect">
            <a:avLst/>
          </a:prstGeom>
          <a:ln w="0">
            <a:noFill/>
          </a:ln>
        </p:spPr>
      </p:pic>
      <p:pic>
        <p:nvPicPr>
          <p:cNvPr id="100" name="Рисунок 9"/>
          <p:cNvPicPr/>
          <p:nvPr/>
        </p:nvPicPr>
        <p:blipFill>
          <a:blip r:embed="rId4"/>
          <a:srcRect l="74466"/>
          <a:stretch/>
        </p:blipFill>
        <p:spPr>
          <a:xfrm>
            <a:off x="9588960" y="899640"/>
            <a:ext cx="2004480" cy="3061080"/>
          </a:xfrm>
          <a:prstGeom prst="rect">
            <a:avLst/>
          </a:prstGeom>
          <a:ln w="0">
            <a:noFill/>
          </a:ln>
        </p:spPr>
      </p:pic>
      <p:sp>
        <p:nvSpPr>
          <p:cNvPr id="101" name="CustomShape 2"/>
          <p:cNvSpPr/>
          <p:nvPr/>
        </p:nvSpPr>
        <p:spPr>
          <a:xfrm>
            <a:off x="344880" y="3681000"/>
            <a:ext cx="9109080" cy="31378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PSD </a:t>
            </a:r>
            <a:r>
              <a:rPr lang="en-US" sz="1800" b="1" strike="noStrike" spc="-1" dirty="0" smtClean="0">
                <a:solidFill>
                  <a:srgbClr val="44546A"/>
                </a:solidFill>
                <a:latin typeface="Arial"/>
              </a:rPr>
              <a:t>module</a:t>
            </a:r>
            <a:r>
              <a:rPr lang="ru-RU" b="1" spc="-1" dirty="0">
                <a:solidFill>
                  <a:srgbClr val="44546A"/>
                </a:solidFill>
                <a:latin typeface="Arial"/>
              </a:rPr>
              <a:t>:</a:t>
            </a:r>
            <a:endParaRPr lang="ru-RU" sz="1800" b="1" strike="noStrike" spc="-1" dirty="0" smtClean="0">
              <a:solidFill>
                <a:srgbClr val="44546A"/>
              </a:solidFill>
              <a:latin typeface="Arial"/>
            </a:endParaRP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800" b="1" strike="noStrike" spc="-1" dirty="0" smtClean="0">
                <a:solidFill>
                  <a:srgbClr val="44546A"/>
                </a:solidFill>
                <a:latin typeface="Arial"/>
              </a:rPr>
              <a:t> 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60 </a:t>
            </a:r>
            <a:r>
              <a:rPr lang="en-US" sz="1800" b="1" strike="noStrike" spc="-1" dirty="0" err="1">
                <a:solidFill>
                  <a:srgbClr val="44546A"/>
                </a:solidFill>
                <a:latin typeface="Arial"/>
              </a:rPr>
              <a:t>Pb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/</a:t>
            </a:r>
            <a:r>
              <a:rPr lang="en-US" sz="1800" b="1" strike="noStrike" spc="-1" dirty="0" err="1">
                <a:solidFill>
                  <a:srgbClr val="44546A"/>
                </a:solidFill>
                <a:latin typeface="Arial"/>
              </a:rPr>
              <a:t>scint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.</a:t>
            </a:r>
            <a:r>
              <a:rPr lang="ru-RU" sz="1800" b="1" strike="noStrike" spc="-1" dirty="0">
                <a:solidFill>
                  <a:srgbClr val="44546A"/>
                </a:solidFill>
                <a:latin typeface="Arial"/>
              </a:rPr>
              <a:t> 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samples.  (</a:t>
            </a:r>
            <a:r>
              <a:rPr lang="en-US" sz="1800" b="1" strike="noStrike" spc="-1" dirty="0" err="1">
                <a:solidFill>
                  <a:srgbClr val="44546A"/>
                </a:solidFill>
                <a:latin typeface="Arial"/>
              </a:rPr>
              <a:t>Pb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 (16mm) + </a:t>
            </a:r>
            <a:r>
              <a:rPr lang="en-US" sz="1800" b="1" strike="noStrike" spc="-1" dirty="0" err="1">
                <a:solidFill>
                  <a:srgbClr val="44546A"/>
                </a:solidFill>
                <a:latin typeface="Arial"/>
              </a:rPr>
              <a:t>Scint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 (4mm) </a:t>
            </a:r>
            <a:r>
              <a:rPr lang="en-US" sz="1800" b="1" strike="noStrike" spc="-1" dirty="0" smtClean="0">
                <a:solidFill>
                  <a:srgbClr val="44546A"/>
                </a:solidFill>
                <a:latin typeface="Arial"/>
              </a:rPr>
              <a:t>)</a:t>
            </a:r>
            <a:endParaRPr lang="ru-RU" sz="1800" b="1" strike="noStrike" spc="-1" dirty="0" smtClean="0">
              <a:solidFill>
                <a:srgbClr val="44546A"/>
              </a:solid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44546A"/>
              </a:buClr>
              <a:buFont typeface="Wingdings" charset="2"/>
              <a:buChar char=""/>
            </a:pPr>
            <a:r>
              <a:rPr lang="en-US" sz="1800" b="1" strike="noStrike" spc="-1" dirty="0" smtClean="0">
                <a:solidFill>
                  <a:srgbClr val="44546A"/>
                </a:solidFill>
                <a:latin typeface="Arial"/>
              </a:rPr>
              <a:t>Longitudinal 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segmentation: </a:t>
            </a:r>
            <a:endParaRPr lang="ru-RU" sz="1800" b="1" strike="noStrike" spc="-1" dirty="0" smtClean="0">
              <a:solidFill>
                <a:srgbClr val="44546A"/>
              </a:solidFill>
              <a:latin typeface="Arial"/>
            </a:endParaRPr>
          </a:p>
          <a:p>
            <a:pPr marL="360">
              <a:lnSpc>
                <a:spcPct val="100000"/>
              </a:lnSpc>
              <a:buClr>
                <a:srgbClr val="44546A"/>
              </a:buClr>
            </a:pPr>
            <a:r>
              <a:rPr lang="ru-RU" b="1" spc="-1" dirty="0">
                <a:solidFill>
                  <a:srgbClr val="44546A"/>
                </a:solidFill>
                <a:latin typeface="Arial"/>
              </a:rPr>
              <a:t> </a:t>
            </a:r>
            <a:r>
              <a:rPr lang="ru-RU" b="1" spc="-1" dirty="0" smtClean="0">
                <a:solidFill>
                  <a:srgbClr val="44546A"/>
                </a:solidFill>
                <a:latin typeface="Arial"/>
              </a:rPr>
              <a:t>   </a:t>
            </a:r>
            <a:r>
              <a:rPr lang="en-US" sz="1800" b="1" strike="noStrike" spc="-1" dirty="0" smtClean="0">
                <a:solidFill>
                  <a:srgbClr val="44546A"/>
                </a:solidFill>
                <a:latin typeface="Arial"/>
              </a:rPr>
              <a:t>light 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collections –  6 WLS fibers from 6</a:t>
            </a:r>
            <a:r>
              <a:rPr lang="ru-RU" sz="1800" b="1" strike="noStrike" spc="-1" dirty="0">
                <a:solidFill>
                  <a:srgbClr val="44546A"/>
                </a:solidFill>
                <a:latin typeface="Arial"/>
              </a:rPr>
              <a:t> 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sequentially</a:t>
            </a:r>
            <a:r>
              <a:rPr lang="ru-RU" sz="1800" b="1" strike="noStrike" spc="-1" dirty="0">
                <a:solidFill>
                  <a:srgbClr val="44546A"/>
                </a:solidFill>
                <a:latin typeface="Arial"/>
              </a:rPr>
              <a:t> </a:t>
            </a:r>
            <a:r>
              <a:rPr lang="en-US" sz="1800" b="1" strike="noStrike" spc="-1" dirty="0" err="1">
                <a:solidFill>
                  <a:srgbClr val="44546A"/>
                </a:solidFill>
                <a:latin typeface="Arial"/>
              </a:rPr>
              <a:t>scint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. tiles </a:t>
            </a:r>
            <a:endParaRPr lang="ru-RU" sz="1800" b="1" strike="noStrike" spc="-1" dirty="0" smtClean="0">
              <a:solidFill>
                <a:srgbClr val="44546A"/>
              </a:solidFill>
              <a:latin typeface="Arial"/>
            </a:endParaRPr>
          </a:p>
          <a:p>
            <a:pPr marL="360">
              <a:lnSpc>
                <a:spcPct val="100000"/>
              </a:lnSpc>
              <a:buClr>
                <a:srgbClr val="44546A"/>
              </a:buClr>
            </a:pPr>
            <a:r>
              <a:rPr lang="ru-RU" b="1" spc="-1" dirty="0">
                <a:solidFill>
                  <a:srgbClr val="44546A"/>
                </a:solidFill>
                <a:latin typeface="Arial"/>
              </a:rPr>
              <a:t> </a:t>
            </a:r>
            <a:r>
              <a:rPr lang="ru-RU" b="1" spc="-1" dirty="0" smtClean="0">
                <a:solidFill>
                  <a:srgbClr val="44546A"/>
                </a:solidFill>
                <a:latin typeface="Arial"/>
              </a:rPr>
              <a:t>    </a:t>
            </a:r>
            <a:r>
              <a:rPr lang="en-US" sz="1800" b="1" strike="noStrike" spc="-1" dirty="0" smtClean="0">
                <a:solidFill>
                  <a:srgbClr val="44546A"/>
                </a:solidFill>
                <a:latin typeface="Arial"/>
              </a:rPr>
              <a:t>are 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combined into one optical </a:t>
            </a:r>
            <a:r>
              <a:rPr lang="en-US" sz="1800" b="1" strike="noStrike" spc="-1" dirty="0" smtClean="0">
                <a:solidFill>
                  <a:srgbClr val="44546A"/>
                </a:solidFill>
                <a:latin typeface="Arial"/>
              </a:rPr>
              <a:t>connector at 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the end of module.</a:t>
            </a:r>
            <a:endParaRPr lang="en-US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44546A"/>
              </a:buClr>
              <a:buFont typeface="Wingdings" charset="2"/>
              <a:buChar char=""/>
            </a:pPr>
            <a:r>
              <a:rPr lang="en-US" b="1" spc="-1" dirty="0" smtClean="0">
                <a:solidFill>
                  <a:srgbClr val="44546A"/>
                </a:solidFill>
                <a:latin typeface="Arial"/>
              </a:rPr>
              <a:t>Photodetectors:</a:t>
            </a:r>
            <a:r>
              <a:rPr lang="en-US" sz="1800" b="1" strike="noStrike" spc="-1" dirty="0" smtClean="0">
                <a:solidFill>
                  <a:srgbClr val="44546A"/>
                </a:solidFill>
                <a:latin typeface="Arial"/>
              </a:rPr>
              <a:t> 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10 MPPC (3x3 mm</a:t>
            </a:r>
            <a:r>
              <a:rPr lang="en-US" sz="1800" b="1" strike="noStrike" spc="-1" baseline="30000" dirty="0">
                <a:solidFill>
                  <a:srgbClr val="44546A"/>
                </a:solidFill>
                <a:latin typeface="Arial"/>
              </a:rPr>
              <a:t>2</a:t>
            </a:r>
            <a:r>
              <a:rPr lang="en-US" sz="1800" b="1" strike="noStrike" spc="-1" dirty="0">
                <a:solidFill>
                  <a:srgbClr val="44546A"/>
                </a:solidFill>
                <a:latin typeface="Arial"/>
              </a:rPr>
              <a:t>) per module    </a:t>
            </a:r>
            <a:endParaRPr lang="en-US" sz="1800" b="1" strike="noStrike" spc="-1" dirty="0" smtClean="0">
              <a:solidFill>
                <a:srgbClr val="44546A"/>
              </a:solid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44546A"/>
              </a:buClr>
              <a:buFont typeface="Wingdings" charset="2"/>
              <a:buChar char=""/>
            </a:pPr>
            <a:r>
              <a:rPr lang="en-US" b="1" spc="-1" dirty="0">
                <a:solidFill>
                  <a:srgbClr val="44546A"/>
                </a:solidFill>
                <a:latin typeface="Arial"/>
              </a:rPr>
              <a:t> Length of the module  – 5.6 </a:t>
            </a:r>
            <a:r>
              <a:rPr lang="en-US" b="1" spc="-1" dirty="0" err="1">
                <a:solidFill>
                  <a:srgbClr val="44546A"/>
                </a:solidFill>
                <a:latin typeface="Arial"/>
              </a:rPr>
              <a:t>λint</a:t>
            </a:r>
            <a:r>
              <a:rPr lang="en-US" b="1" spc="-1" dirty="0">
                <a:solidFill>
                  <a:srgbClr val="44546A"/>
                </a:solidFill>
                <a:latin typeface="Arial"/>
              </a:rPr>
              <a:t> </a:t>
            </a:r>
          </a:p>
          <a:p>
            <a:pPr marL="285840" indent="-285480">
              <a:lnSpc>
                <a:spcPct val="100000"/>
              </a:lnSpc>
              <a:buClr>
                <a:srgbClr val="44546A"/>
              </a:buClr>
              <a:buFont typeface="Wingdings" charset="2"/>
              <a:buChar char=""/>
            </a:pPr>
            <a:r>
              <a:rPr lang="en-US" b="1" spc="-1" dirty="0">
                <a:solidFill>
                  <a:srgbClr val="44546A"/>
                </a:solidFill>
                <a:latin typeface="Arial"/>
              </a:rPr>
              <a:t>Weight – 500 kg</a:t>
            </a:r>
          </a:p>
          <a:p>
            <a:pPr marL="285840" indent="-285480">
              <a:lnSpc>
                <a:spcPct val="100000"/>
              </a:lnSpc>
              <a:buClr>
                <a:srgbClr val="44546A"/>
              </a:buClr>
              <a:buFont typeface="Wingdings" charset="2"/>
              <a:buChar char=""/>
            </a:pPr>
            <a:endParaRPr lang="en-US" sz="1800" b="1" strike="noStrike" spc="-1" dirty="0" smtClean="0">
              <a:solidFill>
                <a:srgbClr val="44546A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112" name="CustomShape 12"/>
          <p:cNvSpPr/>
          <p:nvPr/>
        </p:nvSpPr>
        <p:spPr>
          <a:xfrm>
            <a:off x="8547660" y="3622622"/>
            <a:ext cx="4295160" cy="20298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MPPC Hamamatsu </a:t>
            </a:r>
            <a:r>
              <a:rPr lang="en-GB" sz="1600" b="1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S14160-3010P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Sensitive area  - </a:t>
            </a:r>
            <a:r>
              <a:rPr lang="en-US" sz="1600" b="0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 </a:t>
            </a: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3 x 3 mm</a:t>
            </a:r>
            <a:r>
              <a:rPr lang="en-GB" sz="1600" b="1" strike="noStrike" spc="-1" baseline="30000" dirty="0">
                <a:solidFill>
                  <a:srgbClr val="44546A"/>
                </a:solidFill>
                <a:latin typeface="Calibri"/>
                <a:ea typeface="Microsoft YaHei"/>
              </a:rPr>
              <a:t>2</a:t>
            </a: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 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Number of pixels   -  90 000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nominal gain</a:t>
            </a:r>
            <a:r>
              <a:rPr lang="en-US" sz="1600" b="0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  - </a:t>
            </a: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1 x 10</a:t>
            </a:r>
            <a:r>
              <a:rPr lang="en-GB" sz="1600" b="1" strike="noStrike" spc="-1" baseline="33000" dirty="0">
                <a:solidFill>
                  <a:srgbClr val="44546A"/>
                </a:solidFill>
                <a:latin typeface="Calibri"/>
                <a:ea typeface="Microsoft YaHei"/>
              </a:rPr>
              <a:t>5</a:t>
            </a: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,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Gain temperature stability ~1% /1ᵒC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Pixel recovery time</a:t>
            </a:r>
            <a:r>
              <a:rPr lang="en-US" sz="1600" b="0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 - </a:t>
            </a: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10 ns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44546A"/>
                </a:solidFill>
                <a:latin typeface="Calibri"/>
                <a:ea typeface="Microsoft YaHei"/>
              </a:rPr>
              <a:t>PDE -18%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1" strike="noStrike" spc="-1" dirty="0">
                <a:solidFill>
                  <a:srgbClr val="00B050"/>
                </a:solidFill>
                <a:latin typeface="Arial"/>
                <a:ea typeface="Microsoft YaHei"/>
              </a:rPr>
              <a:t>.</a:t>
            </a:r>
            <a:endParaRPr lang="en-US" sz="1400" b="0" strike="noStrike" spc="-1" dirty="0">
              <a:latin typeface="Arial"/>
            </a:endParaRPr>
          </a:p>
        </p:txBody>
      </p:sp>
      <p:pic>
        <p:nvPicPr>
          <p:cNvPr id="113" name="Picture 52"/>
          <p:cNvPicPr/>
          <p:nvPr/>
        </p:nvPicPr>
        <p:blipFill>
          <a:blip r:embed="rId5"/>
          <a:stretch/>
        </p:blipFill>
        <p:spPr>
          <a:xfrm>
            <a:off x="11220739" y="4055127"/>
            <a:ext cx="513720" cy="559800"/>
          </a:xfrm>
          <a:prstGeom prst="rect">
            <a:avLst/>
          </a:prstGeom>
          <a:ln w="0">
            <a:noFill/>
          </a:ln>
        </p:spPr>
      </p:pic>
      <p:sp>
        <p:nvSpPr>
          <p:cNvPr id="114" name="CustomShape 13"/>
          <p:cNvSpPr/>
          <p:nvPr/>
        </p:nvSpPr>
        <p:spPr>
          <a:xfrm>
            <a:off x="8176008" y="5688000"/>
            <a:ext cx="3269013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r>
              <a:rPr lang="en-US" sz="1800" b="1" strike="noStrike" spc="-1" dirty="0" smtClean="0">
                <a:solidFill>
                  <a:srgbClr val="FF0000"/>
                </a:solidFill>
                <a:latin typeface="Arial"/>
              </a:rPr>
              <a:t>See </a:t>
            </a:r>
            <a:r>
              <a:rPr lang="en-US" sz="1800" b="1" strike="noStrike" spc="-1" dirty="0" err="1" smtClean="0">
                <a:solidFill>
                  <a:srgbClr val="FF0000"/>
                </a:solidFill>
                <a:latin typeface="Arial"/>
              </a:rPr>
              <a:t>S.Morozov</a:t>
            </a:r>
            <a:r>
              <a:rPr lang="en-US" sz="1800" b="1" strike="noStrike" spc="-1" dirty="0" smtClean="0">
                <a:solidFill>
                  <a:srgbClr val="FF0000"/>
                </a:solidFill>
                <a:latin typeface="Arial"/>
              </a:rPr>
              <a:t> presentation</a:t>
            </a:r>
          </a:p>
          <a:p>
            <a:pPr>
              <a:lnSpc>
                <a:spcPct val="100000"/>
              </a:lnSpc>
            </a:pPr>
            <a:endParaRPr lang="en-US" sz="1800" b="1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9" name="Slide Number Placeholder 8">
            <a:extLst>
              <a:ext uri="{FF2B5EF4-FFF2-40B4-BE49-F238E27FC236}">
                <a16:creationId xmlns="" xmlns:a16="http://schemas.microsoft.com/office/drawing/2014/main" id="{913EEB6E-9478-4422-8C93-00B7C8593D70}"/>
              </a:ext>
            </a:extLst>
          </p:cNvPr>
          <p:cNvSpPr txBox="1">
            <a:spLocks/>
          </p:cNvSpPr>
          <p:nvPr/>
        </p:nvSpPr>
        <p:spPr>
          <a:xfrm>
            <a:off x="9109364" y="6363837"/>
            <a:ext cx="2743200" cy="365125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3</a:t>
            </a:r>
            <a:endParaRPr lang="ru-RU" dirty="0"/>
          </a:p>
        </p:txBody>
      </p:sp>
      <p:grpSp>
        <p:nvGrpSpPr>
          <p:cNvPr id="20" name="Group 3"/>
          <p:cNvGrpSpPr/>
          <p:nvPr/>
        </p:nvGrpSpPr>
        <p:grpSpPr>
          <a:xfrm>
            <a:off x="281520" y="1193760"/>
            <a:ext cx="3006000" cy="2253960"/>
            <a:chOff x="281520" y="1193760"/>
            <a:chExt cx="3006000" cy="2253960"/>
          </a:xfrm>
        </p:grpSpPr>
        <p:pic>
          <p:nvPicPr>
            <p:cNvPr id="21" name="Picture 57"/>
            <p:cNvPicPr/>
            <p:nvPr/>
          </p:nvPicPr>
          <p:blipFill>
            <a:blip r:embed="rId6"/>
            <a:stretch/>
          </p:blipFill>
          <p:spPr>
            <a:xfrm>
              <a:off x="281520" y="1676880"/>
              <a:ext cx="2058480" cy="17708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2" name="CustomShape 4"/>
            <p:cNvSpPr/>
            <p:nvPr/>
          </p:nvSpPr>
          <p:spPr>
            <a:xfrm>
              <a:off x="516600" y="1193760"/>
              <a:ext cx="2284200" cy="272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/>
                </a:rPr>
                <a:t>PSD module scintillators assembly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23" name="CustomShape 5"/>
            <p:cNvSpPr/>
            <p:nvPr/>
          </p:nvSpPr>
          <p:spPr>
            <a:xfrm>
              <a:off x="2156760" y="2922480"/>
              <a:ext cx="1130760" cy="272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latin typeface="Calibri"/>
                </a:rPr>
                <a:t>Scintillator tiles</a:t>
              </a:r>
              <a:endParaRPr lang="en-US" sz="1200" b="0" strike="noStrike" spc="-1" dirty="0">
                <a:latin typeface="Arial"/>
              </a:endParaRPr>
            </a:p>
          </p:txBody>
        </p:sp>
        <p:sp>
          <p:nvSpPr>
            <p:cNvPr id="24" name="CustomShape 6"/>
            <p:cNvSpPr/>
            <p:nvPr/>
          </p:nvSpPr>
          <p:spPr>
            <a:xfrm>
              <a:off x="2295720" y="1400760"/>
              <a:ext cx="831960" cy="272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/>
                </a:rPr>
                <a:t>WLS fibers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25" name="CustomShape 7"/>
            <p:cNvSpPr/>
            <p:nvPr/>
          </p:nvSpPr>
          <p:spPr>
            <a:xfrm>
              <a:off x="2598840" y="1872000"/>
              <a:ext cx="473760" cy="272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/>
                </a:rPr>
                <a:t>Lead</a:t>
              </a:r>
              <a:endParaRPr lang="en-US" sz="1200" b="0" strike="noStrike" spc="-1">
                <a:latin typeface="Arial"/>
              </a:endParaRPr>
            </a:p>
          </p:txBody>
        </p:sp>
        <p:sp>
          <p:nvSpPr>
            <p:cNvPr id="26" name="CustomShape 8"/>
            <p:cNvSpPr/>
            <p:nvPr/>
          </p:nvSpPr>
          <p:spPr>
            <a:xfrm flipH="1">
              <a:off x="2060280" y="1539360"/>
              <a:ext cx="267480" cy="1821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472C4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" name="CustomShape 9"/>
            <p:cNvSpPr/>
            <p:nvPr/>
          </p:nvSpPr>
          <p:spPr>
            <a:xfrm flipH="1">
              <a:off x="2225880" y="2010240"/>
              <a:ext cx="384840" cy="2037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472C4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8" name="CustomShape 10"/>
            <p:cNvSpPr/>
            <p:nvPr/>
          </p:nvSpPr>
          <p:spPr>
            <a:xfrm flipH="1" flipV="1">
              <a:off x="1892520" y="2752560"/>
              <a:ext cx="307800" cy="3070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472C4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  <p:extLst>
      <p:ext uri="{BB962C8B-B14F-4D97-AF65-F5344CB8AC3E}">
        <p14:creationId xmlns:p14="http://schemas.microsoft.com/office/powerpoint/2010/main" val="426591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2"/>
          <p:cNvSpPr txBox="1"/>
          <p:nvPr/>
        </p:nvSpPr>
        <p:spPr>
          <a:xfrm>
            <a:off x="3011760" y="-24120"/>
            <a:ext cx="6919560" cy="866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" dirty="0">
                <a:solidFill>
                  <a:srgbClr val="000000"/>
                </a:solidFill>
                <a:latin typeface="Calibri Light"/>
              </a:rPr>
              <a:t>PSD readout electronics</a:t>
            </a:r>
            <a:endParaRPr lang="ru-RU" sz="4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CustomShape 3"/>
          <p:cNvSpPr/>
          <p:nvPr/>
        </p:nvSpPr>
        <p:spPr>
          <a:xfrm>
            <a:off x="8070120" y="625680"/>
            <a:ext cx="4223160" cy="367288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4572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C55A11"/>
                </a:solidFill>
                <a:latin typeface="Calibri"/>
              </a:rPr>
              <a:t>Radiation sensitive electronics will be placed at the distance </a:t>
            </a:r>
            <a:r>
              <a:rPr lang="en-US" sz="1800" b="1" strike="noStrike" spc="-1" dirty="0" smtClean="0">
                <a:solidFill>
                  <a:srgbClr val="C55A11"/>
                </a:solidFill>
                <a:latin typeface="Calibri"/>
              </a:rPr>
              <a:t>~ 50m </a:t>
            </a:r>
            <a:r>
              <a:rPr lang="en-US" sz="1800" b="1" strike="noStrike" spc="-1" dirty="0">
                <a:solidFill>
                  <a:srgbClr val="C55A11"/>
                </a:solidFill>
                <a:latin typeface="Calibri"/>
              </a:rPr>
              <a:t>from the PSD in radiation protected area: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C55A11"/>
                </a:solidFill>
                <a:latin typeface="Calibri"/>
              </a:rPr>
              <a:t>ECAL@PANDA ADC64 board (LTM9011 ADC 125Msps / 80Msps (14-bit digitization; 2VP-P) with ADC interface board  (single-ended to differential converter)</a:t>
            </a:r>
            <a:endParaRPr lang="en-US" sz="1400" b="0" strike="noStrike" spc="-1" dirty="0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en-US" sz="1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389169" y="4146714"/>
            <a:ext cx="2271600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70C0"/>
                </a:solidFill>
                <a:latin typeface="Calibri"/>
              </a:rPr>
              <a:t>Board with 10 MPPCs, </a:t>
            </a:r>
            <a:endParaRPr lang="en-US" sz="16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70C0"/>
                </a:solidFill>
                <a:latin typeface="Calibri"/>
              </a:rPr>
              <a:t>a temperature sensor </a:t>
            </a:r>
            <a:endParaRPr lang="en-US" sz="16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70C0"/>
                </a:solidFill>
                <a:latin typeface="Calibri"/>
              </a:rPr>
              <a:t>and </a:t>
            </a:r>
            <a:r>
              <a:rPr lang="en-US" sz="1600" b="1" strike="noStrike" spc="-1" dirty="0" smtClean="0">
                <a:solidFill>
                  <a:srgbClr val="0070C0"/>
                </a:solidFill>
                <a:latin typeface="Calibri"/>
              </a:rPr>
              <a:t>LED for calibration</a:t>
            </a:r>
            <a:endParaRPr lang="en-US" sz="16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70C0"/>
                </a:solidFill>
                <a:latin typeface="Calibri"/>
              </a:rPr>
              <a:t>are mounted </a:t>
            </a:r>
            <a:r>
              <a:rPr lang="en-US" sz="1600" b="1" strike="noStrike" spc="-1" dirty="0" smtClean="0">
                <a:solidFill>
                  <a:srgbClr val="0070C0"/>
                </a:solidFill>
                <a:latin typeface="Calibri"/>
              </a:rPr>
              <a:t>on rear side of  </a:t>
            </a:r>
            <a:r>
              <a:rPr lang="en-US" sz="1600" b="1" strike="noStrike" spc="-1" dirty="0">
                <a:solidFill>
                  <a:srgbClr val="0070C0"/>
                </a:solidFill>
                <a:latin typeface="Calibri"/>
              </a:rPr>
              <a:t>modules</a:t>
            </a:r>
            <a:endParaRPr lang="en-US" sz="16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en-US" sz="1600" b="0" strike="noStrike" spc="-1" dirty="0">
              <a:latin typeface="Arial"/>
            </a:endParaRPr>
          </a:p>
        </p:txBody>
      </p:sp>
      <p:pic>
        <p:nvPicPr>
          <p:cNvPr id="119" name="Рисунок 10"/>
          <p:cNvPicPr/>
          <p:nvPr/>
        </p:nvPicPr>
        <p:blipFill>
          <a:blip r:embed="rId2"/>
          <a:stretch/>
        </p:blipFill>
        <p:spPr>
          <a:xfrm>
            <a:off x="493560" y="2576095"/>
            <a:ext cx="1957680" cy="1470240"/>
          </a:xfrm>
          <a:prstGeom prst="rect">
            <a:avLst/>
          </a:prstGeom>
          <a:ln w="0">
            <a:noFill/>
          </a:ln>
        </p:spPr>
      </p:pic>
      <p:grpSp>
        <p:nvGrpSpPr>
          <p:cNvPr id="120" name="Group 5"/>
          <p:cNvGrpSpPr/>
          <p:nvPr/>
        </p:nvGrpSpPr>
        <p:grpSpPr>
          <a:xfrm>
            <a:off x="8879760" y="2725920"/>
            <a:ext cx="1690560" cy="1154520"/>
            <a:chOff x="8879760" y="2725920"/>
            <a:chExt cx="1690560" cy="1154520"/>
          </a:xfrm>
        </p:grpSpPr>
        <p:pic>
          <p:nvPicPr>
            <p:cNvPr id="121" name="Рисунок 3"/>
            <p:cNvPicPr/>
            <p:nvPr/>
          </p:nvPicPr>
          <p:blipFill>
            <a:blip r:embed="rId3"/>
            <a:srcRect l="33470" t="3932" r="8841" b="1059"/>
            <a:stretch/>
          </p:blipFill>
          <p:spPr>
            <a:xfrm rot="16200000">
              <a:off x="9158400" y="2468520"/>
              <a:ext cx="1133280" cy="16905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2" name="Picture 9"/>
            <p:cNvPicPr/>
            <p:nvPr/>
          </p:nvPicPr>
          <p:blipFill>
            <a:blip r:embed="rId4"/>
            <a:stretch/>
          </p:blipFill>
          <p:spPr>
            <a:xfrm>
              <a:off x="9196560" y="2725920"/>
              <a:ext cx="1056960" cy="58752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23" name="CustomShape 6"/>
          <p:cNvSpPr/>
          <p:nvPr/>
        </p:nvSpPr>
        <p:spPr>
          <a:xfrm>
            <a:off x="8107200" y="3880440"/>
            <a:ext cx="6095520" cy="15989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C55A11"/>
                </a:solidFill>
                <a:latin typeface="Calibri"/>
              </a:rPr>
              <a:t>Remotely controlled MPPC bias voltage supply.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 smtClean="0">
                <a:solidFill>
                  <a:srgbClr val="C55A11"/>
                </a:solidFill>
                <a:latin typeface="Calibri"/>
              </a:rPr>
              <a:t>LED  pulse </a:t>
            </a:r>
            <a:r>
              <a:rPr lang="en-US" sz="1400" b="1" strike="noStrike" spc="-1" dirty="0">
                <a:solidFill>
                  <a:srgbClr val="C55A11"/>
                </a:solidFill>
                <a:latin typeface="Calibri"/>
              </a:rPr>
              <a:t>generator</a:t>
            </a:r>
            <a:endParaRPr lang="en-US" sz="1400" b="0" strike="noStrike" spc="-1" dirty="0">
              <a:latin typeface="Arial"/>
            </a:endParaRPr>
          </a:p>
        </p:txBody>
      </p:sp>
      <p:pic>
        <p:nvPicPr>
          <p:cNvPr id="124" name="Рисунок 6"/>
          <p:cNvPicPr/>
          <p:nvPr/>
        </p:nvPicPr>
        <p:blipFill>
          <a:blip r:embed="rId5"/>
          <a:stretch/>
        </p:blipFill>
        <p:spPr>
          <a:xfrm>
            <a:off x="9249120" y="4142520"/>
            <a:ext cx="1144440" cy="1013400"/>
          </a:xfrm>
          <a:prstGeom prst="rect">
            <a:avLst/>
          </a:prstGeom>
          <a:ln w="0">
            <a:noFill/>
          </a:ln>
        </p:spPr>
      </p:pic>
      <p:pic>
        <p:nvPicPr>
          <p:cNvPr id="125" name="Рисунок 8"/>
          <p:cNvPicPr/>
          <p:nvPr/>
        </p:nvPicPr>
        <p:blipFill>
          <a:blip r:embed="rId6"/>
          <a:stretch/>
        </p:blipFill>
        <p:spPr>
          <a:xfrm>
            <a:off x="7953840" y="5490000"/>
            <a:ext cx="3663720" cy="842760"/>
          </a:xfrm>
          <a:prstGeom prst="rect">
            <a:avLst/>
          </a:prstGeom>
          <a:ln w="0">
            <a:noFill/>
          </a:ln>
        </p:spPr>
      </p:pic>
      <p:grpSp>
        <p:nvGrpSpPr>
          <p:cNvPr id="126" name="Group 7"/>
          <p:cNvGrpSpPr/>
          <p:nvPr/>
        </p:nvGrpSpPr>
        <p:grpSpPr>
          <a:xfrm>
            <a:off x="102087" y="140300"/>
            <a:ext cx="2652993" cy="2139480"/>
            <a:chOff x="414558" y="4420259"/>
            <a:chExt cx="2652993" cy="2139480"/>
          </a:xfrm>
        </p:grpSpPr>
        <p:pic>
          <p:nvPicPr>
            <p:cNvPr id="127" name="Рисунок 33"/>
            <p:cNvPicPr/>
            <p:nvPr/>
          </p:nvPicPr>
          <p:blipFill>
            <a:blip r:embed="rId7"/>
            <a:srcRect l="6449" t="29165" r="7701" b="4723"/>
            <a:stretch/>
          </p:blipFill>
          <p:spPr>
            <a:xfrm>
              <a:off x="580671" y="4420259"/>
              <a:ext cx="2486880" cy="21394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28" name="CustomShape 8"/>
            <p:cNvSpPr/>
            <p:nvPr/>
          </p:nvSpPr>
          <p:spPr>
            <a:xfrm>
              <a:off x="991080" y="5581080"/>
              <a:ext cx="1726200" cy="72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000000"/>
                  </a:solidFill>
                  <a:latin typeface="Calibri"/>
                </a:rPr>
                <a:t>AuAu@11 </a:t>
              </a:r>
              <a:r>
                <a:rPr lang="en-US" sz="1400" b="1" strike="noStrike" spc="-1" dirty="0" err="1">
                  <a:solidFill>
                    <a:srgbClr val="000000"/>
                  </a:solidFill>
                  <a:latin typeface="Calibri"/>
                </a:rPr>
                <a:t>AGeV</a:t>
              </a:r>
              <a:endParaRPr lang="en-US" sz="14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000000"/>
                  </a:solidFill>
                  <a:latin typeface="Calibri"/>
                </a:rPr>
                <a:t>Beam rate – 10</a:t>
              </a:r>
              <a:r>
                <a:rPr lang="en-US" sz="1400" b="1" strike="noStrike" spc="-1" baseline="30000" dirty="0">
                  <a:solidFill>
                    <a:srgbClr val="000000"/>
                  </a:solidFill>
                  <a:latin typeface="Calibri"/>
                </a:rPr>
                <a:t>8</a:t>
              </a:r>
              <a:r>
                <a:rPr lang="en-US" sz="1400" b="1" strike="noStrike" spc="-1" dirty="0">
                  <a:solidFill>
                    <a:srgbClr val="000000"/>
                  </a:solidFill>
                  <a:latin typeface="Calibri"/>
                </a:rPr>
                <a:t> Au/s</a:t>
              </a:r>
              <a:endParaRPr lang="en-US" sz="14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000000"/>
                  </a:solidFill>
                  <a:latin typeface="Calibri"/>
                </a:rPr>
                <a:t>1% Au target</a:t>
              </a:r>
              <a:endParaRPr lang="en-US" sz="1400" b="0" strike="noStrike" spc="-1" dirty="0">
                <a:latin typeface="Arial"/>
              </a:endParaRPr>
            </a:p>
          </p:txBody>
        </p:sp>
        <p:sp>
          <p:nvSpPr>
            <p:cNvPr id="129" name="CustomShape 9"/>
            <p:cNvSpPr/>
            <p:nvPr/>
          </p:nvSpPr>
          <p:spPr>
            <a:xfrm rot="16200000">
              <a:off x="-353291" y="5336838"/>
              <a:ext cx="1842021" cy="30632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 err="1">
                  <a:solidFill>
                    <a:srgbClr val="000000"/>
                  </a:solidFill>
                  <a:latin typeface="Calibri"/>
                </a:rPr>
                <a:t>N</a:t>
              </a:r>
              <a:r>
                <a:rPr lang="en-US" sz="1400" b="1" strike="noStrike" spc="-1" baseline="-25000" dirty="0" err="1">
                  <a:solidFill>
                    <a:srgbClr val="000000"/>
                  </a:solidFill>
                  <a:latin typeface="Calibri"/>
                </a:rPr>
                <a:t>eq</a:t>
              </a:r>
              <a:r>
                <a:rPr lang="en-US" sz="1400" b="1" strike="noStrike" spc="-1" dirty="0">
                  <a:solidFill>
                    <a:srgbClr val="000000"/>
                  </a:solidFill>
                  <a:latin typeface="Calibri"/>
                </a:rPr>
                <a:t>/cm</a:t>
              </a:r>
              <a:r>
                <a:rPr lang="en-US" sz="1400" b="1" strike="noStrike" spc="-1" baseline="30000" dirty="0">
                  <a:solidFill>
                    <a:srgbClr val="000000"/>
                  </a:solidFill>
                  <a:latin typeface="Calibri"/>
                </a:rPr>
                <a:t>2</a:t>
              </a:r>
              <a:r>
                <a:rPr lang="en-US" sz="1400" b="1" strike="noStrike" spc="-1" dirty="0">
                  <a:solidFill>
                    <a:srgbClr val="000000"/>
                  </a:solidFill>
                  <a:latin typeface="Calibri"/>
                </a:rPr>
                <a:t> after 1 month</a:t>
              </a:r>
              <a:endParaRPr lang="en-US" sz="1400" b="0" strike="noStrike" spc="-1" dirty="0">
                <a:latin typeface="Arial"/>
              </a:endParaRPr>
            </a:p>
          </p:txBody>
        </p:sp>
      </p:grpSp>
      <p:grpSp>
        <p:nvGrpSpPr>
          <p:cNvPr id="130" name="Group 10"/>
          <p:cNvGrpSpPr/>
          <p:nvPr/>
        </p:nvGrpSpPr>
        <p:grpSpPr>
          <a:xfrm>
            <a:off x="3058920" y="842400"/>
            <a:ext cx="4624920" cy="4799880"/>
            <a:chOff x="3238560" y="1220760"/>
            <a:chExt cx="4624920" cy="4799880"/>
          </a:xfrm>
        </p:grpSpPr>
        <p:pic>
          <p:nvPicPr>
            <p:cNvPr id="131" name="Рисунок 3"/>
            <p:cNvPicPr/>
            <p:nvPr/>
          </p:nvPicPr>
          <p:blipFill>
            <a:blip r:embed="rId8"/>
            <a:stretch/>
          </p:blipFill>
          <p:spPr>
            <a:xfrm>
              <a:off x="3238560" y="1220760"/>
              <a:ext cx="4624920" cy="41853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32" name="CustomShape 11"/>
            <p:cNvSpPr/>
            <p:nvPr/>
          </p:nvSpPr>
          <p:spPr>
            <a:xfrm>
              <a:off x="5551560" y="4509000"/>
              <a:ext cx="1519920" cy="1511640"/>
            </a:xfrm>
            <a:prstGeom prst="rect">
              <a:avLst/>
            </a:prstGeom>
            <a:solidFill>
              <a:schemeClr val="accent2">
                <a:alpha val="22000"/>
              </a:schemeClr>
            </a:solidFill>
            <a:ln>
              <a:solidFill>
                <a:srgbClr val="3254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20" name="Slide Number Placeholder 8">
            <a:extLst>
              <a:ext uri="{FF2B5EF4-FFF2-40B4-BE49-F238E27FC236}">
                <a16:creationId xmlns="" xmlns:a16="http://schemas.microsoft.com/office/drawing/2014/main" id="{913EEB6E-9478-4422-8C93-00B7C8593D70}"/>
              </a:ext>
            </a:extLst>
          </p:cNvPr>
          <p:cNvSpPr txBox="1">
            <a:spLocks/>
          </p:cNvSpPr>
          <p:nvPr/>
        </p:nvSpPr>
        <p:spPr>
          <a:xfrm>
            <a:off x="9109364" y="6363837"/>
            <a:ext cx="2743200" cy="365125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5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15320" y="6082631"/>
            <a:ext cx="7823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lnSpc>
                <a:spcPct val="100000"/>
              </a:lnSpc>
              <a:buClr>
                <a:srgbClr val="00B050"/>
              </a:buClr>
            </a:pPr>
            <a:endParaRPr lang="en-US" b="1" spc="-1" dirty="0" smtClean="0">
              <a:solidFill>
                <a:srgbClr val="FF0000"/>
              </a:solidFill>
              <a:latin typeface="Calibri"/>
            </a:endParaRPr>
          </a:p>
          <a:p>
            <a:pPr marL="285840" indent="-285480">
              <a:lnSpc>
                <a:spcPct val="100000"/>
              </a:lnSpc>
              <a:buClr>
                <a:srgbClr val="00B050"/>
              </a:buClr>
              <a:buFont typeface="StarSymbol"/>
              <a:buChar char="-"/>
            </a:pPr>
            <a:r>
              <a:rPr lang="en-US" b="1" spc="-1" dirty="0" smtClean="0">
                <a:solidFill>
                  <a:srgbClr val="FF0000"/>
                </a:solidFill>
                <a:latin typeface="Calibri"/>
              </a:rPr>
              <a:t> See </a:t>
            </a:r>
            <a:r>
              <a:rPr lang="en-US" b="1" spc="-1" dirty="0" err="1" smtClean="0">
                <a:solidFill>
                  <a:srgbClr val="FF0000"/>
                </a:solidFill>
                <a:latin typeface="Calibri"/>
              </a:rPr>
              <a:t>A.Makhnev</a:t>
            </a:r>
            <a:r>
              <a:rPr lang="en-US" b="1" spc="-1" dirty="0" smtClean="0">
                <a:solidFill>
                  <a:srgbClr val="FF0000"/>
                </a:solidFill>
                <a:latin typeface="Calibri"/>
              </a:rPr>
              <a:t> and </a:t>
            </a:r>
            <a:r>
              <a:rPr lang="en-US" b="1" spc="-1" dirty="0" err="1" smtClean="0">
                <a:solidFill>
                  <a:srgbClr val="FF0000"/>
                </a:solidFill>
                <a:latin typeface="Calibri"/>
              </a:rPr>
              <a:t>D.Finogeev</a:t>
            </a:r>
            <a:r>
              <a:rPr lang="en-US" b="1" spc="-1" dirty="0" smtClean="0">
                <a:solidFill>
                  <a:srgbClr val="FF0000"/>
                </a:solidFill>
                <a:latin typeface="Calibri"/>
              </a:rPr>
              <a:t> presentation. </a:t>
            </a:r>
            <a:endParaRPr lang="en-US" spc="-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0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3"/>
          <p:cNvSpPr/>
          <p:nvPr/>
        </p:nvSpPr>
        <p:spPr>
          <a:xfrm>
            <a:off x="2896609" y="1104647"/>
            <a:ext cx="7347240" cy="15814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 marL="36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en-GB" sz="2000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 smtClean="0">
                <a:solidFill>
                  <a:srgbClr val="12861D"/>
                </a:solidFill>
                <a:latin typeface="Calibri"/>
                <a:ea typeface="DejaVu Sans"/>
              </a:rPr>
              <a:t>Full chain of </a:t>
            </a:r>
            <a:r>
              <a:rPr lang="en-GB" b="0" strike="noStrike" spc="-1" dirty="0" err="1" smtClean="0">
                <a:solidFill>
                  <a:srgbClr val="12861D"/>
                </a:solidFill>
                <a:latin typeface="Calibri"/>
                <a:ea typeface="DejaVu Sans"/>
              </a:rPr>
              <a:t>mPSD</a:t>
            </a:r>
            <a:r>
              <a:rPr lang="en-GB" b="0" strike="noStrike" spc="-1" dirty="0" smtClean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readout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has been successfully </a:t>
            </a:r>
            <a:r>
              <a:rPr lang="en-GB" b="0" strike="noStrike" spc="-1" dirty="0" smtClean="0">
                <a:solidFill>
                  <a:srgbClr val="12861D"/>
                </a:solidFill>
                <a:latin typeface="Calibri"/>
                <a:ea typeface="DejaVu Sans"/>
              </a:rPr>
              <a:t>integrated </a:t>
            </a:r>
          </a:p>
          <a:p>
            <a:pPr marL="36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</a:pPr>
            <a:r>
              <a:rPr lang="en-GB" spc="-1" dirty="0">
                <a:solidFill>
                  <a:srgbClr val="12861D"/>
                </a:solidFill>
                <a:latin typeface="Calibri"/>
                <a:ea typeface="DejaVu Sans"/>
              </a:rPr>
              <a:t>i</a:t>
            </a:r>
            <a:r>
              <a:rPr lang="en-GB" b="0" strike="noStrike" spc="-1" dirty="0" smtClean="0">
                <a:solidFill>
                  <a:srgbClr val="12861D"/>
                </a:solidFill>
                <a:latin typeface="Calibri"/>
                <a:ea typeface="DejaVu Sans"/>
              </a:rPr>
              <a:t>n </a:t>
            </a:r>
            <a:r>
              <a:rPr lang="en-GB" b="0" strike="noStrike" spc="-1" dirty="0" err="1" smtClean="0">
                <a:solidFill>
                  <a:srgbClr val="12861D"/>
                </a:solidFill>
                <a:latin typeface="Calibri"/>
                <a:ea typeface="DejaVu Sans"/>
              </a:rPr>
              <a:t>mCBM</a:t>
            </a:r>
            <a:r>
              <a:rPr lang="en-GB" b="0" strike="noStrike" spc="-1" dirty="0" smtClean="0">
                <a:solidFill>
                  <a:srgbClr val="12861D"/>
                </a:solidFill>
                <a:latin typeface="Calibri"/>
                <a:ea typeface="DejaVu Sans"/>
              </a:rPr>
              <a:t> readout </a:t>
            </a:r>
            <a:r>
              <a:rPr lang="en-GB" spc="-1" dirty="0" smtClean="0">
                <a:solidFill>
                  <a:srgbClr val="12861D"/>
                </a:solidFill>
                <a:latin typeface="Calibri"/>
                <a:ea typeface="DejaVu Sans"/>
              </a:rPr>
              <a:t>and </a:t>
            </a:r>
            <a:r>
              <a:rPr lang="en-GB" b="0" strike="noStrike" spc="-1" dirty="0" smtClean="0">
                <a:solidFill>
                  <a:srgbClr val="12861D"/>
                </a:solidFill>
                <a:latin typeface="Calibri"/>
                <a:ea typeface="DejaVu Sans"/>
              </a:rPr>
              <a:t>tested</a:t>
            </a:r>
            <a:r>
              <a:rPr lang="ru-RU" b="0" strike="noStrike" spc="-1" dirty="0" smtClean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at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high</a:t>
            </a:r>
            <a:r>
              <a:rPr lang="en-US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interaction rate.</a:t>
            </a:r>
            <a:endParaRPr lang="en-US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12861D"/>
              </a:buClr>
              <a:buFont typeface="Wingdings" charset="2"/>
              <a:buChar char=""/>
            </a:pP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Time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correlation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with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other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subsystems</a:t>
            </a:r>
            <a:endParaRPr lang="en-US" b="0" strike="noStrike" spc="-1" dirty="0">
              <a:latin typeface="Arial"/>
            </a:endParaRPr>
          </a:p>
          <a:p>
            <a:pPr marL="216000" indent="-21528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Clr>
                <a:srgbClr val="12861D"/>
              </a:buClr>
              <a:buFont typeface="Wingdings" charset="2"/>
              <a:buChar char=""/>
            </a:pP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US" b="0" strike="noStrike" spc="-1" dirty="0" err="1">
                <a:solidFill>
                  <a:srgbClr val="12861D"/>
                </a:solidFill>
                <a:latin typeface="Calibri"/>
                <a:ea typeface="DejaVu Sans"/>
              </a:rPr>
              <a:t>mPSD</a:t>
            </a:r>
            <a:r>
              <a:rPr lang="en-US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US" spc="-1" dirty="0" smtClean="0">
                <a:solidFill>
                  <a:srgbClr val="12861D"/>
                </a:solidFill>
                <a:latin typeface="Calibri"/>
                <a:ea typeface="DejaVu Sans"/>
              </a:rPr>
              <a:t>energy</a:t>
            </a:r>
            <a:r>
              <a:rPr lang="ru-RU" b="0" strike="noStrike" spc="-1" dirty="0" smtClean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spectra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are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in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agreement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with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simulated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ru-RU" b="0" strike="noStrike" spc="-1" dirty="0" err="1">
                <a:solidFill>
                  <a:srgbClr val="12861D"/>
                </a:solidFill>
                <a:latin typeface="Calibri"/>
                <a:ea typeface="DejaVu Sans"/>
              </a:rPr>
              <a:t>mPSD</a:t>
            </a:r>
            <a:r>
              <a:rPr lang="ru-RU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 </a:t>
            </a:r>
            <a:r>
              <a:rPr lang="en-GB" b="0" strike="noStrike" spc="-1" dirty="0">
                <a:solidFill>
                  <a:srgbClr val="12861D"/>
                </a:solidFill>
                <a:latin typeface="Calibri"/>
                <a:ea typeface="DejaVu Sans"/>
              </a:rPr>
              <a:t>data</a:t>
            </a:r>
            <a:endParaRPr lang="en-US" b="0" strike="noStrike" spc="-1" dirty="0">
              <a:latin typeface="Arial"/>
            </a:endParaRPr>
          </a:p>
        </p:txBody>
      </p:sp>
      <p:sp>
        <p:nvSpPr>
          <p:cNvPr id="137" name="CustomShape 4"/>
          <p:cNvSpPr/>
          <p:nvPr/>
        </p:nvSpPr>
        <p:spPr>
          <a:xfrm>
            <a:off x="1229990" y="-34709"/>
            <a:ext cx="5849640" cy="75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b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Full </a:t>
            </a:r>
            <a:r>
              <a:rPr lang="ru-RU" sz="4400" b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PSD </a:t>
            </a:r>
            <a:r>
              <a:rPr lang="en-US" sz="4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readout chain </a:t>
            </a:r>
            <a:r>
              <a:rPr lang="en-GB" sz="4400" b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test</a:t>
            </a:r>
            <a:r>
              <a:rPr lang="en-US" sz="4400" b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in at </a:t>
            </a:r>
            <a:r>
              <a:rPr lang="en-US" sz="4400" b="1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mCBM</a:t>
            </a:r>
            <a:endParaRPr lang="en-US" sz="4400" b="0" strike="noStrike" spc="-1" dirty="0">
              <a:latin typeface="Arial"/>
            </a:endParaRPr>
          </a:p>
        </p:txBody>
      </p:sp>
      <p:pic>
        <p:nvPicPr>
          <p:cNvPr id="141" name="Рисунок 13"/>
          <p:cNvPicPr/>
          <p:nvPr/>
        </p:nvPicPr>
        <p:blipFill>
          <a:blip r:embed="rId2"/>
          <a:srcRect l="60815" r="12627" b="52530"/>
          <a:stretch/>
        </p:blipFill>
        <p:spPr>
          <a:xfrm>
            <a:off x="9547055" y="1027839"/>
            <a:ext cx="2559520" cy="1956757"/>
          </a:xfrm>
          <a:prstGeom prst="rect">
            <a:avLst/>
          </a:prstGeom>
          <a:ln w="0">
            <a:noFill/>
          </a:ln>
        </p:spPr>
      </p:pic>
      <p:pic>
        <p:nvPicPr>
          <p:cNvPr id="133" name="Picture 75"/>
          <p:cNvPicPr/>
          <p:nvPr/>
        </p:nvPicPr>
        <p:blipFill>
          <a:blip r:embed="rId3"/>
          <a:stretch/>
        </p:blipFill>
        <p:spPr>
          <a:xfrm>
            <a:off x="6316082" y="3317146"/>
            <a:ext cx="4200678" cy="2697547"/>
          </a:xfrm>
          <a:prstGeom prst="rect">
            <a:avLst/>
          </a:prstGeom>
          <a:ln w="0">
            <a:noFill/>
          </a:ln>
        </p:spPr>
      </p:pic>
      <p:sp>
        <p:nvSpPr>
          <p:cNvPr id="135" name="CustomShape 2"/>
          <p:cNvSpPr/>
          <p:nvPr/>
        </p:nvSpPr>
        <p:spPr>
          <a:xfrm>
            <a:off x="7367072" y="3667243"/>
            <a:ext cx="3098484" cy="94084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Run</a:t>
            </a:r>
            <a:r>
              <a:rPr lang="ru-RU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1588 </a:t>
            </a:r>
            <a:r>
              <a:rPr lang="en-GB" sz="15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O+Ni</a:t>
            </a:r>
            <a:r>
              <a:rPr lang="ru-RU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15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2.0AGeV</a:t>
            </a:r>
            <a:r>
              <a:rPr lang="en-US" sz="15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,</a:t>
            </a:r>
            <a:r>
              <a:rPr lang="ru-RU" sz="15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15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0.7MHz </a:t>
            </a:r>
            <a:r>
              <a:rPr lang="en-GB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interaction</a:t>
            </a:r>
            <a:r>
              <a:rPr lang="ru-RU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GB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rate</a:t>
            </a:r>
            <a:endParaRPr lang="en-US" sz="15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Taken</a:t>
            </a:r>
            <a:r>
              <a:rPr lang="ru-RU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15.07.2021</a:t>
            </a:r>
            <a:endParaRPr lang="en-US" sz="15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500" b="0" strike="noStrike" spc="-1" dirty="0">
                <a:solidFill>
                  <a:srgbClr val="0000FF"/>
                </a:solidFill>
                <a:latin typeface="Calibri"/>
                <a:ea typeface="DejaVu Sans"/>
              </a:rPr>
              <a:t>Experiment</a:t>
            </a:r>
            <a:r>
              <a:rPr lang="ru-RU" sz="1500" b="0" strike="noStrike" spc="-1" dirty="0">
                <a:solidFill>
                  <a:srgbClr val="31538F"/>
                </a:solidFill>
                <a:latin typeface="Calibri"/>
                <a:ea typeface="DejaVu Sans"/>
              </a:rPr>
              <a:t> </a:t>
            </a:r>
            <a:r>
              <a:rPr lang="ru-RU" sz="1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&amp; </a:t>
            </a:r>
            <a:r>
              <a:rPr lang="en-GB" sz="1500" b="0" strike="noStrike" spc="-1" dirty="0">
                <a:solidFill>
                  <a:srgbClr val="FF00FF"/>
                </a:solidFill>
                <a:latin typeface="Calibri"/>
                <a:ea typeface="DejaVu Sans"/>
              </a:rPr>
              <a:t>Simulation</a:t>
            </a:r>
            <a:endParaRPr lang="en-US" sz="1500" b="0" strike="noStrike" spc="-1" dirty="0">
              <a:latin typeface="Arial"/>
            </a:endParaRPr>
          </a:p>
        </p:txBody>
      </p:sp>
      <p:sp>
        <p:nvSpPr>
          <p:cNvPr id="11" name="Slide Number Placeholder 8">
            <a:extLst>
              <a:ext uri="{FF2B5EF4-FFF2-40B4-BE49-F238E27FC236}">
                <a16:creationId xmlns="" xmlns:a16="http://schemas.microsoft.com/office/drawing/2014/main" id="{913EEB6E-9478-4422-8C93-00B7C8593D70}"/>
              </a:ext>
            </a:extLst>
          </p:cNvPr>
          <p:cNvSpPr txBox="1">
            <a:spLocks/>
          </p:cNvSpPr>
          <p:nvPr/>
        </p:nvSpPr>
        <p:spPr>
          <a:xfrm>
            <a:off x="9266205" y="6346713"/>
            <a:ext cx="2501107" cy="313792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6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91726" y="6291173"/>
            <a:ext cx="7823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lnSpc>
                <a:spcPct val="100000"/>
              </a:lnSpc>
              <a:buClr>
                <a:srgbClr val="00B050"/>
              </a:buClr>
            </a:pPr>
            <a:r>
              <a:rPr lang="en-US" b="1" spc="-1" dirty="0" smtClean="0">
                <a:solidFill>
                  <a:srgbClr val="FF0000"/>
                </a:solidFill>
                <a:latin typeface="Calibri"/>
              </a:rPr>
              <a:t> See </a:t>
            </a:r>
            <a:r>
              <a:rPr lang="en-US" b="1" spc="-1" dirty="0" err="1" smtClean="0">
                <a:solidFill>
                  <a:srgbClr val="FF0000"/>
                </a:solidFill>
                <a:latin typeface="Calibri"/>
              </a:rPr>
              <a:t>D.Finogeev</a:t>
            </a:r>
            <a:r>
              <a:rPr lang="en-US" b="1" spc="-1" dirty="0" smtClean="0">
                <a:solidFill>
                  <a:srgbClr val="FF0000"/>
                </a:solidFill>
                <a:latin typeface="Calibri"/>
              </a:rPr>
              <a:t> and </a:t>
            </a:r>
            <a:r>
              <a:rPr lang="en-US" b="1" spc="-1" dirty="0" err="1" smtClean="0">
                <a:solidFill>
                  <a:srgbClr val="FF0000"/>
                </a:solidFill>
                <a:latin typeface="Calibri"/>
              </a:rPr>
              <a:t>N.Karpushkin</a:t>
            </a:r>
            <a:r>
              <a:rPr lang="en-US" b="1" spc="-1" dirty="0" smtClean="0">
                <a:solidFill>
                  <a:srgbClr val="FF0000"/>
                </a:solidFill>
                <a:latin typeface="Calibri"/>
              </a:rPr>
              <a:t> presentation.  </a:t>
            </a:r>
            <a:endParaRPr lang="en-US" spc="-1" dirty="0">
              <a:solidFill>
                <a:srgbClr val="FF0000"/>
              </a:solidFill>
            </a:endParaRPr>
          </a:p>
        </p:txBody>
      </p:sp>
      <p:pic>
        <p:nvPicPr>
          <p:cNvPr id="13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26" y="807624"/>
            <a:ext cx="1949961" cy="28116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990" y="3317146"/>
            <a:ext cx="5201226" cy="292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2902320" y="303480"/>
            <a:ext cx="6251040" cy="57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Calibri"/>
              </a:rPr>
              <a:t>The PSD</a:t>
            </a:r>
            <a:r>
              <a:rPr lang="ru-RU" sz="3200" b="1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b="1" strike="noStrike" spc="-1">
                <a:solidFill>
                  <a:srgbClr val="000000"/>
                </a:solidFill>
                <a:latin typeface="Calibri"/>
              </a:rPr>
              <a:t>supermodule performance </a:t>
            </a:r>
            <a:endParaRPr lang="en-US" sz="3200" b="0" strike="noStrike" spc="-1">
              <a:latin typeface="Arial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12040" y="1915560"/>
            <a:ext cx="11365698" cy="4711320"/>
            <a:chOff x="212040" y="1915560"/>
            <a:chExt cx="11365698" cy="4711320"/>
          </a:xfrm>
        </p:grpSpPr>
        <p:pic>
          <p:nvPicPr>
            <p:cNvPr id="142" name="Рисунок 1"/>
            <p:cNvPicPr/>
            <p:nvPr/>
          </p:nvPicPr>
          <p:blipFill>
            <a:blip r:embed="rId2"/>
            <a:stretch/>
          </p:blipFill>
          <p:spPr>
            <a:xfrm>
              <a:off x="399968" y="2280240"/>
              <a:ext cx="4122720" cy="30283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44" name="CustomShape 2"/>
            <p:cNvSpPr/>
            <p:nvPr/>
          </p:nvSpPr>
          <p:spPr>
            <a:xfrm>
              <a:off x="212040" y="5713560"/>
              <a:ext cx="3931560" cy="913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</a:rPr>
                <a:t>PSD </a:t>
              </a:r>
              <a:r>
                <a:rPr lang="ru-RU" sz="1800" b="1" strike="noStrike" spc="-1">
                  <a:solidFill>
                    <a:srgbClr val="000000"/>
                  </a:solidFill>
                  <a:latin typeface="Calibri"/>
                </a:rPr>
                <a:t>СВМ </a:t>
              </a:r>
              <a:r>
                <a:rPr lang="en-US" sz="1800" b="1" strike="noStrike" spc="-1">
                  <a:solidFill>
                    <a:srgbClr val="000000"/>
                  </a:solidFill>
                  <a:latin typeface="Calibri"/>
                </a:rPr>
                <a:t>supermodule  </a:t>
              </a:r>
              <a:endParaRPr lang="en-US" sz="18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</a:rPr>
                <a:t>on T9/T10/NA61/SHINE test beams </a:t>
              </a:r>
              <a:endParaRPr lang="en-US" sz="18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</a:rPr>
                <a:t>at CERN</a:t>
              </a:r>
              <a:endParaRPr lang="en-US" sz="1800" b="0" strike="noStrike" spc="-1">
                <a:latin typeface="Arial"/>
              </a:endParaRPr>
            </a:p>
          </p:txBody>
        </p:sp>
        <p:sp>
          <p:nvSpPr>
            <p:cNvPr id="145" name="CustomShape 3"/>
            <p:cNvSpPr/>
            <p:nvPr/>
          </p:nvSpPr>
          <p:spPr>
            <a:xfrm>
              <a:off x="6408720" y="1915560"/>
              <a:ext cx="4006440" cy="364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000000"/>
                  </a:solidFill>
                  <a:latin typeface="Calibri"/>
                </a:rPr>
                <a:t>Energy resolution and linearity response</a:t>
              </a:r>
              <a:endParaRPr lang="en-US" sz="1800" b="0" strike="noStrike" spc="-1">
                <a:latin typeface="Arial"/>
              </a:endParaRPr>
            </a:p>
          </p:txBody>
        </p:sp>
        <p:grpSp>
          <p:nvGrpSpPr>
            <p:cNvPr id="146" name="Group 4"/>
            <p:cNvGrpSpPr/>
            <p:nvPr/>
          </p:nvGrpSpPr>
          <p:grpSpPr>
            <a:xfrm>
              <a:off x="5246142" y="2488283"/>
              <a:ext cx="6331596" cy="2587316"/>
              <a:chOff x="4875120" y="2482920"/>
              <a:chExt cx="7073280" cy="3118680"/>
            </a:xfrm>
          </p:grpSpPr>
          <p:sp>
            <p:nvSpPr>
              <p:cNvPr id="147" name="CustomShape 5"/>
              <p:cNvSpPr/>
              <p:nvPr/>
            </p:nvSpPr>
            <p:spPr>
              <a:xfrm>
                <a:off x="8724600" y="5205600"/>
                <a:ext cx="3223800" cy="39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grpSp>
            <p:nvGrpSpPr>
              <p:cNvPr id="148" name="Group 6"/>
              <p:cNvGrpSpPr/>
              <p:nvPr/>
            </p:nvGrpSpPr>
            <p:grpSpPr>
              <a:xfrm>
                <a:off x="4875120" y="2482920"/>
                <a:ext cx="3041280" cy="3026880"/>
                <a:chOff x="4875120" y="2482920"/>
                <a:chExt cx="3041280" cy="3026880"/>
              </a:xfrm>
            </p:grpSpPr>
            <p:pic>
              <p:nvPicPr>
                <p:cNvPr id="149" name="Рисунок 3"/>
                <p:cNvPicPr/>
                <p:nvPr/>
              </p:nvPicPr>
              <p:blipFill>
                <a:blip r:embed="rId3"/>
                <a:srcRect t="7329" r="8613" b="140"/>
                <a:stretch/>
              </p:blipFill>
              <p:spPr>
                <a:xfrm>
                  <a:off x="4875120" y="2482920"/>
                  <a:ext cx="3041280" cy="3026880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150" name="Рисунок 17"/>
                <p:cNvPicPr/>
                <p:nvPr/>
              </p:nvPicPr>
              <p:blipFill>
                <a:blip r:embed="rId4"/>
                <a:stretch/>
              </p:blipFill>
              <p:spPr>
                <a:xfrm>
                  <a:off x="6080040" y="2910240"/>
                  <a:ext cx="1605600" cy="518040"/>
                </a:xfrm>
                <a:prstGeom prst="rect">
                  <a:avLst/>
                </a:prstGeom>
                <a:ln w="0">
                  <a:solidFill>
                    <a:schemeClr val="tx1"/>
                  </a:solidFill>
                </a:ln>
              </p:spPr>
            </p:pic>
          </p:grpSp>
          <p:pic>
            <p:nvPicPr>
              <p:cNvPr id="151" name="Рисунок 15"/>
              <p:cNvPicPr/>
              <p:nvPr/>
            </p:nvPicPr>
            <p:blipFill>
              <a:blip r:embed="rId5"/>
              <a:srcRect t="8243" r="7734" b="145"/>
              <a:stretch/>
            </p:blipFill>
            <p:spPr>
              <a:xfrm>
                <a:off x="8890920" y="2543760"/>
                <a:ext cx="2851560" cy="2904840"/>
              </a:xfrm>
              <a:prstGeom prst="rect">
                <a:avLst/>
              </a:prstGeom>
              <a:ln w="0">
                <a:noFill/>
              </a:ln>
            </p:spPr>
          </p:pic>
        </p:grpSp>
      </p:grpSp>
      <p:sp>
        <p:nvSpPr>
          <p:cNvPr id="152" name="CustomShape 7"/>
          <p:cNvSpPr/>
          <p:nvPr/>
        </p:nvSpPr>
        <p:spPr>
          <a:xfrm>
            <a:off x="6582467" y="1101707"/>
            <a:ext cx="5017312" cy="7372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70C0"/>
                </a:solidFill>
                <a:latin typeface="Arial"/>
              </a:rPr>
              <a:t>N </a:t>
            </a:r>
            <a:r>
              <a:rPr lang="en-US" sz="1400" spc="-1" dirty="0" err="1">
                <a:solidFill>
                  <a:srgbClr val="0070C0"/>
                </a:solidFill>
                <a:latin typeface="Arial"/>
              </a:rPr>
              <a:t>Karpushkin</a:t>
            </a:r>
            <a:r>
              <a:rPr lang="en-US" sz="1400" spc="-1" dirty="0">
                <a:solidFill>
                  <a:srgbClr val="0070C0"/>
                </a:solidFill>
                <a:latin typeface="Arial"/>
              </a:rPr>
              <a:t>, D </a:t>
            </a:r>
            <a:r>
              <a:rPr lang="en-US" sz="1400" spc="-1" dirty="0" err="1">
                <a:solidFill>
                  <a:srgbClr val="0070C0"/>
                </a:solidFill>
                <a:latin typeface="Arial"/>
              </a:rPr>
              <a:t>Finogeev</a:t>
            </a:r>
            <a:r>
              <a:rPr lang="en-US" sz="1400" spc="-1" dirty="0">
                <a:solidFill>
                  <a:srgbClr val="0070C0"/>
                </a:solidFill>
                <a:latin typeface="Arial"/>
              </a:rPr>
              <a:t>, M </a:t>
            </a:r>
            <a:r>
              <a:rPr lang="en-US" sz="1400" spc="-1" dirty="0" err="1">
                <a:solidFill>
                  <a:srgbClr val="0070C0"/>
                </a:solidFill>
                <a:latin typeface="Arial"/>
              </a:rPr>
              <a:t>Golubeva</a:t>
            </a:r>
            <a:r>
              <a:rPr lang="en-US" sz="1400" spc="-1" dirty="0">
                <a:solidFill>
                  <a:srgbClr val="0070C0"/>
                </a:solidFill>
                <a:latin typeface="Arial"/>
              </a:rPr>
              <a:t>, F </a:t>
            </a:r>
            <a:r>
              <a:rPr lang="en-US" sz="1400" spc="-1" dirty="0" err="1">
                <a:solidFill>
                  <a:srgbClr val="0070C0"/>
                </a:solidFill>
                <a:latin typeface="Arial"/>
              </a:rPr>
              <a:t>Guber</a:t>
            </a:r>
            <a:r>
              <a:rPr lang="en-US" sz="1400" spc="-1" dirty="0">
                <a:solidFill>
                  <a:srgbClr val="0070C0"/>
                </a:solidFill>
                <a:latin typeface="Arial"/>
              </a:rPr>
              <a:t>, A </a:t>
            </a:r>
            <a:r>
              <a:rPr lang="en-US" sz="1400" spc="-1" dirty="0" err="1">
                <a:solidFill>
                  <a:srgbClr val="0070C0"/>
                </a:solidFill>
                <a:latin typeface="Arial"/>
              </a:rPr>
              <a:t>Ivashkin</a:t>
            </a:r>
            <a:r>
              <a:rPr lang="en-US" sz="1400" spc="-1" dirty="0">
                <a:solidFill>
                  <a:srgbClr val="0070C0"/>
                </a:solidFill>
                <a:latin typeface="Arial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70C0"/>
                </a:solidFill>
                <a:latin typeface="Arial"/>
              </a:rPr>
              <a:t>A </a:t>
            </a:r>
            <a:r>
              <a:rPr lang="en-US" sz="1400" spc="-1" dirty="0" err="1">
                <a:solidFill>
                  <a:srgbClr val="0070C0"/>
                </a:solidFill>
                <a:latin typeface="Arial"/>
              </a:rPr>
              <a:t>Izvestnyy</a:t>
            </a:r>
            <a:r>
              <a:rPr lang="en-US" sz="1400" spc="-1" dirty="0">
                <a:solidFill>
                  <a:srgbClr val="0070C0"/>
                </a:solidFill>
                <a:latin typeface="Arial"/>
              </a:rPr>
              <a:t> and S </a:t>
            </a:r>
            <a:r>
              <a:rPr lang="en-US" sz="1400" spc="-1" dirty="0" err="1" smtClean="0">
                <a:solidFill>
                  <a:srgbClr val="0070C0"/>
                </a:solidFill>
                <a:latin typeface="Arial"/>
              </a:rPr>
              <a:t>Morozov</a:t>
            </a:r>
            <a:endParaRPr lang="en-US" sz="1400" spc="-1" dirty="0" smtClean="0">
              <a:solidFill>
                <a:srgbClr val="0070C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 dirty="0" err="1" smtClean="0">
                <a:solidFill>
                  <a:srgbClr val="0070C0"/>
                </a:solidFill>
                <a:latin typeface="Arial"/>
              </a:rPr>
              <a:t>J.Phys.Conf.Ser</a:t>
            </a:r>
            <a:r>
              <a:rPr lang="en-US" sz="1400" spc="-1" dirty="0">
                <a:solidFill>
                  <a:srgbClr val="0070C0"/>
                </a:solidFill>
                <a:latin typeface="Arial"/>
              </a:rPr>
              <a:t>. 1667 (2020) 1, 012020</a:t>
            </a:r>
            <a:endParaRPr lang="en-US" sz="1400" b="0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4" name="Slide Number Placeholder 8">
            <a:extLst>
              <a:ext uri="{FF2B5EF4-FFF2-40B4-BE49-F238E27FC236}">
                <a16:creationId xmlns="" xmlns:a16="http://schemas.microsoft.com/office/drawing/2014/main" id="{913EEB6E-9478-4422-8C93-00B7C8593D70}"/>
              </a:ext>
            </a:extLst>
          </p:cNvPr>
          <p:cNvSpPr txBox="1">
            <a:spLocks/>
          </p:cNvSpPr>
          <p:nvPr/>
        </p:nvSpPr>
        <p:spPr>
          <a:xfrm>
            <a:off x="9109364" y="6363837"/>
            <a:ext cx="2743200" cy="365125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52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2250" y="214896"/>
            <a:ext cx="11262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Plan of PRR of PSD MPPCs and readout electronics presentations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2250" y="1443517"/>
            <a:ext cx="10877273" cy="5078313"/>
          </a:xfrm>
          <a:prstGeom prst="rect">
            <a:avLst/>
          </a:prstGeom>
          <a:noFill/>
          <a:ln>
            <a:solidFill>
              <a:schemeClr val="accent1">
                <a:alpha val="22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Sergey </a:t>
            </a:r>
            <a:r>
              <a:rPr lang="en-US" sz="2400" b="1" dirty="0" err="1" smtClean="0">
                <a:solidFill>
                  <a:srgbClr val="0070C0"/>
                </a:solidFill>
              </a:rPr>
              <a:t>Morozov</a:t>
            </a:r>
            <a:r>
              <a:rPr lang="en-US" sz="2400" b="1" dirty="0" smtClean="0">
                <a:solidFill>
                  <a:srgbClr val="0070C0"/>
                </a:solidFill>
              </a:rPr>
              <a:t> - </a:t>
            </a:r>
            <a:r>
              <a:rPr lang="en-US" sz="2400" b="1" dirty="0" smtClean="0"/>
              <a:t>PRR of PSD MPPCs.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Alexander </a:t>
            </a:r>
            <a:r>
              <a:rPr lang="en-US" sz="2400" b="1" dirty="0" err="1" smtClean="0">
                <a:solidFill>
                  <a:srgbClr val="0070C0"/>
                </a:solidFill>
              </a:rPr>
              <a:t>Makhnev</a:t>
            </a:r>
            <a:r>
              <a:rPr lang="en-US" sz="2400" b="1" dirty="0" smtClean="0">
                <a:solidFill>
                  <a:srgbClr val="0070C0"/>
                </a:solidFill>
              </a:rPr>
              <a:t> –</a:t>
            </a:r>
            <a:r>
              <a:rPr lang="en-US" sz="2400" b="1" dirty="0" smtClean="0"/>
              <a:t> PRR of FEE and readout electronics (I):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                        Status of  PSD electronics development and tests.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                        Readiness to mass production.  </a:t>
            </a:r>
          </a:p>
          <a:p>
            <a:endParaRPr lang="en-US" sz="2400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Dmitry </a:t>
            </a:r>
            <a:r>
              <a:rPr lang="en-US" sz="2400" b="1" dirty="0" err="1" smtClean="0">
                <a:solidFill>
                  <a:srgbClr val="0070C0"/>
                </a:solidFill>
              </a:rPr>
              <a:t>Finogeev</a:t>
            </a:r>
            <a:r>
              <a:rPr lang="en-US" sz="2400" b="1" dirty="0" smtClean="0">
                <a:solidFill>
                  <a:srgbClr val="0070C0"/>
                </a:solidFill>
              </a:rPr>
              <a:t> - </a:t>
            </a:r>
            <a:r>
              <a:rPr lang="en-US" sz="2400" b="1" dirty="0" smtClean="0"/>
              <a:t>PRR of FEE and readout electronics (II):</a:t>
            </a:r>
          </a:p>
          <a:p>
            <a:r>
              <a:rPr lang="en-US" sz="2400" b="1" dirty="0" smtClean="0"/>
              <a:t>                                      Integration and test of the full PSD readout chain at the </a:t>
            </a:r>
            <a:r>
              <a:rPr lang="en-US" sz="2400" b="1" dirty="0" err="1" smtClean="0"/>
              <a:t>mCBM</a:t>
            </a:r>
            <a:r>
              <a:rPr lang="en-US" sz="2400" b="1" dirty="0" smtClean="0"/>
              <a:t>.</a:t>
            </a:r>
          </a:p>
          <a:p>
            <a:endParaRPr lang="en-US" sz="2400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Nikolay </a:t>
            </a:r>
            <a:r>
              <a:rPr lang="en-US" sz="2400" b="1" dirty="0" err="1" smtClean="0">
                <a:solidFill>
                  <a:srgbClr val="0070C0"/>
                </a:solidFill>
              </a:rPr>
              <a:t>Karpushkin</a:t>
            </a:r>
            <a:r>
              <a:rPr lang="en-US" sz="2400" b="1" dirty="0" smtClean="0">
                <a:solidFill>
                  <a:srgbClr val="0070C0"/>
                </a:solidFill>
              </a:rPr>
              <a:t> - </a:t>
            </a:r>
            <a:r>
              <a:rPr lang="en-US" sz="2400" b="1" dirty="0" smtClean="0"/>
              <a:t>PSD signals processing and calibration. 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                     </a:t>
            </a:r>
            <a:r>
              <a:rPr lang="en-US" sz="2400" b="1" dirty="0" err="1" smtClean="0"/>
              <a:t>mPSD</a:t>
            </a:r>
            <a:r>
              <a:rPr lang="en-US" sz="2400" b="1" dirty="0" smtClean="0"/>
              <a:t> </a:t>
            </a:r>
            <a:r>
              <a:rPr lang="en-US" sz="2400" b="1" dirty="0"/>
              <a:t>beam test results at </a:t>
            </a:r>
            <a:r>
              <a:rPr lang="en-US" sz="2400" b="1" dirty="0" err="1"/>
              <a:t>mCBM</a:t>
            </a:r>
            <a:r>
              <a:rPr lang="en-US" sz="2400" b="1" dirty="0"/>
              <a:t>.</a:t>
            </a:r>
          </a:p>
          <a:p>
            <a:r>
              <a:rPr lang="en-US" sz="2400" b="1" dirty="0" smtClean="0"/>
              <a:t>                                           Method of pile-up recovery/rejections.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b="1" dirty="0" smtClean="0">
              <a:solidFill>
                <a:srgbClr val="0070C0"/>
              </a:solidFill>
            </a:endParaRPr>
          </a:p>
        </p:txBody>
      </p:sp>
      <p:sp>
        <p:nvSpPr>
          <p:cNvPr id="5" name="Slide Number Placeholder 8">
            <a:extLst>
              <a:ext uri="{FF2B5EF4-FFF2-40B4-BE49-F238E27FC236}">
                <a16:creationId xmlns="" xmlns:a16="http://schemas.microsoft.com/office/drawing/2014/main" id="{913EEB6E-9478-4422-8C93-00B7C8593D70}"/>
              </a:ext>
            </a:extLst>
          </p:cNvPr>
          <p:cNvSpPr txBox="1">
            <a:spLocks/>
          </p:cNvSpPr>
          <p:nvPr/>
        </p:nvSpPr>
        <p:spPr>
          <a:xfrm>
            <a:off x="9373970" y="6422723"/>
            <a:ext cx="2501107" cy="313792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424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11C-AE92-46AA-8A67-DB5C12643DEA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423592" y="1772817"/>
            <a:ext cx="7380288" cy="231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52" tIns="45680" rIns="91352" bIns="45680"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  <a:defRPr/>
            </a:pPr>
            <a:r>
              <a:rPr lang="en-US" altLang="en-US" sz="7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Thanks for </a:t>
            </a:r>
            <a:br>
              <a:rPr lang="en-US" altLang="en-US" sz="7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altLang="en-US" sz="7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your attention</a:t>
            </a:r>
          </a:p>
        </p:txBody>
      </p:sp>
    </p:spTree>
    <p:extLst>
      <p:ext uri="{BB962C8B-B14F-4D97-AF65-F5344CB8AC3E}">
        <p14:creationId xmlns:p14="http://schemas.microsoft.com/office/powerpoint/2010/main" val="55170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22118</TotalTime>
  <Words>673</Words>
  <Application>Microsoft Office PowerPoint</Application>
  <PresentationFormat>Широкоэкранный</PresentationFormat>
  <Paragraphs>124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Microsoft YaHei</vt:lpstr>
      <vt:lpstr>Arial</vt:lpstr>
      <vt:lpstr>Calibri</vt:lpstr>
      <vt:lpstr>Calibri Light</vt:lpstr>
      <vt:lpstr>Comic Sans MS</vt:lpstr>
      <vt:lpstr>DejaVu Sans</vt:lpstr>
      <vt:lpstr>StarSymbol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Fedor Guber</dc:creator>
  <cp:lastModifiedBy>Fedor Guber</cp:lastModifiedBy>
  <cp:revision>37</cp:revision>
  <dcterms:created xsi:type="dcterms:W3CDTF">2021-10-16T11:24:08Z</dcterms:created>
  <dcterms:modified xsi:type="dcterms:W3CDTF">2021-12-01T05:04:49Z</dcterms:modified>
</cp:coreProperties>
</file>