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09" r:id="rId2"/>
    <p:sldId id="257" r:id="rId3"/>
    <p:sldId id="258" r:id="rId4"/>
    <p:sldId id="380" r:id="rId5"/>
    <p:sldId id="259" r:id="rId6"/>
    <p:sldId id="384" r:id="rId7"/>
    <p:sldId id="405" r:id="rId8"/>
    <p:sldId id="335" r:id="rId9"/>
    <p:sldId id="406" r:id="rId10"/>
    <p:sldId id="260" r:id="rId11"/>
    <p:sldId id="261" r:id="rId12"/>
    <p:sldId id="263" r:id="rId13"/>
    <p:sldId id="403" r:id="rId14"/>
    <p:sldId id="365" r:id="rId15"/>
    <p:sldId id="404" r:id="rId16"/>
    <p:sldId id="408" r:id="rId17"/>
    <p:sldId id="410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1" d="100"/>
          <a:sy n="81" d="100"/>
        </p:scale>
        <p:origin x="72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NICA board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Dark current, nA per channel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680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002-466A-BF1D-211888EC8BD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FEE board, no light protection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Dark current, nA per channel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1000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002-466A-BF1D-211888EC8BDB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FEE board, wth light protection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Dark current, nA per channel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200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002-466A-BF1D-211888EC8BDB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FEE board, with light protection and module cap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Dark current, nA per channel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80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6002-466A-BF1D-211888EC8BD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429568872"/>
        <c:axId val="429575928"/>
      </c:barChart>
      <c:catAx>
        <c:axId val="429568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29575928"/>
        <c:crosses val="autoZero"/>
        <c:auto val="1"/>
        <c:lblAlgn val="ctr"/>
        <c:lblOffset val="100"/>
        <c:noMultiLvlLbl val="0"/>
      </c:catAx>
      <c:valAx>
        <c:axId val="4295759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295688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535129335685437"/>
          <c:y val="0.13909709334053369"/>
          <c:w val="0.42375782220984698"/>
          <c:h val="0.358107669329177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1B52A6D-3610-427A-9ECF-50EB1B2F37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E95A4F42-23D7-4361-8F7E-58B7542AE9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47952F79-1047-406A-89D5-6325525A14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96A9-B7A6-486F-BE3F-3CFA4C1F644F}" type="datetimeFigureOut">
              <a:rPr lang="ru-RU" smtClean="0"/>
              <a:t>30.11.2021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3506860-803F-4F26-9042-6F767A4376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011D80F-4A6D-4E11-AF3F-2C3279FEBC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C73B0-4B55-4772-A3C3-F88BFBB860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85026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9219AB4-6B1E-4011-9621-D359EE26B4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D40FF39C-7F8C-49F6-9F66-0744E0A1EB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94E56DE1-B55A-40E5-9289-932355784A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96A9-B7A6-486F-BE3F-3CFA4C1F644F}" type="datetimeFigureOut">
              <a:rPr lang="ru-RU" smtClean="0"/>
              <a:t>30.11.2021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85A0EC66-2F5D-4EC5-803B-62E602924A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F2D6CD6B-9F04-4CEA-BAE8-A9B4F709B2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C73B0-4B55-4772-A3C3-F88BFBB860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7142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4AB53D21-D503-49F0-9593-A1DC47376BC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F0EF6285-75E9-4375-A8BE-56261877BC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1D307594-943F-4366-9193-DEAD3CC04F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96A9-B7A6-486F-BE3F-3CFA4C1F644F}" type="datetimeFigureOut">
              <a:rPr lang="ru-RU" smtClean="0"/>
              <a:t>30.11.2021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4B0FD079-FFCF-4C1D-A5AF-B70F77FBEC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1023C9A-B283-4B6D-8FC6-4D7BC9B88D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C73B0-4B55-4772-A3C3-F88BFBB860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0440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F547BAF-EC5A-4CF4-82BE-4A978ED83C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0B085E7-A001-40A4-AA40-20F708BAD5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BEEDEBE9-D10E-47FD-B6DE-18D1889F37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96A9-B7A6-486F-BE3F-3CFA4C1F644F}" type="datetimeFigureOut">
              <a:rPr lang="ru-RU" smtClean="0"/>
              <a:t>30.11.2021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91FC2AF-79F9-40CA-BA12-9793A6E438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C5A0E460-E229-4A2D-96AE-9FD0960A55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C73B0-4B55-4772-A3C3-F88BFBB860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5009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69BADB7-07CB-45FF-9E1A-E1136919C0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5CC9B93B-B138-4966-998E-F30EA8A563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215E0AAF-B5DB-474C-854C-DC38AC91D3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96A9-B7A6-486F-BE3F-3CFA4C1F644F}" type="datetimeFigureOut">
              <a:rPr lang="ru-RU" smtClean="0"/>
              <a:t>30.11.2021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AD8C5797-59C6-400D-923E-01B87A174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06C40651-C053-47FB-9111-0D0B85B690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C73B0-4B55-4772-A3C3-F88BFBB860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2413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4B67BFA-4971-4666-90DE-48AF199E33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29551FEF-B248-4118-A7B9-0F5557E019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E6E770F4-2EFD-4C7E-A484-3E7EEF226F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10DFDE40-0EF3-40BF-8691-D27CBC7723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96A9-B7A6-486F-BE3F-3CFA4C1F644F}" type="datetimeFigureOut">
              <a:rPr lang="ru-RU" smtClean="0"/>
              <a:t>30.11.2021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416F7AD3-5A18-4A18-AE9A-6DE3DC7BA9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A5592586-E637-410A-A9C3-7BE7229713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C73B0-4B55-4772-A3C3-F88BFBB860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3389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CB74A08-1E53-428A-94DE-10223E65B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CE67EB5-BEEA-4B18-899B-B3BCC93B56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69912099-C635-4DCC-8779-1DBE5625F5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27C7D785-65FA-42DB-8DAB-29C07C2E3EA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6BFF3A5B-40FB-4ACE-AD80-0B635B0F74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D21668EF-710B-40B0-B04B-D253ADDA2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96A9-B7A6-486F-BE3F-3CFA4C1F644F}" type="datetimeFigureOut">
              <a:rPr lang="ru-RU" smtClean="0"/>
              <a:t>30.11.2021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3761D61F-361A-4D1C-83BC-9698B2A524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83A709C9-882E-401F-819F-CECF9E7D1E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C73B0-4B55-4772-A3C3-F88BFBB860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93114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B523C0B-C17C-4099-958C-9A9FBC2AFD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FE4F2EFF-F6BE-40F2-87A3-4A50B69009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96A9-B7A6-486F-BE3F-3CFA4C1F644F}" type="datetimeFigureOut">
              <a:rPr lang="ru-RU" smtClean="0"/>
              <a:t>30.11.2021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D9B2C9F7-433A-4042-8E6E-9265E6AAF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0FE7AE0C-43FE-4FB0-BACB-C99BD32C21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C73B0-4B55-4772-A3C3-F88BFBB860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25131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0579B8BF-E56C-4B7B-95EE-CD04D4D30D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96A9-B7A6-486F-BE3F-3CFA4C1F644F}" type="datetimeFigureOut">
              <a:rPr lang="ru-RU" smtClean="0"/>
              <a:t>30.11.2021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01D414E4-B35A-45F3-9638-DC859AE5A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5AB1D598-7ED5-4EF2-A800-3CA016815A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C73B0-4B55-4772-A3C3-F88BFBB860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93299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0F3A874-2372-4FA0-B60C-C3DE7D479B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E057C0A-ECCD-4FC8-B04E-D6FBD29553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1F633440-034E-41CD-8C56-5620934AF5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03999050-B653-474C-BE17-6AC4D9E020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96A9-B7A6-486F-BE3F-3CFA4C1F644F}" type="datetimeFigureOut">
              <a:rPr lang="ru-RU" smtClean="0"/>
              <a:t>30.11.2021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FEF3BB56-0C0C-4A9F-9B44-EF05595FF3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9E61DEC8-F1CB-433E-A467-6229A16AB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C73B0-4B55-4772-A3C3-F88BFBB860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93956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D34AA8C-2703-47D9-8109-E913425660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E37C3B81-82B9-40B0-A3AE-5A21E80C9C7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1E3C2B62-1701-4CD6-BB44-BD8C3EE3BC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8B2F0042-C085-4688-8FE0-A5A781E1D9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96A9-B7A6-486F-BE3F-3CFA4C1F644F}" type="datetimeFigureOut">
              <a:rPr lang="ru-RU" smtClean="0"/>
              <a:t>30.11.2021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C7229DEC-08F4-4535-B580-992DFC7B04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C7F49882-9D96-464E-A81E-878D0FA59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C73B0-4B55-4772-A3C3-F88BFBB860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96939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0998D8D-4E06-4599-BDB1-065465A5E1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2690DE90-B9A0-449B-B95B-1C8E0D9252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8276DBF-5D8E-4492-8E79-344CA455111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D896A9-B7A6-486F-BE3F-3CFA4C1F644F}" type="datetimeFigureOut">
              <a:rPr lang="ru-RU" smtClean="0"/>
              <a:t>30.11.2021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01512CB-366C-4AFD-B407-C565E23D20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F6C8030C-2D01-4CA4-A640-A8374D0348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1C73B0-4B55-4772-A3C3-F88BFBB860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433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228192" y="1665577"/>
            <a:ext cx="9083567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/>
              <a:t>PRR of FEE and readout electronics (I):</a:t>
            </a:r>
            <a:br>
              <a:rPr lang="en-US" sz="3200" b="1" dirty="0"/>
            </a:br>
            <a:r>
              <a:rPr lang="en-US" sz="3200" b="1" dirty="0"/>
              <a:t>Status of PSD electronics development and tests. </a:t>
            </a:r>
            <a:br>
              <a:rPr lang="en-US" sz="3200" b="1" dirty="0"/>
            </a:br>
            <a:r>
              <a:rPr lang="en-US" sz="3200" b="1" dirty="0"/>
              <a:t>Readiness to mass </a:t>
            </a:r>
            <a:r>
              <a:rPr lang="en-US" sz="3200" b="1" dirty="0" smtClean="0"/>
              <a:t>production.</a:t>
            </a:r>
          </a:p>
          <a:p>
            <a:pPr algn="ctr"/>
            <a:endParaRPr lang="en-US" sz="3200" b="1" dirty="0"/>
          </a:p>
          <a:p>
            <a:pPr algn="ctr"/>
            <a:r>
              <a:rPr lang="en-US" sz="3200" b="1" dirty="0"/>
              <a:t/>
            </a:r>
            <a:br>
              <a:rPr lang="en-US" sz="3200" b="1" dirty="0"/>
            </a:br>
            <a:r>
              <a:rPr lang="en-US" sz="2400" b="1" dirty="0"/>
              <a:t>Alexander </a:t>
            </a:r>
            <a:r>
              <a:rPr lang="en-US" sz="2400" b="1" dirty="0" err="1"/>
              <a:t>Makhnev</a:t>
            </a:r>
            <a:r>
              <a:rPr lang="en-US" sz="2400" b="1" dirty="0"/>
              <a:t/>
            </a:r>
            <a:br>
              <a:rPr lang="en-US" sz="2400" b="1" dirty="0"/>
            </a:br>
            <a:r>
              <a:rPr lang="en-US" sz="2400" b="1" dirty="0"/>
              <a:t>on behalf of the PSD team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0741214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B2D9CF6-280A-42AB-9349-D1AB14EEC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Development and tests: calibration pulse generator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8DC7564-98BF-4230-AE18-302AA49235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825625"/>
            <a:ext cx="5257800" cy="466725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Application: driving LEDs for optical calibration</a:t>
            </a:r>
          </a:p>
          <a:p>
            <a:r>
              <a:rPr lang="en-US" dirty="0" smtClean="0"/>
              <a:t>Pulse-time-stable </a:t>
            </a:r>
            <a:r>
              <a:rPr lang="en-US" dirty="0"/>
              <a:t>logic pulse generator with remote control</a:t>
            </a:r>
          </a:p>
          <a:p>
            <a:r>
              <a:rPr lang="en-US" dirty="0"/>
              <a:t>Line drivers for remote application</a:t>
            </a:r>
          </a:p>
          <a:p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Design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: undergoing reliability tests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Verification: schematics proven to be operation on a evaluation board</a:t>
            </a:r>
          </a:p>
          <a:p>
            <a:r>
              <a:rPr lang="en-US" dirty="0"/>
              <a:t>Crate-mounted module with the generator is undergoing development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82EF5E15-FF87-4338-87A4-9B0490512AB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543" t="16808" r="23193" b="8907"/>
          <a:stretch/>
        </p:blipFill>
        <p:spPr>
          <a:xfrm>
            <a:off x="9216286" y="1322402"/>
            <a:ext cx="2874457" cy="253144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C4B890BA-7395-4BAF-ACF3-389905499882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322402"/>
            <a:ext cx="3120286" cy="253144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EF4574DD-BDCE-4022-BBC8-10994BD8272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3362" t="6561" r="24" b="58792"/>
          <a:stretch/>
        </p:blipFill>
        <p:spPr>
          <a:xfrm>
            <a:off x="6352674" y="4159250"/>
            <a:ext cx="5680110" cy="1540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4108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AEA8BE2-3C28-486E-A43D-4F8C7429EF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/>
              <a:t>Development and tests: HV supply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0746A3D-0947-477A-BA3A-9EA8BE171E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124042"/>
            <a:ext cx="6476311" cy="5146764"/>
          </a:xfrm>
        </p:spPr>
        <p:txBody>
          <a:bodyPr>
            <a:noAutofit/>
          </a:bodyPr>
          <a:lstStyle/>
          <a:p>
            <a:r>
              <a:rPr lang="en-US" sz="2300" dirty="0" smtClean="0"/>
              <a:t>Application: providing HV bias and MPPC current sensing</a:t>
            </a:r>
          </a:p>
          <a:p>
            <a:r>
              <a:rPr lang="en-US" sz="2300" dirty="0" smtClean="0"/>
              <a:t>Remotely </a:t>
            </a:r>
            <a:r>
              <a:rPr lang="en-US" sz="2300" dirty="0"/>
              <a:t>controlled HV power </a:t>
            </a:r>
            <a:r>
              <a:rPr lang="en-US" sz="2300" dirty="0" smtClean="0"/>
              <a:t>supply</a:t>
            </a:r>
          </a:p>
          <a:p>
            <a:pPr lvl="1"/>
            <a:r>
              <a:rPr lang="en-US" sz="2000" dirty="0" smtClean="0"/>
              <a:t>Up to 55V, 10 mA per channel</a:t>
            </a:r>
            <a:r>
              <a:rPr lang="ru-RU" sz="2000" dirty="0" smtClean="0"/>
              <a:t>, </a:t>
            </a:r>
            <a:r>
              <a:rPr lang="en-US" sz="2000" dirty="0" smtClean="0"/>
              <a:t>48 channels</a:t>
            </a:r>
            <a:endParaRPr lang="en-US" sz="2000" dirty="0"/>
          </a:p>
          <a:p>
            <a:r>
              <a:rPr lang="en-US" sz="2300" dirty="0"/>
              <a:t>Per-channel current monitoring</a:t>
            </a:r>
          </a:p>
          <a:p>
            <a:r>
              <a:rPr lang="en-US" sz="2300" dirty="0"/>
              <a:t>Overcurrent and short-</a:t>
            </a:r>
            <a:r>
              <a:rPr lang="en-US" sz="2300" dirty="0" err="1"/>
              <a:t>cirquit</a:t>
            </a:r>
            <a:r>
              <a:rPr lang="en-US" sz="2300" dirty="0"/>
              <a:t> detection</a:t>
            </a:r>
          </a:p>
          <a:p>
            <a:r>
              <a:rPr lang="en-US" sz="2300" dirty="0"/>
              <a:t>Temperature and load-stable</a:t>
            </a:r>
          </a:p>
          <a:p>
            <a:r>
              <a:rPr lang="en-US" sz="2300" dirty="0"/>
              <a:t>Overall supply adjustment with per-channel adjustment done via readout boards</a:t>
            </a:r>
          </a:p>
          <a:p>
            <a:r>
              <a:rPr lang="en-US" sz="2300" dirty="0" smtClean="0">
                <a:solidFill>
                  <a:schemeClr val="accent4">
                    <a:lumMod val="75000"/>
                  </a:schemeClr>
                </a:solidFill>
              </a:rPr>
              <a:t>Design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: undergoing reliability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tests</a:t>
            </a:r>
            <a:endParaRPr lang="en-US" sz="2300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sz="2300" dirty="0">
                <a:solidFill>
                  <a:schemeClr val="accent6">
                    <a:lumMod val="75000"/>
                  </a:schemeClr>
                </a:solidFill>
              </a:rPr>
              <a:t>Verification: schematics proven to be operation on a evaluation board</a:t>
            </a:r>
          </a:p>
          <a:p>
            <a:r>
              <a:rPr lang="en-US" sz="2300" dirty="0"/>
              <a:t>Crate-mounted module with the supply is undergoing development</a:t>
            </a:r>
            <a:endParaRPr lang="ru-RU" sz="2300" dirty="0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EF4574DD-BDCE-4022-BBC8-10994BD8272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18" t="3914" r="54742" b="3866"/>
          <a:stretch/>
        </p:blipFill>
        <p:spPr>
          <a:xfrm>
            <a:off x="7562705" y="1819430"/>
            <a:ext cx="4283243" cy="3957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9997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9709849-5CC5-42A9-90CF-CA99817D10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Crate requirements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8391043-D6E7-4342-B61F-E839C7EFC9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09563"/>
            <a:ext cx="6100888" cy="4351338"/>
          </a:xfrm>
        </p:spPr>
        <p:txBody>
          <a:bodyPr>
            <a:normAutofit fontScale="92500"/>
          </a:bodyPr>
          <a:lstStyle/>
          <a:p>
            <a:r>
              <a:rPr lang="en-US" dirty="0"/>
              <a:t>Readout modules</a:t>
            </a:r>
          </a:p>
          <a:p>
            <a:pPr lvl="1"/>
            <a:r>
              <a:rPr lang="en-US" dirty="0"/>
              <a:t>Each readout module provides 64 channels</a:t>
            </a:r>
          </a:p>
          <a:p>
            <a:pPr lvl="1"/>
            <a:r>
              <a:rPr lang="en-US" dirty="0"/>
              <a:t>8 modules needed: 2x6U 280mm air-cooled crates with control panel and power supply (by Wiener), no backplane needed</a:t>
            </a:r>
          </a:p>
          <a:p>
            <a:pPr lvl="1"/>
            <a:r>
              <a:rPr lang="en-US" dirty="0"/>
              <a:t>Modules are controlled via GBT</a:t>
            </a:r>
          </a:p>
          <a:p>
            <a:pPr lvl="1"/>
            <a:r>
              <a:rPr lang="en-US" dirty="0"/>
              <a:t>Power is controlled via crate’s interface and/with a custom power distribution board</a:t>
            </a:r>
          </a:p>
          <a:p>
            <a:r>
              <a:rPr lang="en-US" dirty="0"/>
              <a:t>LED </a:t>
            </a:r>
            <a:r>
              <a:rPr lang="en-US" dirty="0" err="1"/>
              <a:t>pulser</a:t>
            </a:r>
            <a:r>
              <a:rPr lang="en-US" dirty="0"/>
              <a:t> and HV power supply</a:t>
            </a:r>
          </a:p>
          <a:p>
            <a:pPr lvl="1"/>
            <a:r>
              <a:rPr lang="en-US" dirty="0"/>
              <a:t>Will be implemented in a 3U modules, 1 rack with the same requirements as the above needed</a:t>
            </a:r>
            <a:endParaRPr lang="ru-RU" dirty="0"/>
          </a:p>
        </p:txBody>
      </p:sp>
      <p:pic>
        <p:nvPicPr>
          <p:cNvPr id="4" name="Рисунок 4">
            <a:extLst>
              <a:ext uri="{FF2B5EF4-FFF2-40B4-BE49-F238E27FC236}">
                <a16:creationId xmlns="" xmlns:a16="http://schemas.microsoft.com/office/drawing/2014/main" id="{249CA8DA-B8E5-44DD-94C3-2D098238843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18450" y="1253331"/>
            <a:ext cx="4696261" cy="435133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35951224-8DBC-415B-8326-F06B5D8CFE85}"/>
              </a:ext>
            </a:extLst>
          </p:cNvPr>
          <p:cNvSpPr txBox="1"/>
          <p:nvPr/>
        </p:nvSpPr>
        <p:spPr>
          <a:xfrm>
            <a:off x="8226162" y="5604669"/>
            <a:ext cx="34189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Readout module assembly in crate</a:t>
            </a:r>
          </a:p>
        </p:txBody>
      </p:sp>
    </p:spTree>
    <p:extLst>
      <p:ext uri="{BB962C8B-B14F-4D97-AF65-F5344CB8AC3E}">
        <p14:creationId xmlns:p14="http://schemas.microsoft.com/office/powerpoint/2010/main" val="21566684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7874164-FFBF-445D-9367-B06950336A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465" y="68552"/>
            <a:ext cx="3767035" cy="1325563"/>
          </a:xfrm>
        </p:spPr>
        <p:txBody>
          <a:bodyPr/>
          <a:lstStyle/>
          <a:p>
            <a:r>
              <a:rPr lang="en-US" dirty="0"/>
              <a:t>Signal cable verification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F6FD639E-C8D2-49E3-9E52-3AB8DDE4A6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1709128"/>
            <a:ext cx="3767035" cy="4912916"/>
          </a:xfrm>
        </p:spPr>
        <p:txBody>
          <a:bodyPr>
            <a:noAutofit/>
          </a:bodyPr>
          <a:lstStyle/>
          <a:p>
            <a:pPr algn="just"/>
            <a:r>
              <a:rPr lang="en-US" sz="1400" dirty="0"/>
              <a:t>Distance between radiation-hard “Detector side” and radiation-sensitive “Readout rack” is up to </a:t>
            </a:r>
            <a:r>
              <a:rPr lang="en-US" sz="1400" dirty="0" smtClean="0"/>
              <a:t>60m</a:t>
            </a:r>
            <a:endParaRPr lang="en-US" sz="1400" dirty="0"/>
          </a:p>
          <a:p>
            <a:r>
              <a:rPr lang="en-US" sz="1400" dirty="0"/>
              <a:t>10 channel X 4</a:t>
            </a:r>
            <a:r>
              <a:rPr lang="ru-RU" sz="1400" dirty="0"/>
              <a:t>6</a:t>
            </a:r>
            <a:r>
              <a:rPr lang="en-US" sz="1400" dirty="0"/>
              <a:t> modules X(50+10spare)m = </a:t>
            </a:r>
            <a:r>
              <a:rPr lang="ru-RU" sz="1400" dirty="0"/>
              <a:t>2</a:t>
            </a:r>
            <a:r>
              <a:rPr lang="en-US" sz="1400" dirty="0"/>
              <a:t>7.6</a:t>
            </a:r>
            <a:r>
              <a:rPr lang="ru-RU" sz="1400" dirty="0"/>
              <a:t> </a:t>
            </a:r>
            <a:r>
              <a:rPr lang="en-US" sz="1400" dirty="0"/>
              <a:t>km signal cable</a:t>
            </a:r>
          </a:p>
          <a:p>
            <a:pPr algn="just"/>
            <a:r>
              <a:rPr lang="ru-RU" sz="1400" b="0" i="0" dirty="0">
                <a:solidFill>
                  <a:srgbClr val="000000"/>
                </a:solidFill>
                <a:effectLst/>
              </a:rPr>
              <a:t>РК50-3-310нг(С)-</a:t>
            </a:r>
            <a:r>
              <a:rPr lang="en-US" sz="1400" b="0" i="0" dirty="0">
                <a:solidFill>
                  <a:srgbClr val="000000"/>
                </a:solidFill>
                <a:effectLst/>
              </a:rPr>
              <a:t>HF cables and DRAKA CB50 cables were tested</a:t>
            </a:r>
          </a:p>
          <a:p>
            <a:pPr algn="just"/>
            <a:r>
              <a:rPr lang="en-US" sz="1400" dirty="0">
                <a:solidFill>
                  <a:srgbClr val="000000"/>
                </a:solidFill>
              </a:rPr>
              <a:t>Both cable show acceptable attenuation and skew, transmission of the signals without amplifiers is proven to be possible</a:t>
            </a:r>
            <a:endParaRPr lang="ru-RU" sz="1400" dirty="0">
              <a:solidFill>
                <a:srgbClr val="000000"/>
              </a:solidFill>
            </a:endParaRPr>
          </a:p>
          <a:p>
            <a:pPr algn="just"/>
            <a:r>
              <a:rPr lang="en-US" sz="1400" dirty="0"/>
              <a:t>For 60 m cable attenuation is 20%</a:t>
            </a:r>
            <a:endParaRPr lang="en-US" sz="1400" dirty="0">
              <a:solidFill>
                <a:srgbClr val="000000"/>
              </a:solidFill>
            </a:endParaRPr>
          </a:p>
          <a:p>
            <a:pPr algn="just"/>
            <a:r>
              <a:rPr lang="en-US" sz="1400" dirty="0">
                <a:solidFill>
                  <a:srgbClr val="00B050"/>
                </a:solidFill>
              </a:rPr>
              <a:t>60m cables used during beam tests at mCBM 2021</a:t>
            </a:r>
            <a:endParaRPr lang="ru-RU" sz="1400" dirty="0">
              <a:solidFill>
                <a:srgbClr val="00B050"/>
              </a:solidFill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55FDE21C-5C81-45ED-A54D-F81798F64BA1}"/>
              </a:ext>
            </a:extLst>
          </p:cNvPr>
          <p:cNvGrpSpPr/>
          <p:nvPr/>
        </p:nvGrpSpPr>
        <p:grpSpPr>
          <a:xfrm>
            <a:off x="4200876" y="93321"/>
            <a:ext cx="4526999" cy="2788490"/>
            <a:chOff x="4267200" y="191561"/>
            <a:chExt cx="4522128" cy="2788490"/>
          </a:xfrm>
        </p:grpSpPr>
        <p:pic>
          <p:nvPicPr>
            <p:cNvPr id="7" name="Picture 6">
              <a:extLst>
                <a:ext uri="{FF2B5EF4-FFF2-40B4-BE49-F238E27FC236}">
                  <a16:creationId xmlns="" xmlns:a16="http://schemas.microsoft.com/office/drawing/2014/main" id="{A899A20D-6892-45CE-A1F9-ECDC9204E4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67200" y="191561"/>
              <a:ext cx="4522128" cy="2788490"/>
            </a:xfrm>
            <a:prstGeom prst="rect">
              <a:avLst/>
            </a:prstGeom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8" name="TextBox 7">
              <a:extLst>
                <a:ext uri="{FF2B5EF4-FFF2-40B4-BE49-F238E27FC236}">
                  <a16:creationId xmlns="" xmlns:a16="http://schemas.microsoft.com/office/drawing/2014/main" id="{944C5C24-1687-4CC1-8A39-3E10AD935289}"/>
                </a:ext>
              </a:extLst>
            </p:cNvPr>
            <p:cNvSpPr txBox="1"/>
            <p:nvPr/>
          </p:nvSpPr>
          <p:spPr>
            <a:xfrm>
              <a:off x="5777068" y="912269"/>
              <a:ext cx="2773128" cy="30025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500 MIPs MPPC signals (HV42)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1393061E-1066-428D-950E-0F14806D4989}"/>
              </a:ext>
            </a:extLst>
          </p:cNvPr>
          <p:cNvSpPr txBox="1"/>
          <p:nvPr/>
        </p:nvSpPr>
        <p:spPr>
          <a:xfrm>
            <a:off x="4143115" y="6014463"/>
            <a:ext cx="44142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MPPC pulse waveform with cable’s frequency applied (estimation)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4CAE9BC0-E4FC-4272-A790-F53051CFBB86}"/>
              </a:ext>
            </a:extLst>
          </p:cNvPr>
          <p:cNvSpPr txBox="1"/>
          <p:nvPr/>
        </p:nvSpPr>
        <p:spPr>
          <a:xfrm>
            <a:off x="9341834" y="6089775"/>
            <a:ext cx="20778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Cable frequency response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9BA247CB-A6A7-40E7-BFE7-349415AE3961}"/>
              </a:ext>
            </a:extLst>
          </p:cNvPr>
          <p:cNvSpPr txBox="1"/>
          <p:nvPr/>
        </p:nvSpPr>
        <p:spPr>
          <a:xfrm>
            <a:off x="5031776" y="2817693"/>
            <a:ext cx="31216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MPPC signals propagation via 60m cable</a:t>
            </a:r>
            <a:endParaRPr lang="ru-RU" sz="1400" dirty="0"/>
          </a:p>
        </p:txBody>
      </p:sp>
      <p:sp>
        <p:nvSpPr>
          <p:cNvPr id="12" name="Date Placeholder 11">
            <a:extLst>
              <a:ext uri="{FF2B5EF4-FFF2-40B4-BE49-F238E27FC236}">
                <a16:creationId xmlns="" xmlns:a16="http://schemas.microsoft.com/office/drawing/2014/main" id="{4BE50F79-2FB9-4DA1-B6D0-D20AFDF591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29th of October 2021</a:t>
            </a:r>
            <a:endParaRPr lang="ru-RU" dirty="0"/>
          </a:p>
        </p:txBody>
      </p:sp>
      <p:pic>
        <p:nvPicPr>
          <p:cNvPr id="14" name="Рисунок 6">
            <a:extLst>
              <a:ext uri="{FF2B5EF4-FFF2-40B4-BE49-F238E27FC236}">
                <a16:creationId xmlns="" xmlns:a16="http://schemas.microsoft.com/office/drawing/2014/main" id="{D4803FB6-49DD-421C-A609-16CD1ADD761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559"/>
          <a:stretch/>
        </p:blipFill>
        <p:spPr>
          <a:xfrm>
            <a:off x="8800148" y="201288"/>
            <a:ext cx="3263704" cy="2572555"/>
          </a:xfrm>
          <a:prstGeom prst="rect">
            <a:avLst/>
          </a:prstGeom>
        </p:spPr>
      </p:pic>
      <p:sp>
        <p:nvSpPr>
          <p:cNvPr id="15" name="Footer Placeholder 14">
            <a:extLst>
              <a:ext uri="{FF2B5EF4-FFF2-40B4-BE49-F238E27FC236}">
                <a16:creationId xmlns="" xmlns:a16="http://schemas.microsoft.com/office/drawing/2014/main" id="{E991B487-2DD1-466A-9AAE-03FB54D09E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38th CBM Collaboration Meeting</a:t>
            </a:r>
            <a:endParaRPr lang="ru-RU" dirty="0"/>
          </a:p>
        </p:txBody>
      </p:sp>
      <p:sp>
        <p:nvSpPr>
          <p:cNvPr id="16" name="Slide Number Placeholder 15">
            <a:extLst>
              <a:ext uri="{FF2B5EF4-FFF2-40B4-BE49-F238E27FC236}">
                <a16:creationId xmlns="" xmlns:a16="http://schemas.microsoft.com/office/drawing/2014/main" id="{02E54630-B5FA-40C8-A231-12C066BE13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A9DEA-4225-4A25-89A1-393F6C1E89D3}" type="slidenum">
              <a:rPr lang="ru-RU" smtClean="0"/>
              <a:t>13</a:t>
            </a:fld>
            <a:endParaRPr lang="ru-RU" dirty="0"/>
          </a:p>
        </p:txBody>
      </p:sp>
      <p:pic>
        <p:nvPicPr>
          <p:cNvPr id="17" name="Объект 3">
            <a:extLst>
              <a:ext uri="{FF2B5EF4-FFF2-40B4-BE49-F238E27FC236}">
                <a16:creationId xmlns="" xmlns:a16="http://schemas.microsoft.com/office/drawing/2014/main" id="{17E48532-5729-443D-B5A9-13EC32241DFB}"/>
              </a:ext>
            </a:extLst>
          </p:cNvPr>
          <p:cNvPicPr>
            <a:picLocks noGr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6822" y="3000635"/>
            <a:ext cx="3911590" cy="30641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>
            <a:extLst>
              <a:ext uri="{FF2B5EF4-FFF2-40B4-BE49-F238E27FC236}">
                <a16:creationId xmlns="" xmlns:a16="http://schemas.microsoft.com/office/drawing/2014/main" id="{32BF60BC-397E-417C-8E14-6BDF2457C543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9883" y="3037887"/>
            <a:ext cx="4045191" cy="30641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024443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16/09/21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A9DEA-4225-4A25-89A1-393F6C1E89D3}" type="slidenum">
              <a:rPr lang="ru-RU" smtClean="0"/>
              <a:t>14</a:t>
            </a:fld>
            <a:endParaRPr lang="ru-RU"/>
          </a:p>
        </p:txBody>
      </p:sp>
      <p:pic>
        <p:nvPicPr>
          <p:cNvPr id="2050" name="Picture 2">
            <a:extLst>
              <a:ext uri="{FF2B5EF4-FFF2-40B4-BE49-F238E27FC236}">
                <a16:creationId xmlns="" xmlns:a16="http://schemas.microsoft.com/office/drawing/2014/main" id="{CA5DC1A0-4A41-4606-BBFE-505351D910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5965" y="1626490"/>
            <a:ext cx="4662979" cy="453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Объект 2">
            <a:extLst>
              <a:ext uri="{FF2B5EF4-FFF2-40B4-BE49-F238E27FC236}">
                <a16:creationId xmlns="" xmlns:a16="http://schemas.microsoft.com/office/drawing/2014/main" id="{5F129EFD-3E8B-4557-B4C7-E1985525AFD7}"/>
              </a:ext>
            </a:extLst>
          </p:cNvPr>
          <p:cNvSpPr txBox="1">
            <a:spLocks/>
          </p:cNvSpPr>
          <p:nvPr/>
        </p:nvSpPr>
        <p:spPr>
          <a:xfrm>
            <a:off x="5598944" y="1360391"/>
            <a:ext cx="6275556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GBT link is used for control of ADC64 boards</a:t>
            </a:r>
          </a:p>
          <a:p>
            <a:pPr lvl="1"/>
            <a:r>
              <a:rPr lang="en-US" dirty="0"/>
              <a:t>ADC64 boards send I2C packets with commands for interface boards</a:t>
            </a:r>
          </a:p>
          <a:p>
            <a:pPr lvl="2"/>
            <a:r>
              <a:rPr lang="en-US" dirty="0"/>
              <a:t>HV adjustment</a:t>
            </a:r>
          </a:p>
          <a:p>
            <a:pPr lvl="2"/>
            <a:r>
              <a:rPr lang="en-US" dirty="0"/>
              <a:t>Temperature readout</a:t>
            </a:r>
          </a:p>
          <a:p>
            <a:pPr lvl="1"/>
            <a:r>
              <a:rPr lang="en-US" dirty="0"/>
              <a:t>One of the boards also handles HV supply and </a:t>
            </a:r>
            <a:r>
              <a:rPr lang="en-US" dirty="0" err="1"/>
              <a:t>pulser</a:t>
            </a:r>
            <a:r>
              <a:rPr lang="en-US" dirty="0"/>
              <a:t> control via the same I2C interface</a:t>
            </a:r>
          </a:p>
        </p:txBody>
      </p:sp>
      <p:sp>
        <p:nvSpPr>
          <p:cNvPr id="10" name="Заголовок 1">
            <a:extLst>
              <a:ext uri="{FF2B5EF4-FFF2-40B4-BE49-F238E27FC236}">
                <a16:creationId xmlns="" xmlns:a16="http://schemas.microsoft.com/office/drawing/2014/main" id="{C80F256A-0307-42B4-8A3F-0CF57C05A867}"/>
              </a:ext>
            </a:extLst>
          </p:cNvPr>
          <p:cNvSpPr txBox="1">
            <a:spLocks/>
          </p:cNvSpPr>
          <p:nvPr/>
        </p:nvSpPr>
        <p:spPr>
          <a:xfrm>
            <a:off x="838200" y="697610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Control scheme</a:t>
            </a:r>
            <a:endParaRPr lang="ru-RU" dirty="0"/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EF7C6625-C175-4F87-9210-5DB5510AD239}"/>
              </a:ext>
            </a:extLst>
          </p:cNvPr>
          <p:cNvSpPr txBox="1"/>
          <p:nvPr/>
        </p:nvSpPr>
        <p:spPr>
          <a:xfrm>
            <a:off x="3279433" y="2140267"/>
            <a:ext cx="758542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1600" dirty="0"/>
              <a:t>ADC64</a:t>
            </a:r>
          </a:p>
          <a:p>
            <a:pPr algn="ctr"/>
            <a:r>
              <a:rPr lang="en-US" sz="1600" dirty="0"/>
              <a:t>(FPGA)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CFF8AAAF-8BB8-44CE-8723-6C2DBF3D3CBB}"/>
              </a:ext>
            </a:extLst>
          </p:cNvPr>
          <p:cNvSpPr txBox="1"/>
          <p:nvPr/>
        </p:nvSpPr>
        <p:spPr>
          <a:xfrm>
            <a:off x="3279433" y="3429000"/>
            <a:ext cx="758542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1600" dirty="0"/>
              <a:t>ADC64</a:t>
            </a:r>
          </a:p>
          <a:p>
            <a:pPr algn="ctr"/>
            <a:r>
              <a:rPr lang="en-US" sz="1600" dirty="0"/>
              <a:t>(FPGA)</a:t>
            </a:r>
          </a:p>
        </p:txBody>
      </p:sp>
    </p:spTree>
    <p:extLst>
      <p:ext uri="{BB962C8B-B14F-4D97-AF65-F5344CB8AC3E}">
        <p14:creationId xmlns:p14="http://schemas.microsoft.com/office/powerpoint/2010/main" val="4354917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16/09/21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A9DEA-4225-4A25-89A1-393F6C1E89D3}" type="slidenum">
              <a:rPr lang="ru-RU" smtClean="0"/>
              <a:t>15</a:t>
            </a:fld>
            <a:endParaRPr lang="ru-RU"/>
          </a:p>
        </p:txBody>
      </p:sp>
      <p:sp>
        <p:nvSpPr>
          <p:cNvPr id="9" name="Объект 2">
            <a:extLst>
              <a:ext uri="{FF2B5EF4-FFF2-40B4-BE49-F238E27FC236}">
                <a16:creationId xmlns="" xmlns:a16="http://schemas.microsoft.com/office/drawing/2014/main" id="{5F129EFD-3E8B-4557-B4C7-E1985525AFD7}"/>
              </a:ext>
            </a:extLst>
          </p:cNvPr>
          <p:cNvSpPr txBox="1">
            <a:spLocks/>
          </p:cNvSpPr>
          <p:nvPr/>
        </p:nvSpPr>
        <p:spPr>
          <a:xfrm>
            <a:off x="838200" y="1660837"/>
            <a:ext cx="10134600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Architecture: completed</a:t>
            </a:r>
          </a:p>
          <a:p>
            <a:r>
              <a:rPr lang="en-US" dirty="0" smtClean="0"/>
              <a:t>Readout module: ready for production</a:t>
            </a:r>
          </a:p>
          <a:p>
            <a:r>
              <a:rPr lang="en-US" dirty="0" smtClean="0"/>
              <a:t>HV bias generator: schematic tested, ready to production after the end of reliability tests</a:t>
            </a:r>
          </a:p>
          <a:p>
            <a:r>
              <a:rPr lang="en-US" dirty="0" smtClean="0"/>
              <a:t>LED </a:t>
            </a:r>
            <a:r>
              <a:rPr lang="en-US" dirty="0" err="1" smtClean="0"/>
              <a:t>pulser</a:t>
            </a:r>
            <a:r>
              <a:rPr lang="en-US" dirty="0" smtClean="0"/>
              <a:t>:</a:t>
            </a:r>
            <a:r>
              <a:rPr lang="en-US" dirty="0"/>
              <a:t> schematic tested, ready to production after the end of reliability tests</a:t>
            </a:r>
            <a:endParaRPr lang="en-US" dirty="0" smtClean="0"/>
          </a:p>
          <a:p>
            <a:r>
              <a:rPr lang="en-US" dirty="0" smtClean="0"/>
              <a:t>Cabling: verified, ordered</a:t>
            </a:r>
          </a:p>
          <a:p>
            <a:r>
              <a:rPr lang="en-US" dirty="0" smtClean="0"/>
              <a:t>Readout chain in it’s final form is tested on the beam and is operational</a:t>
            </a:r>
            <a:endParaRPr lang="en-US" dirty="0"/>
          </a:p>
        </p:txBody>
      </p:sp>
      <p:sp>
        <p:nvSpPr>
          <p:cNvPr id="10" name="Заголовок 1">
            <a:extLst>
              <a:ext uri="{FF2B5EF4-FFF2-40B4-BE49-F238E27FC236}">
                <a16:creationId xmlns="" xmlns:a16="http://schemas.microsoft.com/office/drawing/2014/main" id="{C80F256A-0307-42B4-8A3F-0CF57C05A867}"/>
              </a:ext>
            </a:extLst>
          </p:cNvPr>
          <p:cNvSpPr txBox="1">
            <a:spLocks/>
          </p:cNvSpPr>
          <p:nvPr/>
        </p:nvSpPr>
        <p:spPr>
          <a:xfrm>
            <a:off x="838200" y="697610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Overall status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65833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>
            <a:extLst>
              <a:ext uri="{FF2B5EF4-FFF2-40B4-BE49-F238E27FC236}">
                <a16:creationId xmlns="" xmlns:a16="http://schemas.microsoft.com/office/drawing/2014/main" id="{C84630B4-69B3-4740-BC81-A9115509B9E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73413" y="650641"/>
          <a:ext cx="11045174" cy="5516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8953">
                  <a:extLst>
                    <a:ext uri="{9D8B030D-6E8A-4147-A177-3AD203B41FA5}">
                      <a16:colId xmlns="" xmlns:a16="http://schemas.microsoft.com/office/drawing/2014/main" val="3444273441"/>
                    </a:ext>
                  </a:extLst>
                </a:gridCol>
                <a:gridCol w="1643090">
                  <a:extLst>
                    <a:ext uri="{9D8B030D-6E8A-4147-A177-3AD203B41FA5}">
                      <a16:colId xmlns="" xmlns:a16="http://schemas.microsoft.com/office/drawing/2014/main" val="2642118398"/>
                    </a:ext>
                  </a:extLst>
                </a:gridCol>
                <a:gridCol w="1252336">
                  <a:extLst>
                    <a:ext uri="{9D8B030D-6E8A-4147-A177-3AD203B41FA5}">
                      <a16:colId xmlns="" xmlns:a16="http://schemas.microsoft.com/office/drawing/2014/main" val="2278006078"/>
                    </a:ext>
                  </a:extLst>
                </a:gridCol>
                <a:gridCol w="1240864">
                  <a:extLst>
                    <a:ext uri="{9D8B030D-6E8A-4147-A177-3AD203B41FA5}">
                      <a16:colId xmlns="" xmlns:a16="http://schemas.microsoft.com/office/drawing/2014/main" val="3750903405"/>
                    </a:ext>
                  </a:extLst>
                </a:gridCol>
                <a:gridCol w="726622">
                  <a:extLst>
                    <a:ext uri="{9D8B030D-6E8A-4147-A177-3AD203B41FA5}">
                      <a16:colId xmlns="" xmlns:a16="http://schemas.microsoft.com/office/drawing/2014/main" val="165508310"/>
                    </a:ext>
                  </a:extLst>
                </a:gridCol>
                <a:gridCol w="1325737">
                  <a:extLst>
                    <a:ext uri="{9D8B030D-6E8A-4147-A177-3AD203B41FA5}">
                      <a16:colId xmlns="" xmlns:a16="http://schemas.microsoft.com/office/drawing/2014/main" val="1167344117"/>
                    </a:ext>
                  </a:extLst>
                </a:gridCol>
                <a:gridCol w="1759467">
                  <a:extLst>
                    <a:ext uri="{9D8B030D-6E8A-4147-A177-3AD203B41FA5}">
                      <a16:colId xmlns="" xmlns:a16="http://schemas.microsoft.com/office/drawing/2014/main" val="657158676"/>
                    </a:ext>
                  </a:extLst>
                </a:gridCol>
                <a:gridCol w="2558105">
                  <a:extLst>
                    <a:ext uri="{9D8B030D-6E8A-4147-A177-3AD203B41FA5}">
                      <a16:colId xmlns="" xmlns:a16="http://schemas.microsoft.com/office/drawing/2014/main" val="25129288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No #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Item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CBM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spare (testbenches)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To be purchased / manufactured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Purchase / production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comments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3097546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ADC board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1, (2)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Purchase</a:t>
                      </a:r>
                    </a:p>
                    <a:p>
                      <a:pPr algn="ctr"/>
                      <a:r>
                        <a:rPr lang="en-US" sz="1400" dirty="0"/>
                        <a:t>(end of 2022)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5739102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ADC addon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1, (2)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Manufactured at INR</a:t>
                      </a:r>
                    </a:p>
                    <a:p>
                      <a:pPr algn="ctr"/>
                      <a:r>
                        <a:rPr lang="en-US" sz="1400" dirty="0"/>
                        <a:t>(middle of 2023)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8196824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LED pulser board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1, (2)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Manufactured at INR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(middle of 2023)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9596349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MPPC bias source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1, (2)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Manufactured at INR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(middle of 2023)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0638345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MPPC board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2, (2)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Manufactured at INR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(middle of 2023)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9873561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cables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460 x60m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0, (20 x60m)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28,8km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28,8 km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Purchase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(2022 -2023)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9428580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6U 280mm Wiener crates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0, (0)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Purchase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(2022 -2023)</a:t>
                      </a:r>
                    </a:p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6U 280mm air-cooled crates with control panel and power supply (by Wiener), no backplane needed. For ADC boards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2718077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3U basket crate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0, (0)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Purchase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(2022 -2023)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For LED pulser and MPPC bias source board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622951449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552D8EB6-EE92-4A89-AEE7-24DC50593713}"/>
              </a:ext>
            </a:extLst>
          </p:cNvPr>
          <p:cNvSpPr txBox="1"/>
          <p:nvPr/>
        </p:nvSpPr>
        <p:spPr>
          <a:xfrm>
            <a:off x="416814" y="188976"/>
            <a:ext cx="113583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Production / purchase summary table of the PSD FEE and readout electronics</a:t>
            </a:r>
          </a:p>
        </p:txBody>
      </p:sp>
    </p:spTree>
    <p:extLst>
      <p:ext uri="{BB962C8B-B14F-4D97-AF65-F5344CB8AC3E}">
        <p14:creationId xmlns:p14="http://schemas.microsoft.com/office/powerpoint/2010/main" val="24139024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xmlns="" id="{AB6CC619-2530-4EF6-8A4A-3C68167EC1F3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51974" y="906156"/>
          <a:ext cx="9522995" cy="45922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4599">
                  <a:extLst>
                    <a:ext uri="{9D8B030D-6E8A-4147-A177-3AD203B41FA5}">
                      <a16:colId xmlns:a16="http://schemas.microsoft.com/office/drawing/2014/main" xmlns="" val="3391144962"/>
                    </a:ext>
                  </a:extLst>
                </a:gridCol>
                <a:gridCol w="1904599">
                  <a:extLst>
                    <a:ext uri="{9D8B030D-6E8A-4147-A177-3AD203B41FA5}">
                      <a16:colId xmlns:a16="http://schemas.microsoft.com/office/drawing/2014/main" xmlns="" val="3791498799"/>
                    </a:ext>
                  </a:extLst>
                </a:gridCol>
                <a:gridCol w="1904599">
                  <a:extLst>
                    <a:ext uri="{9D8B030D-6E8A-4147-A177-3AD203B41FA5}">
                      <a16:colId xmlns:a16="http://schemas.microsoft.com/office/drawing/2014/main" xmlns="" val="2070302193"/>
                    </a:ext>
                  </a:extLst>
                </a:gridCol>
                <a:gridCol w="1904599">
                  <a:extLst>
                    <a:ext uri="{9D8B030D-6E8A-4147-A177-3AD203B41FA5}">
                      <a16:colId xmlns:a16="http://schemas.microsoft.com/office/drawing/2014/main" xmlns="" val="3240731036"/>
                    </a:ext>
                  </a:extLst>
                </a:gridCol>
                <a:gridCol w="1904599">
                  <a:extLst>
                    <a:ext uri="{9D8B030D-6E8A-4147-A177-3AD203B41FA5}">
                      <a16:colId xmlns:a16="http://schemas.microsoft.com/office/drawing/2014/main" xmlns="" val="2363835286"/>
                    </a:ext>
                  </a:extLst>
                </a:gridCol>
              </a:tblGrid>
              <a:tr h="493720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2022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2023 Q1 – Q2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2023 Q3 – Q4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2024 Q1 – Q2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9952173"/>
                  </a:ext>
                </a:extLst>
              </a:tr>
              <a:tr h="527537">
                <a:tc>
                  <a:txBody>
                    <a:bodyPr/>
                    <a:lstStyle/>
                    <a:p>
                      <a:r>
                        <a:rPr lang="en-US" sz="1000" dirty="0"/>
                        <a:t>ADC board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Firmware development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purchasing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sz="1000" dirty="0"/>
                        <a:t>Quality tests</a:t>
                      </a:r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r>
                        <a:rPr lang="en-US" sz="1000" dirty="0"/>
                        <a:t>The Full PSD FEE setup (8 ADCs) installed in crates connected to CRI in GSI.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8616446"/>
                  </a:ext>
                </a:extLst>
              </a:tr>
              <a:tr h="527537">
                <a:tc>
                  <a:txBody>
                    <a:bodyPr/>
                    <a:lstStyle/>
                    <a:p>
                      <a:r>
                        <a:rPr lang="en-US" sz="1000" dirty="0"/>
                        <a:t>ADC addon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Development and tests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manufacturing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921448931"/>
                  </a:ext>
                </a:extLst>
              </a:tr>
              <a:tr h="527537">
                <a:tc>
                  <a:txBody>
                    <a:bodyPr/>
                    <a:lstStyle/>
                    <a:p>
                      <a:r>
                        <a:rPr lang="en-US" sz="1000" dirty="0"/>
                        <a:t>MPPC board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manufacturing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Quality tests</a:t>
                      </a:r>
                    </a:p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787145389"/>
                  </a:ext>
                </a:extLst>
              </a:tr>
              <a:tr h="73043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LED pulser board</a:t>
                      </a:r>
                    </a:p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Development and tests</a:t>
                      </a:r>
                    </a:p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Quality tests</a:t>
                      </a:r>
                    </a:p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15163149"/>
                  </a:ext>
                </a:extLst>
              </a:tr>
              <a:tr h="73043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MPPC bias source</a:t>
                      </a:r>
                    </a:p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Development and tests</a:t>
                      </a:r>
                    </a:p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Quality tests</a:t>
                      </a:r>
                    </a:p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358667803"/>
                  </a:ext>
                </a:extLst>
              </a:tr>
              <a:tr h="527537">
                <a:tc>
                  <a:txBody>
                    <a:bodyPr/>
                    <a:lstStyle/>
                    <a:p>
                      <a:r>
                        <a:rPr lang="en-US" sz="1000" dirty="0"/>
                        <a:t>cables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purchasing</a:t>
                      </a:r>
                    </a:p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812323111"/>
                  </a:ext>
                </a:extLst>
              </a:tr>
              <a:tr h="527537">
                <a:tc>
                  <a:txBody>
                    <a:bodyPr/>
                    <a:lstStyle/>
                    <a:p>
                      <a:r>
                        <a:rPr lang="en-US" sz="1000" dirty="0"/>
                        <a:t>crates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purchasing</a:t>
                      </a:r>
                    </a:p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1003688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1357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D25BF2B-E014-41A6-ACD6-EFD8FA77D9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694" y="420611"/>
            <a:ext cx="4570645" cy="1325563"/>
          </a:xfrm>
        </p:spPr>
        <p:txBody>
          <a:bodyPr/>
          <a:lstStyle/>
          <a:p>
            <a:r>
              <a:rPr lang="en-US" dirty="0"/>
              <a:t>PSD electronics architecture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527C402-F737-4E44-9F1E-4152D7EDF7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695" y="1881111"/>
            <a:ext cx="4570646" cy="4351338"/>
          </a:xfrm>
        </p:spPr>
        <p:txBody>
          <a:bodyPr>
            <a:normAutofit lnSpcReduction="10000"/>
          </a:bodyPr>
          <a:lstStyle/>
          <a:p>
            <a:r>
              <a:rPr lang="en-US" dirty="0"/>
              <a:t>Radiation-hard front-end</a:t>
            </a:r>
          </a:p>
          <a:p>
            <a:pPr lvl="1"/>
            <a:r>
              <a:rPr lang="en-US" dirty="0"/>
              <a:t>Boards with MPPCs mounted on modules</a:t>
            </a:r>
          </a:p>
          <a:p>
            <a:r>
              <a:rPr lang="en-US" dirty="0"/>
              <a:t>Radiation-sensitive readout rack</a:t>
            </a:r>
          </a:p>
          <a:p>
            <a:pPr lvl="1"/>
            <a:r>
              <a:rPr lang="en-US" dirty="0"/>
              <a:t>Readout modules</a:t>
            </a:r>
          </a:p>
          <a:p>
            <a:pPr lvl="1"/>
            <a:r>
              <a:rPr lang="en-US" dirty="0"/>
              <a:t>HV supply</a:t>
            </a:r>
          </a:p>
          <a:p>
            <a:pPr lvl="1"/>
            <a:r>
              <a:rPr lang="en-US" dirty="0"/>
              <a:t>Calibration pulse generator</a:t>
            </a:r>
          </a:p>
          <a:p>
            <a:pPr lvl="1"/>
            <a:r>
              <a:rPr lang="en-US" dirty="0"/>
              <a:t>LV distribution board</a:t>
            </a:r>
          </a:p>
          <a:p>
            <a:r>
              <a:rPr lang="en-US" dirty="0"/>
              <a:t>Interconnection with 50m signal </a:t>
            </a:r>
            <a:r>
              <a:rPr lang="en-US" dirty="0" smtClean="0"/>
              <a:t>cables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2E200E25-18E3-4C6F-AA71-B083347C2895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1341" y="168941"/>
            <a:ext cx="6783154" cy="6268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833945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5ED0A9A-AC3C-4BBE-AF0A-E7D164C1E5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889" y="0"/>
            <a:ext cx="10515600" cy="1325563"/>
          </a:xfrm>
        </p:spPr>
        <p:txBody>
          <a:bodyPr/>
          <a:lstStyle/>
          <a:p>
            <a:r>
              <a:rPr lang="en-US" dirty="0"/>
              <a:t>Development and tests: Front-end boards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ED6E259F-6F29-4770-9647-17C0CBEBC0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889" y="1116765"/>
            <a:ext cx="5257800" cy="5506104"/>
          </a:xfrm>
        </p:spPr>
        <p:txBody>
          <a:bodyPr>
            <a:noAutofit/>
          </a:bodyPr>
          <a:lstStyle/>
          <a:p>
            <a:r>
              <a:rPr lang="en-US" sz="2400" dirty="0" smtClean="0"/>
              <a:t>Application: Light readout, temperature sensing</a:t>
            </a:r>
          </a:p>
          <a:p>
            <a:r>
              <a:rPr lang="en-US" sz="2400" dirty="0" smtClean="0"/>
              <a:t>Board </a:t>
            </a:r>
            <a:r>
              <a:rPr lang="en-US" sz="2400" dirty="0"/>
              <a:t>includes 10 MPPCs, a temperature sensor and a calibration LED</a:t>
            </a:r>
          </a:p>
          <a:p>
            <a:r>
              <a:rPr lang="en-US" sz="2400" dirty="0"/>
              <a:t>Light protection components</a:t>
            </a:r>
          </a:p>
          <a:p>
            <a:r>
              <a:rPr lang="en-US" sz="2400" dirty="0"/>
              <a:t>Improved performance with regard to noise and dark </a:t>
            </a:r>
            <a:r>
              <a:rPr lang="en-US" sz="2400" dirty="0" smtClean="0"/>
              <a:t>current</a:t>
            </a:r>
          </a:p>
          <a:p>
            <a:r>
              <a:rPr lang="en-US" sz="2400" dirty="0" smtClean="0"/>
              <a:t>No front-end amplification for radiation hardness and high dynamic range</a:t>
            </a:r>
            <a:endParaRPr lang="en-US" sz="2400" dirty="0"/>
          </a:p>
          <a:p>
            <a:r>
              <a:rPr lang="en-US" sz="2400" dirty="0">
                <a:solidFill>
                  <a:schemeClr val="accent6">
                    <a:lumMod val="75000"/>
                  </a:schemeClr>
                </a:solidFill>
              </a:rPr>
              <a:t>Design: Ready for production</a:t>
            </a:r>
          </a:p>
          <a:p>
            <a:r>
              <a:rPr lang="en-US" sz="2400" dirty="0">
                <a:solidFill>
                  <a:schemeClr val="accent6">
                    <a:lumMod val="75000"/>
                  </a:schemeClr>
                </a:solidFill>
              </a:rPr>
              <a:t>Verification: Done during both cosmic runs at INR at test runs at FAIR</a:t>
            </a:r>
          </a:p>
        </p:txBody>
      </p:sp>
      <p:pic>
        <p:nvPicPr>
          <p:cNvPr id="4" name="Объект 4">
            <a:extLst>
              <a:ext uri="{FF2B5EF4-FFF2-40B4-BE49-F238E27FC236}">
                <a16:creationId xmlns="" xmlns:a16="http://schemas.microsoft.com/office/drawing/2014/main" id="{7028A2D5-5E92-4088-9B57-560C7E1444F0}"/>
              </a:ext>
            </a:extLst>
          </p:cNvPr>
          <p:cNvPicPr/>
          <p:nvPr/>
        </p:nvPicPr>
        <p:blipFill rotWithShape="1">
          <a:blip r:embed="rId2"/>
          <a:srcRect l="6314" t="10680" r="13546" b="-49"/>
          <a:stretch/>
        </p:blipFill>
        <p:spPr>
          <a:xfrm>
            <a:off x="5970249" y="1116765"/>
            <a:ext cx="3043967" cy="254580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9828F7F3-9210-4548-9083-CC650C735815}"/>
              </a:ext>
            </a:extLst>
          </p:cNvPr>
          <p:cNvPicPr/>
          <p:nvPr/>
        </p:nvPicPr>
        <p:blipFill rotWithShape="1">
          <a:blip r:embed="rId3"/>
          <a:srcRect l="8459" t="11539" r="19679" b="3374"/>
          <a:stretch/>
        </p:blipFill>
        <p:spPr>
          <a:xfrm>
            <a:off x="9014216" y="1116765"/>
            <a:ext cx="2862917" cy="2541983"/>
          </a:xfrm>
          <a:prstGeom prst="rect">
            <a:avLst/>
          </a:prstGeom>
        </p:spPr>
      </p:pic>
      <p:graphicFrame>
        <p:nvGraphicFramePr>
          <p:cNvPr id="6" name="Диаграмма 5">
            <a:extLst>
              <a:ext uri="{FF2B5EF4-FFF2-40B4-BE49-F238E27FC236}">
                <a16:creationId xmlns="" xmlns:a16="http://schemas.microsoft.com/office/drawing/2014/main" id="{B1516250-4F27-47F2-A5A6-72BA9E2AEF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17938977"/>
              </p:ext>
            </p:extLst>
          </p:nvPr>
        </p:nvGraphicFramePr>
        <p:xfrm>
          <a:off x="6322441" y="3658747"/>
          <a:ext cx="5383549" cy="36179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969654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F9849391-B8BB-4FE4-9C52-820B2F8838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16/09/21</a:t>
            </a:r>
            <a:endParaRPr lang="ru-RU"/>
          </a:p>
        </p:txBody>
      </p:sp>
      <p:sp>
        <p:nvSpPr>
          <p:cNvPr id="3" name="Slide Number Placeholder 2">
            <a:extLst>
              <a:ext uri="{FF2B5EF4-FFF2-40B4-BE49-F238E27FC236}">
                <a16:creationId xmlns="" xmlns:a16="http://schemas.microsoft.com/office/drawing/2014/main" id="{56662A07-7DA8-4760-AD57-EB7922211E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A9DEA-4225-4A25-89A1-393F6C1E89D3}" type="slidenum">
              <a:rPr lang="ru-RU" smtClean="0"/>
              <a:t>4</a:t>
            </a:fld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DB25EBF6-DC1C-4415-A8E2-D395A2BF7157}"/>
              </a:ext>
            </a:extLst>
          </p:cNvPr>
          <p:cNvSpPr txBox="1"/>
          <p:nvPr/>
        </p:nvSpPr>
        <p:spPr>
          <a:xfrm>
            <a:off x="5832095" y="1338821"/>
            <a:ext cx="5723127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2000" dirty="0"/>
              <a:t>ADC board was designed for ECAL@PANDA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LTM9011 ADC;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000" dirty="0"/>
              <a:t>125Msps / 80Msps (used now); 14-bit digitization; Selectable Input Ranges: 1VP-P to </a:t>
            </a:r>
            <a:r>
              <a:rPr lang="en-US" sz="2000" b="1" u="sng" dirty="0"/>
              <a:t>2VP-P (used);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Two FPGA </a:t>
            </a:r>
            <a:r>
              <a:rPr lang="en-US" sz="2000" dirty="0" err="1"/>
              <a:t>Kintex</a:t>
            </a:r>
            <a:r>
              <a:rPr lang="en-US" sz="2000" dirty="0"/>
              <a:t> 7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000" dirty="0"/>
              <a:t>32 channels per one FPGA; Separated optical link for each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Readout rate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000" dirty="0"/>
              <a:t>3.2 (4.8) Gb/s; 100 (150) Mb/s per channel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013E1896-B781-4867-806A-63AFE51667FD}"/>
              </a:ext>
            </a:extLst>
          </p:cNvPr>
          <p:cNvSpPr txBox="1"/>
          <p:nvPr/>
        </p:nvSpPr>
        <p:spPr>
          <a:xfrm>
            <a:off x="3433390" y="136525"/>
            <a:ext cx="42965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PSD ADC readout board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71CF2D7E-D724-4A81-B7CA-812BC97760C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408" y="1338821"/>
            <a:ext cx="4800852" cy="3290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7762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D194870-21C2-448D-8923-4EE07E620D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564" y="0"/>
            <a:ext cx="10515600" cy="1325563"/>
          </a:xfrm>
        </p:spPr>
        <p:txBody>
          <a:bodyPr/>
          <a:lstStyle/>
          <a:p>
            <a:r>
              <a:rPr lang="en-US" dirty="0"/>
              <a:t>Development and tests: Readout module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152D6065-FCD0-4E52-9681-FAB0124491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564" y="1164657"/>
            <a:ext cx="5092410" cy="5467149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Application: Signal digitization, HV adjustment, R2D conversion for temperature</a:t>
            </a:r>
          </a:p>
          <a:p>
            <a:r>
              <a:rPr lang="en-US" dirty="0" smtClean="0"/>
              <a:t>Crate-mounted </a:t>
            </a:r>
            <a:r>
              <a:rPr lang="en-US" dirty="0"/>
              <a:t>Eurocard-6U module</a:t>
            </a:r>
          </a:p>
          <a:p>
            <a:r>
              <a:rPr lang="en-US" dirty="0" smtClean="0"/>
              <a:t>Assembled from:</a:t>
            </a:r>
          </a:p>
          <a:p>
            <a:pPr lvl="1"/>
            <a:r>
              <a:rPr lang="en-US" dirty="0" smtClean="0"/>
              <a:t>ADC64 </a:t>
            </a:r>
            <a:r>
              <a:rPr lang="en-US" dirty="0"/>
              <a:t>board for PANDA </a:t>
            </a:r>
            <a:r>
              <a:rPr lang="en-US" dirty="0" smtClean="0"/>
              <a:t>experiment </a:t>
            </a:r>
          </a:p>
          <a:p>
            <a:pPr lvl="1"/>
            <a:r>
              <a:rPr lang="en-US" dirty="0" smtClean="0"/>
              <a:t>Interface module (developed at INR)</a:t>
            </a:r>
            <a:endParaRPr lang="en-US" dirty="0"/>
          </a:p>
          <a:p>
            <a:pPr lvl="2"/>
            <a:r>
              <a:rPr lang="en-US" sz="1700" dirty="0"/>
              <a:t>Differential ADC interface</a:t>
            </a:r>
          </a:p>
          <a:p>
            <a:pPr lvl="2"/>
            <a:r>
              <a:rPr lang="en-US" sz="1700" dirty="0"/>
              <a:t>High voltage adjustment</a:t>
            </a:r>
          </a:p>
          <a:p>
            <a:pPr lvl="2"/>
            <a:r>
              <a:rPr lang="en-US" sz="1700" dirty="0"/>
              <a:t>Input and output zero level adjustment</a:t>
            </a:r>
          </a:p>
          <a:p>
            <a:pPr lvl="2"/>
            <a:r>
              <a:rPr lang="en-US" sz="1700" dirty="0"/>
              <a:t>Temperature sensor interface</a:t>
            </a:r>
          </a:p>
          <a:p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Design: ready for production</a:t>
            </a:r>
          </a:p>
          <a:p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Verification: Done during both cosmic runs at INR at test runs at FAIR</a:t>
            </a:r>
          </a:p>
          <a:p>
            <a:pPr lvl="1"/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4A8506F3-5DA0-4E18-8852-40243EFE35E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09" r="1876"/>
          <a:stretch/>
        </p:blipFill>
        <p:spPr>
          <a:xfrm>
            <a:off x="5595174" y="1164657"/>
            <a:ext cx="6153262" cy="5306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0031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F8A90B6-214D-494E-A19F-30FCCC23DD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ADC board + interface board</a:t>
            </a:r>
            <a:endParaRPr lang="ru-RU" dirty="0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06A14B4F-91AA-4AC2-8B71-8503A8B76C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16/09/21</a:t>
            </a:r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21F6663C-FA4C-4FB6-9495-B6348C5552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A9DEA-4225-4A25-89A1-393F6C1E89D3}" type="slidenum">
              <a:rPr lang="ru-RU" smtClean="0"/>
              <a:t>6</a:t>
            </a:fld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0184FB54-38CF-42EB-BD28-5B3C51663D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003" y="2263917"/>
            <a:ext cx="4862472" cy="2079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FB8496EA-9725-48CC-9E1C-FA06C3A79617}"/>
              </a:ext>
            </a:extLst>
          </p:cNvPr>
          <p:cNvSpPr txBox="1"/>
          <p:nvPr/>
        </p:nvSpPr>
        <p:spPr>
          <a:xfrm>
            <a:off x="1409016" y="4658848"/>
            <a:ext cx="24310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Readout module functional diagram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87CCF0D1-9D2C-4A85-A635-B62AFDFF0454}"/>
              </a:ext>
            </a:extLst>
          </p:cNvPr>
          <p:cNvSpPr txBox="1"/>
          <p:nvPr/>
        </p:nvSpPr>
        <p:spPr>
          <a:xfrm>
            <a:off x="7989276" y="4797348"/>
            <a:ext cx="124264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ADC input channel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E5CE4BB7-6ACD-4769-997C-3932814A39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8686" y="2224408"/>
            <a:ext cx="5583828" cy="2551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7340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60622"/>
            <a:ext cx="10515600" cy="1325563"/>
          </a:xfrm>
        </p:spPr>
        <p:txBody>
          <a:bodyPr/>
          <a:lstStyle/>
          <a:p>
            <a:r>
              <a:rPr lang="en-US" dirty="0" smtClean="0"/>
              <a:t>Readout chain noise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88461"/>
            <a:ext cx="10515600" cy="4351338"/>
          </a:xfrm>
        </p:spPr>
        <p:txBody>
          <a:bodyPr/>
          <a:lstStyle/>
          <a:p>
            <a:r>
              <a:rPr lang="en-US" dirty="0" smtClean="0"/>
              <a:t>Overall noise as measured by ADC under lab conditions is around 0.4 mV RMS</a:t>
            </a:r>
          </a:p>
          <a:p>
            <a:r>
              <a:rPr lang="en-US" dirty="0" smtClean="0"/>
              <a:t>Cosmic ray measurements show clear separation between the 1 MIP signal and the pedestal</a:t>
            </a:r>
            <a:endParaRPr lang="ru-RU" dirty="0"/>
          </a:p>
        </p:txBody>
      </p:sp>
      <p:pic>
        <p:nvPicPr>
          <p:cNvPr id="4" name="Рисунок 3" descr="C:\Users\Пользователь\Downloads\2021-11-07_18-06-54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806" y="3331030"/>
            <a:ext cx="10712388" cy="33014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562038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DC9437F-A6E8-44C9-90DF-2C883B4D34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16/09/21</a:t>
            </a:r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6D777D7B-047F-427A-AD79-3CED4760F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A9DEA-4225-4A25-89A1-393F6C1E89D3}" type="slidenum">
              <a:rPr lang="ru-RU" smtClean="0"/>
              <a:t>8</a:t>
            </a:fld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A5214D53-483A-4EF5-BE6E-FFDE19074A91}"/>
              </a:ext>
            </a:extLst>
          </p:cNvPr>
          <p:cNvSpPr txBox="1"/>
          <p:nvPr/>
        </p:nvSpPr>
        <p:spPr>
          <a:xfrm>
            <a:off x="838200" y="1414562"/>
            <a:ext cx="3894375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 common HV is provided to each module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DAC applies a set DC voltage to each channel individually</a:t>
            </a:r>
            <a:endParaRPr lang="ru-R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By adjusting the compensating DAC voltage, MPPC’s voltage can be altered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ADC is decoupled from the line and reads an AC component of the signal</a:t>
            </a:r>
            <a:endParaRPr lang="ru-R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Line remains 50 Ohm terminated with respect to the AC component</a:t>
            </a:r>
            <a:endParaRPr lang="ru-RU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Current status: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Both Readout-side and detector-side PCB with this schematic have been produced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DAC control firmware is 50% completed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1" name="Объект 10">
            <a:extLst>
              <a:ext uri="{FF2B5EF4-FFF2-40B4-BE49-F238E27FC236}">
                <a16:creationId xmlns="" xmlns:a16="http://schemas.microsoft.com/office/drawing/2014/main" id="{0570927F-B8FF-4604-9811-350DDFBA06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6689" y="1484363"/>
            <a:ext cx="6696826" cy="4346103"/>
          </a:xfrm>
          <a:prstGeom prst="rect">
            <a:avLst/>
          </a:prstGeom>
        </p:spPr>
      </p:pic>
      <p:sp>
        <p:nvSpPr>
          <p:cNvPr id="9" name="Заголовок 1">
            <a:extLst>
              <a:ext uri="{FF2B5EF4-FFF2-40B4-BE49-F238E27FC236}">
                <a16:creationId xmlns="" xmlns:a16="http://schemas.microsoft.com/office/drawing/2014/main" id="{82226DDF-5C19-41CF-819B-6037538431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8999"/>
            <a:ext cx="10515600" cy="1325563"/>
          </a:xfrm>
        </p:spPr>
        <p:txBody>
          <a:bodyPr/>
          <a:lstStyle/>
          <a:p>
            <a:r>
              <a:rPr lang="en-US" dirty="0"/>
              <a:t>HV adjustment circuit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02018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4247"/>
            <a:ext cx="10515600" cy="1325563"/>
          </a:xfrm>
        </p:spPr>
        <p:txBody>
          <a:bodyPr/>
          <a:lstStyle/>
          <a:p>
            <a:r>
              <a:rPr lang="en-US" dirty="0" smtClean="0"/>
              <a:t>HV adjustment circuit test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33740"/>
            <a:ext cx="6777446" cy="4351338"/>
          </a:xfrm>
        </p:spPr>
        <p:txBody>
          <a:bodyPr/>
          <a:lstStyle/>
          <a:p>
            <a:r>
              <a:rPr lang="en-US" dirty="0" smtClean="0"/>
              <a:t>Measured both MPPC linearity vs overvoltage and linearity vs light intensity</a:t>
            </a:r>
          </a:p>
          <a:p>
            <a:r>
              <a:rPr lang="en-US" dirty="0" smtClean="0"/>
              <a:t>Gain can be adjusted via overvoltage alteration</a:t>
            </a:r>
          </a:p>
          <a:p>
            <a:r>
              <a:rPr lang="en-US" dirty="0" smtClean="0"/>
              <a:t>Linearization of the module gain profile is shown to be possible</a:t>
            </a:r>
            <a:endParaRPr lang="ru-RU" dirty="0"/>
          </a:p>
        </p:txBody>
      </p:sp>
      <p:pic>
        <p:nvPicPr>
          <p:cNvPr id="4" name="Рисунок 3" descr="C:\Users\Пользователь\Downloads\2021-11-07_19-48-36.pn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97" b="27733"/>
          <a:stretch/>
        </p:blipFill>
        <p:spPr bwMode="auto">
          <a:xfrm>
            <a:off x="838200" y="4229100"/>
            <a:ext cx="5943600" cy="26289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27"/>
          <a:stretch/>
        </p:blipFill>
        <p:spPr bwMode="auto">
          <a:xfrm>
            <a:off x="6918138" y="2272937"/>
            <a:ext cx="5133170" cy="40486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2150937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1107</Words>
  <Application>Microsoft Office PowerPoint</Application>
  <PresentationFormat>Широкоэкранный</PresentationFormat>
  <Paragraphs>228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Тема Office</vt:lpstr>
      <vt:lpstr>Презентация PowerPoint</vt:lpstr>
      <vt:lpstr>PSD electronics architecture</vt:lpstr>
      <vt:lpstr>Development and tests: Front-end boards</vt:lpstr>
      <vt:lpstr>Презентация PowerPoint</vt:lpstr>
      <vt:lpstr>Development and tests: Readout module</vt:lpstr>
      <vt:lpstr>ADC board + interface board</vt:lpstr>
      <vt:lpstr>Readout chain noise</vt:lpstr>
      <vt:lpstr>HV adjustment circuit</vt:lpstr>
      <vt:lpstr>HV adjustment circuit test</vt:lpstr>
      <vt:lpstr>Development and tests: calibration pulse generator</vt:lpstr>
      <vt:lpstr>Development and tests: HV supply</vt:lpstr>
      <vt:lpstr>Crate requirements</vt:lpstr>
      <vt:lpstr>Signal cable verification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PSD electronics architecture</dc:title>
  <dc:creator>AMahno</dc:creator>
  <cp:lastModifiedBy>Fedor Guber</cp:lastModifiedBy>
  <cp:revision>9</cp:revision>
  <dcterms:created xsi:type="dcterms:W3CDTF">2021-09-10T06:59:51Z</dcterms:created>
  <dcterms:modified xsi:type="dcterms:W3CDTF">2021-11-30T13:58:54Z</dcterms:modified>
</cp:coreProperties>
</file>