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8.xml.rels" ContentType="application/vnd.openxmlformats-package.relationships+xml"/>
  <Override PartName="/ppt/notesSlides/_rels/notesSlide25.xml.rels" ContentType="application/vnd.openxmlformats-package.relationships+xml"/>
  <Override PartName="/ppt/notesSlides/_rels/notesSlide14.xml.rels" ContentType="application/vnd.openxmlformats-package.relationships+xml"/>
  <Override PartName="/ppt/notesSlides/_rels/notesSlide2.xml.rels" ContentType="application/vnd.openxmlformats-package.relationships+xml"/>
  <Override PartName="/ppt/notesSlides/_rels/notesSlide13.xml.rels" ContentType="application/vnd.openxmlformats-package.relationships+xml"/>
  <Override PartName="/ppt/notesSlides/_rels/notesSlide4.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34.xml.rels" ContentType="application/vnd.openxmlformats-package.relationships+xml"/>
  <Override PartName="/ppt/notesSlides/_rels/notesSlide27.xml.rels" ContentType="application/vnd.openxmlformats-package.relationships+xml"/>
  <Override PartName="/ppt/notesSlides/_rels/notesSlide9.xml.rels" ContentType="application/vnd.openxmlformats-package.relationships+xml"/>
  <Override PartName="/ppt/notesSlides/_rels/notesSlide3.xml.rels" ContentType="application/vnd.openxmlformats-package.relationships+xml"/>
  <Override PartName="/ppt/notesSlides/_rels/notesSlide28.xml.rels" ContentType="application/vnd.openxmlformats-package.relationships+xml"/>
  <Override PartName="/ppt/notesSlides/_rels/notesSlide35.xml.rels" ContentType="application/vnd.openxmlformats-package.relationships+xml"/>
  <Override PartName="/ppt/notesSlides/_rels/notesSlide7.xml.rels" ContentType="application/vnd.openxmlformats-package.relationships+xml"/>
  <Override PartName="/ppt/notesSlides/_rels/notesSlide32.xml.rels" ContentType="application/vnd.openxmlformats-package.relationships+xml"/>
  <Override PartName="/ppt/notesSlides/_rels/notesSlide16.xml.rels" ContentType="application/vnd.openxmlformats-package.relationships+xml"/>
  <Override PartName="/ppt/notesSlides/_rels/notesSlide23.xml.rels" ContentType="application/vnd.openxmlformats-package.relationships+xml"/>
  <Override PartName="/ppt/notesSlides/_rels/notesSlide12.xml.rels" ContentType="application/vnd.openxmlformats-package.relationships+xml"/>
  <Override PartName="/ppt/notesSlides/_rels/notesSlide5.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6.xml.rels" ContentType="application/vnd.openxmlformats-package.relationships+xml"/>
  <Override PartName="/ppt/notesSlides/_rels/notesSlide21.xml.rels" ContentType="application/vnd.openxmlformats-package.relationships+xml"/>
  <Override PartName="/ppt/notesSlides/_rels/notesSlide33.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37.xml.rels" ContentType="application/vnd.openxmlformats-package.relationships+xml"/>
  <Override PartName="/ppt/notesSlides/_rels/notesSlide22.xml.rels" ContentType="application/vnd.openxmlformats-package.relationships+xml"/>
  <Override PartName="/ppt/notesSlides/_rels/notesSlide11.xml.rels" ContentType="application/vnd.openxmlformats-package.relationships+xml"/>
  <Override PartName="/ppt/notesSlides/_rels/notesSlide26.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35.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_rels/presentation.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media/image126.png" ContentType="image/png"/>
  <Override PartName="/ppt/media/image125.png" ContentType="image/png"/>
  <Override PartName="/ppt/media/image124.jpeg" ContentType="image/jpeg"/>
  <Override PartName="/ppt/media/image122.png" ContentType="image/png"/>
  <Override PartName="/ppt/media/image121.png" ContentType="image/png"/>
  <Override PartName="/ppt/media/image116.png" ContentType="image/png"/>
  <Override PartName="/ppt/media/image115.png" ContentType="image/png"/>
  <Override PartName="/ppt/media/image114.png" ContentType="image/png"/>
  <Override PartName="/ppt/media/image113.png" ContentType="image/png"/>
  <Override PartName="/ppt/media/image112.png" ContentType="image/png"/>
  <Override PartName="/ppt/media/image111.png" ContentType="image/png"/>
  <Override PartName="/ppt/media/image106.png" ContentType="image/png"/>
  <Override PartName="/ppt/media/image105.png" ContentType="image/png"/>
  <Override PartName="/ppt/media/image104.png" ContentType="image/png"/>
  <Override PartName="/ppt/media/image103.png" ContentType="image/png"/>
  <Override PartName="/ppt/media/image102.png" ContentType="image/png"/>
  <Override PartName="/ppt/media/image101.png" ContentType="image/png"/>
  <Override PartName="/ppt/media/image99.png" ContentType="image/png"/>
  <Override PartName="/ppt/media/image98.png" ContentType="image/png"/>
  <Override PartName="/ppt/media/image97.png" ContentType="image/png"/>
  <Override PartName="/ppt/media/image29.png" ContentType="image/png"/>
  <Override PartName="/ppt/media/image123.jpeg" ContentType="image/jpeg"/>
  <Override PartName="/ppt/media/image96.png" ContentType="image/png"/>
  <Override PartName="/ppt/media/image28.png" ContentType="image/png"/>
  <Override PartName="/ppt/media/image95.png" ContentType="image/png"/>
  <Override PartName="/ppt/media/image27.png" ContentType="image/png"/>
  <Override PartName="/ppt/media/image89.png" ContentType="image/png"/>
  <Override PartName="/ppt/media/image88.png" ContentType="image/png"/>
  <Override PartName="/ppt/media/image87.png" ContentType="image/png"/>
  <Override PartName="/ppt/media/image19.png" ContentType="image/png"/>
  <Override PartName="/ppt/media/image79.png" ContentType="image/png"/>
  <Override PartName="/ppt/media/image78.png" ContentType="image/png"/>
  <Override PartName="/ppt/media/image77.png" ContentType="image/png"/>
  <Override PartName="/ppt/media/image76.png" ContentType="image/png"/>
  <Override PartName="/ppt/media/image75.png" ContentType="image/png"/>
  <Override PartName="/ppt/media/image61.png" ContentType="image/png"/>
  <Override PartName="/ppt/media/image158.png" ContentType="image/png"/>
  <Override PartName="/ppt/media/image6.png" ContentType="image/png"/>
  <Override PartName="/ppt/media/image36.png" ContentType="image/png"/>
  <Override PartName="/ppt/media/image62.png" ContentType="image/png"/>
  <Override PartName="/ppt/media/image159.png" ContentType="image/png"/>
  <Override PartName="/ppt/media/image7.png" ContentType="image/png"/>
  <Override PartName="/ppt/media/image37.png" ContentType="image/png"/>
  <Override PartName="/ppt/media/image23.jpeg" ContentType="image/jpeg"/>
  <Override PartName="/ppt/media/image38.png" ContentType="image/png"/>
  <Override PartName="/ppt/media/image8.png" ContentType="image/png"/>
  <Override PartName="/ppt/media/image30.png" ContentType="image/png"/>
  <Override PartName="/ppt/media/image127.png" ContentType="image/png"/>
  <Override PartName="/ppt/media/image1.png" ContentType="image/png"/>
  <Override PartName="/ppt/media/image153.png" ContentType="image/png"/>
  <Override PartName="/ppt/media/image39.png" ContentType="image/png"/>
  <Override PartName="/ppt/media/image40.png" ContentType="image/png"/>
  <Override PartName="/ppt/media/image137.png" ContentType="image/png"/>
  <Override PartName="/ppt/media/image41.png" ContentType="image/png"/>
  <Override PartName="/ppt/media/image138.png" ContentType="image/png"/>
  <Override PartName="/ppt/media/image42.png" ContentType="image/png"/>
  <Override PartName="/ppt/media/image139.png" ContentType="image/png"/>
  <Override PartName="/ppt/media/image43.png" ContentType="image/png"/>
  <Override PartName="/ppt/media/image50.png" ContentType="image/png"/>
  <Override PartName="/ppt/media/image147.png" ContentType="image/png"/>
  <Override PartName="/ppt/media/image51.png" ContentType="image/png"/>
  <Override PartName="/ppt/media/image148.png" ContentType="image/png"/>
  <Override PartName="/ppt/media/image52.png" ContentType="image/png"/>
  <Override PartName="/ppt/media/image149.png" ContentType="image/png"/>
  <Override PartName="/ppt/media/image53.png" ContentType="image/png"/>
  <Override PartName="/ppt/media/image143.png" ContentType="image/png"/>
  <Override PartName="/ppt/media/image144.png" ContentType="image/png"/>
  <Override PartName="/ppt/media/image145.png" ContentType="image/png"/>
  <Override PartName="/ppt/media/image146.png" ContentType="image/png"/>
  <Override PartName="/ppt/media/image108.png" ContentType="image/png"/>
  <Override PartName="/ppt/media/image11.png" ContentType="image/png"/>
  <Override PartName="/ppt/media/image150.png" ContentType="image/png"/>
  <Override PartName="/ppt/media/image151.png" ContentType="image/png"/>
  <Override PartName="/ppt/media/image152.png" ContentType="image/png"/>
  <Override PartName="/ppt/media/image160.png" ContentType="image/png"/>
  <Override PartName="/ppt/media/image161.png" ContentType="image/png"/>
  <Override PartName="/ppt/media/image162.png" ContentType="image/png"/>
  <Override PartName="/ppt/media/image56.png" ContentType="image/png"/>
  <Override PartName="/ppt/media/image142.png" ContentType="image/png"/>
  <Override PartName="/ppt/media/image55.png" ContentType="image/png"/>
  <Override PartName="/ppt/media/image141.png" ContentType="image/png"/>
  <Override PartName="/ppt/media/image54.png" ContentType="image/png"/>
  <Override PartName="/ppt/media/image140.png" ContentType="image/png"/>
  <Override PartName="/ppt/media/image136.png" ContentType="image/png"/>
  <Override PartName="/ppt/media/image135.png" ContentType="image/png"/>
  <Override PartName="/ppt/media/image48.png" ContentType="image/png"/>
  <Override PartName="/ppt/media/image134.png" ContentType="image/png"/>
  <Override PartName="/ppt/media/image133.png" ContentType="image/png"/>
  <Override PartName="/ppt/media/image46.png" ContentType="image/png"/>
  <Override PartName="/ppt/media/image132.png" ContentType="image/png"/>
  <Override PartName="/ppt/media/image45.png" ContentType="image/png"/>
  <Override PartName="/ppt/media/image131.png" ContentType="image/png"/>
  <Override PartName="/ppt/media/image129.png" ContentType="image/png"/>
  <Override PartName="/ppt/media/image32.png" ContentType="image/png"/>
  <Override PartName="/ppt/media/image44.png" ContentType="image/png"/>
  <Override PartName="/ppt/media/image130.png" ContentType="image/png"/>
  <Override PartName="/ppt/media/image128.png" ContentType="image/png"/>
  <Override PartName="/ppt/media/image18.png" ContentType="image/png"/>
  <Override PartName="/ppt/media/image86.png" ContentType="image/png"/>
  <Override PartName="/ppt/media/image31.png" ContentType="image/png"/>
  <Override PartName="/ppt/media/image9.png" ContentType="image/png"/>
  <Override PartName="/ppt/media/image47.png" ContentType="image/png"/>
  <Override PartName="/ppt/media/image10.png" ContentType="image/png"/>
  <Override PartName="/ppt/media/image107.png" ContentType="image/png"/>
  <Override PartName="/ppt/media/image35.png" ContentType="image/png"/>
  <Override PartName="/ppt/media/image60.png" ContentType="image/png"/>
  <Override PartName="/ppt/media/image157.png" ContentType="image/png"/>
  <Override PartName="/ppt/media/image5.png" ContentType="image/png"/>
  <Override PartName="/ppt/media/image85.png" ContentType="image/png"/>
  <Override PartName="/ppt/media/image17.png" ContentType="image/png"/>
  <Override PartName="/ppt/media/image34.png" ContentType="image/png"/>
  <Override PartName="/ppt/media/image156.png" ContentType="image/png"/>
  <Override PartName="/ppt/media/image4.png" ContentType="image/png"/>
  <Override PartName="/ppt/media/image84.png" ContentType="image/png"/>
  <Override PartName="/ppt/media/image16.png" ContentType="image/png"/>
  <Override PartName="/ppt/media/image13.png" ContentType="image/png"/>
  <Override PartName="/ppt/media/image81.png" ContentType="image/png"/>
  <Override PartName="/ppt/media/image33.png" ContentType="image/png"/>
  <Override PartName="/ppt/media/image155.png" ContentType="image/png"/>
  <Override PartName="/ppt/media/image3.png" ContentType="image/png"/>
  <Override PartName="/ppt/media/image83.png" ContentType="image/png"/>
  <Override PartName="/ppt/media/image15.png" ContentType="image/png"/>
  <Override PartName="/ppt/media/image94.png" ContentType="image/png"/>
  <Override PartName="/ppt/media/image26.png" ContentType="image/png"/>
  <Override PartName="/ppt/media/image91.png" ContentType="image/png"/>
  <Override PartName="/ppt/media/image154.png" ContentType="image/png"/>
  <Override PartName="/ppt/media/image2.png" ContentType="image/png"/>
  <Override PartName="/ppt/media/image82.png" ContentType="image/png"/>
  <Override PartName="/ppt/media/image14.png" ContentType="image/png"/>
  <Override PartName="/ppt/media/image93.png" ContentType="image/png"/>
  <Override PartName="/ppt/media/image25.png" ContentType="image/png"/>
  <Override PartName="/ppt/media/image24.png" ContentType="image/png"/>
  <Override PartName="/ppt/media/image57.png" ContentType="image/png"/>
  <Override PartName="/ppt/media/image20.png" ContentType="image/png"/>
  <Override PartName="/ppt/media/image117.png" ContentType="image/png"/>
  <Override PartName="/ppt/media/image58.png" ContentType="image/png"/>
  <Override PartName="/ppt/media/image21.png" ContentType="image/png"/>
  <Override PartName="/ppt/media/image118.png" ContentType="image/png"/>
  <Override PartName="/ppt/media/image59.png" ContentType="image/png"/>
  <Override PartName="/ppt/media/image110.png" ContentType="image/png"/>
  <Override PartName="/ppt/media/image90.png" ContentType="image/png"/>
  <Override PartName="/ppt/media/image22.png" ContentType="image/png"/>
  <Override PartName="/ppt/media/image119.png" ContentType="image/png"/>
  <Override PartName="/ppt/media/image49.png" ContentType="image/png"/>
  <Override PartName="/ppt/media/image100.png" ContentType="image/png"/>
  <Override PartName="/ppt/media/image80.png" ContentType="image/png"/>
  <Override PartName="/ppt/media/image92.jpeg" ContentType="image/jpeg"/>
  <Override PartName="/ppt/media/image12.png" ContentType="image/png"/>
  <Override PartName="/ppt/media/image109.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120.png" ContentType="image/png"/>
  <Override PartName="/ppt/media/image70.png" ContentType="image/png"/>
  <Override PartName="/ppt/media/image71.png" ContentType="image/png"/>
  <Override PartName="/ppt/media/image72.png" ContentType="image/png"/>
  <Override PartName="/ppt/media/image73.png" ContentType="image/png"/>
  <Override PartName="/ppt/media/image74.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cs-CZ" sz="4400" spc="-1" strike="noStrike">
                <a:latin typeface="Arial"/>
              </a:rPr>
              <a:t>Click to move the slide</a:t>
            </a:r>
            <a:endParaRPr b="0" lang="cs-CZ" sz="4400" spc="-1" strike="noStrike">
              <a:latin typeface="Arial"/>
            </a:endParaRPr>
          </a:p>
        </p:txBody>
      </p:sp>
      <p:sp>
        <p:nvSpPr>
          <p:cNvPr id="288" name="PlaceHolder 2"/>
          <p:cNvSpPr>
            <a:spLocks noGrp="1"/>
          </p:cNvSpPr>
          <p:nvPr>
            <p:ph type="body"/>
          </p:nvPr>
        </p:nvSpPr>
        <p:spPr>
          <a:xfrm>
            <a:off x="756000" y="5078520"/>
            <a:ext cx="6047640" cy="4811040"/>
          </a:xfrm>
          <a:prstGeom prst="rect">
            <a:avLst/>
          </a:prstGeom>
        </p:spPr>
        <p:txBody>
          <a:bodyPr lIns="0" rIns="0" tIns="0" bIns="0">
            <a:noAutofit/>
          </a:bodyPr>
          <a:p>
            <a:r>
              <a:rPr b="0" lang="cs-CZ" sz="2000" spc="-1" strike="noStrike">
                <a:latin typeface="Arial"/>
              </a:rPr>
              <a:t>Click to edit the notes format</a:t>
            </a:r>
            <a:endParaRPr b="0" lang="cs-CZ" sz="2000" spc="-1" strike="noStrike">
              <a:latin typeface="Arial"/>
            </a:endParaRPr>
          </a:p>
        </p:txBody>
      </p:sp>
      <p:sp>
        <p:nvSpPr>
          <p:cNvPr id="289" name="PlaceHolder 3"/>
          <p:cNvSpPr>
            <a:spLocks noGrp="1"/>
          </p:cNvSpPr>
          <p:nvPr>
            <p:ph type="hdr"/>
          </p:nvPr>
        </p:nvSpPr>
        <p:spPr>
          <a:xfrm>
            <a:off x="0" y="0"/>
            <a:ext cx="3280680" cy="534240"/>
          </a:xfrm>
          <a:prstGeom prst="rect">
            <a:avLst/>
          </a:prstGeom>
        </p:spPr>
        <p:txBody>
          <a:bodyPr lIns="0" rIns="0" tIns="0" bIns="0">
            <a:noAutofit/>
          </a:bodyPr>
          <a:p>
            <a:r>
              <a:rPr b="0" lang="cs-CZ" sz="1400" spc="-1" strike="noStrike">
                <a:latin typeface="Times New Roman"/>
              </a:rPr>
              <a:t>&lt;header&gt;</a:t>
            </a:r>
            <a:endParaRPr b="0" lang="cs-CZ" sz="1400" spc="-1" strike="noStrike">
              <a:latin typeface="Times New Roman"/>
            </a:endParaRPr>
          </a:p>
        </p:txBody>
      </p:sp>
      <p:sp>
        <p:nvSpPr>
          <p:cNvPr id="290" name="PlaceHolder 4"/>
          <p:cNvSpPr>
            <a:spLocks noGrp="1"/>
          </p:cNvSpPr>
          <p:nvPr>
            <p:ph type="dt"/>
          </p:nvPr>
        </p:nvSpPr>
        <p:spPr>
          <a:xfrm>
            <a:off x="4278960" y="0"/>
            <a:ext cx="3280680" cy="534240"/>
          </a:xfrm>
          <a:prstGeom prst="rect">
            <a:avLst/>
          </a:prstGeom>
        </p:spPr>
        <p:txBody>
          <a:bodyPr lIns="0" rIns="0" tIns="0" bIns="0">
            <a:noAutofit/>
          </a:bodyPr>
          <a:p>
            <a:pPr algn="r"/>
            <a:r>
              <a:rPr b="0" lang="cs-CZ" sz="1400" spc="-1" strike="noStrike">
                <a:latin typeface="Times New Roman"/>
              </a:rPr>
              <a:t>&lt;date/time&gt;</a:t>
            </a:r>
            <a:endParaRPr b="0" lang="cs-CZ" sz="1400" spc="-1" strike="noStrike">
              <a:latin typeface="Times New Roman"/>
            </a:endParaRPr>
          </a:p>
        </p:txBody>
      </p:sp>
      <p:sp>
        <p:nvSpPr>
          <p:cNvPr id="291" name="PlaceHolder 5"/>
          <p:cNvSpPr>
            <a:spLocks noGrp="1"/>
          </p:cNvSpPr>
          <p:nvPr>
            <p:ph type="ftr"/>
          </p:nvPr>
        </p:nvSpPr>
        <p:spPr>
          <a:xfrm>
            <a:off x="0" y="10157400"/>
            <a:ext cx="3280680" cy="534240"/>
          </a:xfrm>
          <a:prstGeom prst="rect">
            <a:avLst/>
          </a:prstGeom>
        </p:spPr>
        <p:txBody>
          <a:bodyPr lIns="0" rIns="0" tIns="0" bIns="0" anchor="b">
            <a:noAutofit/>
          </a:bodyPr>
          <a:p>
            <a:r>
              <a:rPr b="0" lang="cs-CZ" sz="1400" spc="-1" strike="noStrike">
                <a:latin typeface="Times New Roman"/>
              </a:rPr>
              <a:t>&lt;footer&gt;</a:t>
            </a:r>
            <a:endParaRPr b="0" lang="cs-CZ" sz="1400" spc="-1" strike="noStrike">
              <a:latin typeface="Times New Roman"/>
            </a:endParaRPr>
          </a:p>
        </p:txBody>
      </p:sp>
      <p:sp>
        <p:nvSpPr>
          <p:cNvPr id="292"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BAE1589F-1076-4C4A-A581-7C8425B68C75}" type="slidenum">
              <a:rPr b="0" lang="cs-CZ" sz="1400" spc="-1" strike="noStrike">
                <a:latin typeface="Times New Roman"/>
              </a:rPr>
              <a:t>&lt;number&gt;</a:t>
            </a:fld>
            <a:endParaRPr b="0" lang="cs-CZ"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slide" Target="../slides/slide1.xml"/><Relationship Id="rId3"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slide" Target="../slides/slide10.xml"/><Relationship Id="rId3"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slide" Target="../slides/slide11.xml"/><Relationship Id="rId3"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image" Target="../media/image138.png"/><Relationship Id="rId2" Type="http://schemas.openxmlformats.org/officeDocument/2006/relationships/slide" Target="../slides/slide12.xml"/><Relationship Id="rId3"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image" Target="../media/image139.png"/><Relationship Id="rId2" Type="http://schemas.openxmlformats.org/officeDocument/2006/relationships/slide" Target="../slides/slide13.xml"/><Relationship Id="rId3"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slide" Target="../slides/slide14.xml"/><Relationship Id="rId3"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slide" Target="../slides/slide15.xml"/><Relationship Id="rId3"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image" Target="../media/image142.png"/><Relationship Id="rId2" Type="http://schemas.openxmlformats.org/officeDocument/2006/relationships/slide" Target="../slides/slide16.xml"/><Relationship Id="rId3"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image" Target="../media/image143.png"/><Relationship Id="rId2" Type="http://schemas.openxmlformats.org/officeDocument/2006/relationships/slide" Target="../slides/slide17.xml"/><Relationship Id="rId3"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image" Target="../media/image144.png"/><Relationship Id="rId2" Type="http://schemas.openxmlformats.org/officeDocument/2006/relationships/slide" Target="../slides/slide18.xml"/><Relationship Id="rId3"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image" Target="../media/image145.png"/><Relationship Id="rId2" Type="http://schemas.openxmlformats.org/officeDocument/2006/relationships/slide" Target="../slides/slide19.xml"/><Relationship Id="rId3"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image" Target="../media/image128.png"/><Relationship Id="rId2" Type="http://schemas.openxmlformats.org/officeDocument/2006/relationships/slide" Target="../slides/slide2.xml"/><Relationship Id="rId3"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slide" Target="../slides/slide20.xml"/><Relationship Id="rId3"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image" Target="../media/image147.png"/><Relationship Id="rId2" Type="http://schemas.openxmlformats.org/officeDocument/2006/relationships/slide" Target="../slides/slide21.xml"/><Relationship Id="rId3"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image" Target="../media/image148.png"/><Relationship Id="rId2" Type="http://schemas.openxmlformats.org/officeDocument/2006/relationships/slide" Target="../slides/slide22.xml"/><Relationship Id="rId3"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image" Target="../media/image149.png"/><Relationship Id="rId2" Type="http://schemas.openxmlformats.org/officeDocument/2006/relationships/slide" Target="../slides/slide23.xml"/><Relationship Id="rId3"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image" Target="../media/image150.png"/><Relationship Id="rId2" Type="http://schemas.openxmlformats.org/officeDocument/2006/relationships/slide" Target="../slides/slide24.xml"/><Relationship Id="rId3"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image" Target="../media/image151.png"/><Relationship Id="rId2" Type="http://schemas.openxmlformats.org/officeDocument/2006/relationships/slide" Target="../slides/slide25.xml"/><Relationship Id="rId3"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image" Target="../media/image152.png"/><Relationship Id="rId2" Type="http://schemas.openxmlformats.org/officeDocument/2006/relationships/slide" Target="../slides/slide26.xml"/><Relationship Id="rId3"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image" Target="../media/image153.png"/><Relationship Id="rId2" Type="http://schemas.openxmlformats.org/officeDocument/2006/relationships/slide" Target="../slides/slide27.xml"/><Relationship Id="rId3"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image" Target="../media/image154.png"/><Relationship Id="rId2" Type="http://schemas.openxmlformats.org/officeDocument/2006/relationships/slide" Target="../slides/slide28.xml"/><Relationship Id="rId3"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image" Target="../media/image155.png"/><Relationship Id="rId2" Type="http://schemas.openxmlformats.org/officeDocument/2006/relationships/slide" Target="../slides/slide29.xml"/><Relationship Id="rId3"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image" Target="../media/image129.png"/><Relationship Id="rId2" Type="http://schemas.openxmlformats.org/officeDocument/2006/relationships/slide" Target="../slides/slide3.xml"/><Relationship Id="rId3"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slide" Target="../slides/slide30.xml"/><Relationship Id="rId3"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image" Target="../media/image157.png"/><Relationship Id="rId2" Type="http://schemas.openxmlformats.org/officeDocument/2006/relationships/slide" Target="../slides/slide32.xml"/><Relationship Id="rId3"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image" Target="../media/image158.png"/><Relationship Id="rId2" Type="http://schemas.openxmlformats.org/officeDocument/2006/relationships/slide" Target="../slides/slide33.xml"/><Relationship Id="rId3"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image" Target="../media/image159.png"/><Relationship Id="rId2" Type="http://schemas.openxmlformats.org/officeDocument/2006/relationships/slide" Target="../slides/slide34.xml"/><Relationship Id="rId3"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image" Target="../media/image160.png"/><Relationship Id="rId2" Type="http://schemas.openxmlformats.org/officeDocument/2006/relationships/slide" Target="../slides/slide35.xml"/><Relationship Id="rId3"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image" Target="../media/image161.png"/><Relationship Id="rId2" Type="http://schemas.openxmlformats.org/officeDocument/2006/relationships/slide" Target="../slides/slide36.xml"/><Relationship Id="rId3"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image" Target="../media/image162.png"/><Relationship Id="rId2" Type="http://schemas.openxmlformats.org/officeDocument/2006/relationships/slide" Target="../slides/slide37.xml"/><Relationship Id="rId3"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slide" Target="../slides/slide4.xml"/><Relationship Id="rId3"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image" Target="../media/image131.png"/><Relationship Id="rId2" Type="http://schemas.openxmlformats.org/officeDocument/2006/relationships/slide" Target="../slides/slide5.xml"/><Relationship Id="rId3"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slide" Target="../slides/slide6.xml"/><Relationship Id="rId3"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image" Target="../media/image133.png"/><Relationship Id="rId2" Type="http://schemas.openxmlformats.org/officeDocument/2006/relationships/slide" Target="../slides/slide7.xml"/><Relationship Id="rId3"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slide" Target="../slides/slide8.xml"/><Relationship Id="rId3"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slide" Target="../slides/slide9.xml"/><Relationship Id="rId3"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6" name="PlaceHolder 1"/>
          <p:cNvSpPr>
            <a:spLocks noGrp="1"/>
          </p:cNvSpPr>
          <p:nvPr>
            <p:ph type="sldImg"/>
          </p:nvPr>
        </p:nvSpPr>
        <p:spPr>
          <a:xfrm>
            <a:off x="1146240" y="457200"/>
            <a:ext cx="5342400" cy="4005720"/>
          </a:xfrm>
          <a:prstGeom prst="rect">
            <a:avLst/>
          </a:prstGeom>
        </p:spPr>
      </p:sp>
      <p:sp>
        <p:nvSpPr>
          <p:cNvPr id="567"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68" name="Picture 186" descr=""/>
          <p:cNvPicPr/>
          <p:nvPr/>
        </p:nvPicPr>
        <p:blipFill>
          <a:blip r:embed="rId1"/>
          <a:stretch/>
        </p:blipFill>
        <p:spPr>
          <a:xfrm>
            <a:off x="-6206040" y="5120640"/>
            <a:ext cx="5653800" cy="4615560"/>
          </a:xfrm>
          <a:prstGeom prst="rect">
            <a:avLst/>
          </a:prstGeom>
          <a:ln>
            <a:noFill/>
          </a:ln>
        </p:spPr>
      </p:pic>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PlaceHolder 1"/>
          <p:cNvSpPr>
            <a:spLocks noGrp="1"/>
          </p:cNvSpPr>
          <p:nvPr>
            <p:ph type="sldImg"/>
          </p:nvPr>
        </p:nvSpPr>
        <p:spPr>
          <a:xfrm>
            <a:off x="1146240" y="457200"/>
            <a:ext cx="5342400" cy="4005720"/>
          </a:xfrm>
          <a:prstGeom prst="rect">
            <a:avLst/>
          </a:prstGeom>
        </p:spPr>
      </p:sp>
      <p:sp>
        <p:nvSpPr>
          <p:cNvPr id="594"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95" name="Picture 186_5" descr=""/>
          <p:cNvPicPr/>
          <p:nvPr/>
        </p:nvPicPr>
        <p:blipFill>
          <a:blip r:embed="rId1"/>
          <a:stretch/>
        </p:blipFill>
        <p:spPr>
          <a:xfrm>
            <a:off x="-6206040" y="5120640"/>
            <a:ext cx="5653800" cy="4615560"/>
          </a:xfrm>
          <a:prstGeom prst="rect">
            <a:avLst/>
          </a:prstGeom>
          <a:ln>
            <a:noFill/>
          </a:ln>
        </p:spPr>
      </p:pic>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PlaceHolder 1"/>
          <p:cNvSpPr>
            <a:spLocks noGrp="1"/>
          </p:cNvSpPr>
          <p:nvPr>
            <p:ph type="sldImg"/>
          </p:nvPr>
        </p:nvSpPr>
        <p:spPr>
          <a:xfrm>
            <a:off x="1146240" y="457200"/>
            <a:ext cx="5342400" cy="4005720"/>
          </a:xfrm>
          <a:prstGeom prst="rect">
            <a:avLst/>
          </a:prstGeom>
        </p:spPr>
      </p:sp>
      <p:sp>
        <p:nvSpPr>
          <p:cNvPr id="597"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98" name="Picture 186_7" descr=""/>
          <p:cNvPicPr/>
          <p:nvPr/>
        </p:nvPicPr>
        <p:blipFill>
          <a:blip r:embed="rId1"/>
          <a:stretch/>
        </p:blipFill>
        <p:spPr>
          <a:xfrm>
            <a:off x="-6206040" y="5120640"/>
            <a:ext cx="5653800" cy="4615560"/>
          </a:xfrm>
          <a:prstGeom prst="rect">
            <a:avLst/>
          </a:prstGeom>
          <a:ln>
            <a:noFill/>
          </a:ln>
        </p:spPr>
      </p:pic>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PlaceHolder 1"/>
          <p:cNvSpPr>
            <a:spLocks noGrp="1"/>
          </p:cNvSpPr>
          <p:nvPr>
            <p:ph type="sldImg"/>
          </p:nvPr>
        </p:nvSpPr>
        <p:spPr>
          <a:xfrm>
            <a:off x="1146240" y="457200"/>
            <a:ext cx="5342400" cy="4005720"/>
          </a:xfrm>
          <a:prstGeom prst="rect">
            <a:avLst/>
          </a:prstGeom>
        </p:spPr>
      </p:sp>
      <p:sp>
        <p:nvSpPr>
          <p:cNvPr id="600"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01" name="Picture 186_8" descr=""/>
          <p:cNvPicPr/>
          <p:nvPr/>
        </p:nvPicPr>
        <p:blipFill>
          <a:blip r:embed="rId1"/>
          <a:stretch/>
        </p:blipFill>
        <p:spPr>
          <a:xfrm>
            <a:off x="-6206040" y="5120640"/>
            <a:ext cx="5653800" cy="4615560"/>
          </a:xfrm>
          <a:prstGeom prst="rect">
            <a:avLst/>
          </a:prstGeom>
          <a:ln>
            <a:noFill/>
          </a:ln>
        </p:spPr>
      </p:pic>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PlaceHolder 1"/>
          <p:cNvSpPr>
            <a:spLocks noGrp="1"/>
          </p:cNvSpPr>
          <p:nvPr>
            <p:ph type="sldImg"/>
          </p:nvPr>
        </p:nvSpPr>
        <p:spPr>
          <a:xfrm>
            <a:off x="1146240" y="457200"/>
            <a:ext cx="5342400" cy="4005720"/>
          </a:xfrm>
          <a:prstGeom prst="rect">
            <a:avLst/>
          </a:prstGeom>
        </p:spPr>
      </p:sp>
      <p:sp>
        <p:nvSpPr>
          <p:cNvPr id="603"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04" name="Picture 186_9" descr=""/>
          <p:cNvPicPr/>
          <p:nvPr/>
        </p:nvPicPr>
        <p:blipFill>
          <a:blip r:embed="rId1"/>
          <a:stretch/>
        </p:blipFill>
        <p:spPr>
          <a:xfrm>
            <a:off x="-6206040" y="5120640"/>
            <a:ext cx="5653800" cy="4615560"/>
          </a:xfrm>
          <a:prstGeom prst="rect">
            <a:avLst/>
          </a:prstGeom>
          <a:ln>
            <a:noFill/>
          </a:ln>
        </p:spPr>
      </p:pic>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5" name="PlaceHolder 1"/>
          <p:cNvSpPr>
            <a:spLocks noGrp="1"/>
          </p:cNvSpPr>
          <p:nvPr>
            <p:ph type="sldImg"/>
          </p:nvPr>
        </p:nvSpPr>
        <p:spPr>
          <a:xfrm>
            <a:off x="1146240" y="457200"/>
            <a:ext cx="5342400" cy="4005720"/>
          </a:xfrm>
          <a:prstGeom prst="rect">
            <a:avLst/>
          </a:prstGeom>
        </p:spPr>
      </p:sp>
      <p:sp>
        <p:nvSpPr>
          <p:cNvPr id="606"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07" name="Picture 186_10" descr=""/>
          <p:cNvPicPr/>
          <p:nvPr/>
        </p:nvPicPr>
        <p:blipFill>
          <a:blip r:embed="rId1"/>
          <a:stretch/>
        </p:blipFill>
        <p:spPr>
          <a:xfrm>
            <a:off x="-6206040" y="5120640"/>
            <a:ext cx="5653800" cy="4615560"/>
          </a:xfrm>
          <a:prstGeom prst="rect">
            <a:avLst/>
          </a:prstGeom>
          <a:ln>
            <a:noFill/>
          </a:ln>
        </p:spPr>
      </p:pic>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PlaceHolder 1"/>
          <p:cNvSpPr>
            <a:spLocks noGrp="1"/>
          </p:cNvSpPr>
          <p:nvPr>
            <p:ph type="sldImg"/>
          </p:nvPr>
        </p:nvSpPr>
        <p:spPr>
          <a:xfrm>
            <a:off x="1146240" y="457200"/>
            <a:ext cx="5342400" cy="4005720"/>
          </a:xfrm>
          <a:prstGeom prst="rect">
            <a:avLst/>
          </a:prstGeom>
        </p:spPr>
      </p:sp>
      <p:sp>
        <p:nvSpPr>
          <p:cNvPr id="609"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10" name="Picture 186_11" descr=""/>
          <p:cNvPicPr/>
          <p:nvPr/>
        </p:nvPicPr>
        <p:blipFill>
          <a:blip r:embed="rId1"/>
          <a:stretch/>
        </p:blipFill>
        <p:spPr>
          <a:xfrm>
            <a:off x="-6206040" y="5120640"/>
            <a:ext cx="5653800" cy="4615560"/>
          </a:xfrm>
          <a:prstGeom prst="rect">
            <a:avLst/>
          </a:prstGeom>
          <a:ln>
            <a:noFill/>
          </a:ln>
        </p:spPr>
      </p:pic>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PlaceHolder 1"/>
          <p:cNvSpPr>
            <a:spLocks noGrp="1"/>
          </p:cNvSpPr>
          <p:nvPr>
            <p:ph type="sldImg"/>
          </p:nvPr>
        </p:nvSpPr>
        <p:spPr>
          <a:xfrm>
            <a:off x="1146240" y="457200"/>
            <a:ext cx="5342400" cy="4005720"/>
          </a:xfrm>
          <a:prstGeom prst="rect">
            <a:avLst/>
          </a:prstGeom>
        </p:spPr>
      </p:sp>
      <p:sp>
        <p:nvSpPr>
          <p:cNvPr id="612"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13" name="Picture 186_13" descr=""/>
          <p:cNvPicPr/>
          <p:nvPr/>
        </p:nvPicPr>
        <p:blipFill>
          <a:blip r:embed="rId1"/>
          <a:stretch/>
        </p:blipFill>
        <p:spPr>
          <a:xfrm>
            <a:off x="-6206040" y="5120640"/>
            <a:ext cx="5653800" cy="4615560"/>
          </a:xfrm>
          <a:prstGeom prst="rect">
            <a:avLst/>
          </a:prstGeom>
          <a:ln>
            <a:noFill/>
          </a:ln>
        </p:spPr>
      </p:pic>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PlaceHolder 1"/>
          <p:cNvSpPr>
            <a:spLocks noGrp="1"/>
          </p:cNvSpPr>
          <p:nvPr>
            <p:ph type="sldImg"/>
          </p:nvPr>
        </p:nvSpPr>
        <p:spPr>
          <a:xfrm>
            <a:off x="1146240" y="457200"/>
            <a:ext cx="5342400" cy="4005720"/>
          </a:xfrm>
          <a:prstGeom prst="rect">
            <a:avLst/>
          </a:prstGeom>
        </p:spPr>
      </p:sp>
      <p:sp>
        <p:nvSpPr>
          <p:cNvPr id="615"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16" name="Picture 189_7" descr=""/>
          <p:cNvPicPr/>
          <p:nvPr/>
        </p:nvPicPr>
        <p:blipFill>
          <a:blip r:embed="rId1"/>
          <a:stretch/>
        </p:blipFill>
        <p:spPr>
          <a:xfrm>
            <a:off x="-6206040" y="5120640"/>
            <a:ext cx="5653800" cy="4615560"/>
          </a:xfrm>
          <a:prstGeom prst="rect">
            <a:avLst/>
          </a:prstGeom>
          <a:ln>
            <a:noFill/>
          </a:ln>
        </p:spPr>
      </p:pic>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7" name="PlaceHolder 1"/>
          <p:cNvSpPr>
            <a:spLocks noGrp="1"/>
          </p:cNvSpPr>
          <p:nvPr>
            <p:ph type="sldImg"/>
          </p:nvPr>
        </p:nvSpPr>
        <p:spPr>
          <a:xfrm>
            <a:off x="1146240" y="457200"/>
            <a:ext cx="5342400" cy="4005720"/>
          </a:xfrm>
          <a:prstGeom prst="rect">
            <a:avLst/>
          </a:prstGeom>
        </p:spPr>
      </p:sp>
      <p:sp>
        <p:nvSpPr>
          <p:cNvPr id="618"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19" name="Picture 186_14" descr=""/>
          <p:cNvPicPr/>
          <p:nvPr/>
        </p:nvPicPr>
        <p:blipFill>
          <a:blip r:embed="rId1"/>
          <a:stretch/>
        </p:blipFill>
        <p:spPr>
          <a:xfrm>
            <a:off x="-6206040" y="5120640"/>
            <a:ext cx="5653800" cy="4615560"/>
          </a:xfrm>
          <a:prstGeom prst="rect">
            <a:avLst/>
          </a:prstGeom>
          <a:ln>
            <a:noFill/>
          </a:ln>
        </p:spPr>
      </p:pic>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PlaceHolder 1"/>
          <p:cNvSpPr>
            <a:spLocks noGrp="1"/>
          </p:cNvSpPr>
          <p:nvPr>
            <p:ph type="sldImg"/>
          </p:nvPr>
        </p:nvSpPr>
        <p:spPr>
          <a:xfrm>
            <a:off x="1146240" y="457200"/>
            <a:ext cx="5342400" cy="4005720"/>
          </a:xfrm>
          <a:prstGeom prst="rect">
            <a:avLst/>
          </a:prstGeom>
        </p:spPr>
      </p:sp>
      <p:sp>
        <p:nvSpPr>
          <p:cNvPr id="621"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622" name="Picture 186" descr=""/>
          <p:cNvPicPr/>
          <p:nvPr/>
        </p:nvPicPr>
        <p:blipFill>
          <a:blip r:embed="rId1"/>
          <a:stretch/>
        </p:blipFill>
        <p:spPr>
          <a:xfrm>
            <a:off x="-6206040" y="5120640"/>
            <a:ext cx="5653800" cy="4615560"/>
          </a:xfrm>
          <a:prstGeom prst="rect">
            <a:avLst/>
          </a:prstGeom>
          <a:ln>
            <a:noFill/>
          </a:ln>
        </p:spPr>
      </p:pic>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PlaceHolder 1"/>
          <p:cNvSpPr>
            <a:spLocks noGrp="1"/>
          </p:cNvSpPr>
          <p:nvPr>
            <p:ph type="sldImg"/>
          </p:nvPr>
        </p:nvSpPr>
        <p:spPr>
          <a:xfrm>
            <a:off x="1146240" y="457200"/>
            <a:ext cx="5342400" cy="4005720"/>
          </a:xfrm>
          <a:prstGeom prst="rect">
            <a:avLst/>
          </a:prstGeom>
        </p:spPr>
      </p:sp>
      <p:sp>
        <p:nvSpPr>
          <p:cNvPr id="570"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71" name="Picture 186_0" descr=""/>
          <p:cNvPicPr/>
          <p:nvPr/>
        </p:nvPicPr>
        <p:blipFill>
          <a:blip r:embed="rId1"/>
          <a:stretch/>
        </p:blipFill>
        <p:spPr>
          <a:xfrm>
            <a:off x="-6206040" y="5120640"/>
            <a:ext cx="5653800" cy="4615560"/>
          </a:xfrm>
          <a:prstGeom prst="rect">
            <a:avLst/>
          </a:prstGeom>
          <a:ln>
            <a:noFill/>
          </a:ln>
        </p:spPr>
      </p:pic>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PlaceHolder 1"/>
          <p:cNvSpPr>
            <a:spLocks noGrp="1"/>
          </p:cNvSpPr>
          <p:nvPr>
            <p:ph type="sldImg"/>
          </p:nvPr>
        </p:nvSpPr>
        <p:spPr>
          <a:xfrm>
            <a:off x="1146240" y="457200"/>
            <a:ext cx="5343120" cy="4006440"/>
          </a:xfrm>
          <a:prstGeom prst="rect">
            <a:avLst/>
          </a:prstGeom>
        </p:spPr>
      </p:sp>
      <p:sp>
        <p:nvSpPr>
          <p:cNvPr id="624" name="PlaceHolder 2"/>
          <p:cNvSpPr>
            <a:spLocks noGrp="1"/>
          </p:cNvSpPr>
          <p:nvPr>
            <p:ph type="body"/>
          </p:nvPr>
        </p:nvSpPr>
        <p:spPr>
          <a:xfrm>
            <a:off x="756000" y="5069160"/>
            <a:ext cx="6044400" cy="5619600"/>
          </a:xfrm>
          <a:prstGeom prst="rect">
            <a:avLst/>
          </a:prstGeom>
        </p:spPr>
        <p:txBody>
          <a:bodyPr lIns="0" rIns="0" tIns="0" bIns="0">
            <a:noAutofit/>
          </a:bodyPr>
          <a:p>
            <a:pPr marL="216000" indent="-21312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312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312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312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312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312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312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312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312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25" name="Picture 189_10" descr=""/>
          <p:cNvPicPr/>
          <p:nvPr/>
        </p:nvPicPr>
        <p:blipFill>
          <a:blip r:embed="rId1"/>
          <a:stretch/>
        </p:blipFill>
        <p:spPr>
          <a:xfrm>
            <a:off x="-6206040" y="5120640"/>
            <a:ext cx="5654160" cy="4615920"/>
          </a:xfrm>
          <a:prstGeom prst="rect">
            <a:avLst/>
          </a:prstGeom>
          <a:ln>
            <a:noFill/>
          </a:ln>
        </p:spPr>
      </p:pic>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PlaceHolder 1"/>
          <p:cNvSpPr>
            <a:spLocks noGrp="1"/>
          </p:cNvSpPr>
          <p:nvPr>
            <p:ph type="sldImg"/>
          </p:nvPr>
        </p:nvSpPr>
        <p:spPr>
          <a:xfrm>
            <a:off x="1146240" y="457200"/>
            <a:ext cx="5342400" cy="4005720"/>
          </a:xfrm>
          <a:prstGeom prst="rect">
            <a:avLst/>
          </a:prstGeom>
        </p:spPr>
      </p:sp>
      <p:sp>
        <p:nvSpPr>
          <p:cNvPr id="627"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28" name="Picture 189_12" descr=""/>
          <p:cNvPicPr/>
          <p:nvPr/>
        </p:nvPicPr>
        <p:blipFill>
          <a:blip r:embed="rId1"/>
          <a:stretch/>
        </p:blipFill>
        <p:spPr>
          <a:xfrm>
            <a:off x="-6206040" y="5120640"/>
            <a:ext cx="5653800" cy="4615560"/>
          </a:xfrm>
          <a:prstGeom prst="rect">
            <a:avLst/>
          </a:prstGeom>
          <a:ln>
            <a:noFill/>
          </a:ln>
        </p:spPr>
      </p:pic>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PlaceHolder 1"/>
          <p:cNvSpPr>
            <a:spLocks noGrp="1"/>
          </p:cNvSpPr>
          <p:nvPr>
            <p:ph type="sldImg"/>
          </p:nvPr>
        </p:nvSpPr>
        <p:spPr>
          <a:xfrm>
            <a:off x="1146240" y="457200"/>
            <a:ext cx="5342400" cy="4005720"/>
          </a:xfrm>
          <a:prstGeom prst="rect">
            <a:avLst/>
          </a:prstGeom>
        </p:spPr>
      </p:sp>
      <p:sp>
        <p:nvSpPr>
          <p:cNvPr id="630"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31" name="Picture 189_11" descr=""/>
          <p:cNvPicPr/>
          <p:nvPr/>
        </p:nvPicPr>
        <p:blipFill>
          <a:blip r:embed="rId1"/>
          <a:stretch/>
        </p:blipFill>
        <p:spPr>
          <a:xfrm>
            <a:off x="-6206040" y="5120640"/>
            <a:ext cx="5653800" cy="4615560"/>
          </a:xfrm>
          <a:prstGeom prst="rect">
            <a:avLst/>
          </a:prstGeom>
          <a:ln>
            <a:noFill/>
          </a:ln>
        </p:spPr>
      </p:pic>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PlaceHolder 1"/>
          <p:cNvSpPr>
            <a:spLocks noGrp="1"/>
          </p:cNvSpPr>
          <p:nvPr>
            <p:ph type="sldImg"/>
          </p:nvPr>
        </p:nvSpPr>
        <p:spPr>
          <a:xfrm>
            <a:off x="1146240" y="457200"/>
            <a:ext cx="5342400" cy="4005720"/>
          </a:xfrm>
          <a:prstGeom prst="rect">
            <a:avLst/>
          </a:prstGeom>
        </p:spPr>
      </p:sp>
      <p:sp>
        <p:nvSpPr>
          <p:cNvPr id="633"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34" name="Picture 189_8" descr=""/>
          <p:cNvPicPr/>
          <p:nvPr/>
        </p:nvPicPr>
        <p:blipFill>
          <a:blip r:embed="rId1"/>
          <a:stretch/>
        </p:blipFill>
        <p:spPr>
          <a:xfrm>
            <a:off x="-6206040" y="5120640"/>
            <a:ext cx="5653800" cy="4615560"/>
          </a:xfrm>
          <a:prstGeom prst="rect">
            <a:avLst/>
          </a:prstGeom>
          <a:ln>
            <a:noFill/>
          </a:ln>
        </p:spPr>
      </p:pic>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5" name="PlaceHolder 1"/>
          <p:cNvSpPr>
            <a:spLocks noGrp="1"/>
          </p:cNvSpPr>
          <p:nvPr>
            <p:ph type="sldImg"/>
          </p:nvPr>
        </p:nvSpPr>
        <p:spPr>
          <a:xfrm>
            <a:off x="1146240" y="457200"/>
            <a:ext cx="5342400" cy="4005720"/>
          </a:xfrm>
          <a:prstGeom prst="rect">
            <a:avLst/>
          </a:prstGeom>
        </p:spPr>
      </p:sp>
      <p:sp>
        <p:nvSpPr>
          <p:cNvPr id="636"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37" name="Picture 189_9" descr=""/>
          <p:cNvPicPr/>
          <p:nvPr/>
        </p:nvPicPr>
        <p:blipFill>
          <a:blip r:embed="rId1"/>
          <a:stretch/>
        </p:blipFill>
        <p:spPr>
          <a:xfrm>
            <a:off x="-6206040" y="5120640"/>
            <a:ext cx="5653800" cy="4615560"/>
          </a:xfrm>
          <a:prstGeom prst="rect">
            <a:avLst/>
          </a:prstGeom>
          <a:ln>
            <a:noFill/>
          </a:ln>
        </p:spPr>
      </p:pic>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PlaceHolder 1"/>
          <p:cNvSpPr>
            <a:spLocks noGrp="1"/>
          </p:cNvSpPr>
          <p:nvPr>
            <p:ph type="sldImg"/>
          </p:nvPr>
        </p:nvSpPr>
        <p:spPr>
          <a:xfrm>
            <a:off x="1146240" y="457200"/>
            <a:ext cx="5342400" cy="4005720"/>
          </a:xfrm>
          <a:prstGeom prst="rect">
            <a:avLst/>
          </a:prstGeom>
        </p:spPr>
      </p:sp>
      <p:sp>
        <p:nvSpPr>
          <p:cNvPr id="639"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40" name="Picture 189_6" descr=""/>
          <p:cNvPicPr/>
          <p:nvPr/>
        </p:nvPicPr>
        <p:blipFill>
          <a:blip r:embed="rId1"/>
          <a:stretch/>
        </p:blipFill>
        <p:spPr>
          <a:xfrm>
            <a:off x="-6206040" y="5120640"/>
            <a:ext cx="5653800" cy="4615560"/>
          </a:xfrm>
          <a:prstGeom prst="rect">
            <a:avLst/>
          </a:prstGeom>
          <a:ln>
            <a:noFill/>
          </a:ln>
        </p:spPr>
      </p:pic>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sldImg"/>
          </p:nvPr>
        </p:nvSpPr>
        <p:spPr>
          <a:xfrm>
            <a:off x="1146240" y="457200"/>
            <a:ext cx="5342400" cy="4005720"/>
          </a:xfrm>
          <a:prstGeom prst="rect">
            <a:avLst/>
          </a:prstGeom>
        </p:spPr>
      </p:sp>
      <p:sp>
        <p:nvSpPr>
          <p:cNvPr id="642"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43" name="Picture 189_14" descr=""/>
          <p:cNvPicPr/>
          <p:nvPr/>
        </p:nvPicPr>
        <p:blipFill>
          <a:blip r:embed="rId1"/>
          <a:stretch/>
        </p:blipFill>
        <p:spPr>
          <a:xfrm>
            <a:off x="-6206040" y="5120640"/>
            <a:ext cx="5653800" cy="4615560"/>
          </a:xfrm>
          <a:prstGeom prst="rect">
            <a:avLst/>
          </a:prstGeom>
          <a:ln>
            <a:noFill/>
          </a:ln>
        </p:spPr>
      </p:pic>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sldImg"/>
          </p:nvPr>
        </p:nvSpPr>
        <p:spPr>
          <a:xfrm>
            <a:off x="1146240" y="457200"/>
            <a:ext cx="5342400" cy="4005720"/>
          </a:xfrm>
          <a:prstGeom prst="rect">
            <a:avLst/>
          </a:prstGeom>
        </p:spPr>
      </p:sp>
      <p:sp>
        <p:nvSpPr>
          <p:cNvPr id="645"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46" name="Picture 189_3" descr=""/>
          <p:cNvPicPr/>
          <p:nvPr/>
        </p:nvPicPr>
        <p:blipFill>
          <a:blip r:embed="rId1"/>
          <a:stretch/>
        </p:blipFill>
        <p:spPr>
          <a:xfrm>
            <a:off x="-6206040" y="5120640"/>
            <a:ext cx="5653800" cy="4615560"/>
          </a:xfrm>
          <a:prstGeom prst="rect">
            <a:avLst/>
          </a:prstGeom>
          <a:ln>
            <a:noFill/>
          </a:ln>
        </p:spPr>
      </p:pic>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PlaceHolder 1"/>
          <p:cNvSpPr>
            <a:spLocks noGrp="1"/>
          </p:cNvSpPr>
          <p:nvPr>
            <p:ph type="sldImg"/>
          </p:nvPr>
        </p:nvSpPr>
        <p:spPr>
          <a:xfrm>
            <a:off x="1146240" y="457200"/>
            <a:ext cx="5342400" cy="4005720"/>
          </a:xfrm>
          <a:prstGeom prst="rect">
            <a:avLst/>
          </a:prstGeom>
        </p:spPr>
      </p:sp>
      <p:sp>
        <p:nvSpPr>
          <p:cNvPr id="648"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49" name="Picture 189_16" descr=""/>
          <p:cNvPicPr/>
          <p:nvPr/>
        </p:nvPicPr>
        <p:blipFill>
          <a:blip r:embed="rId1"/>
          <a:stretch/>
        </p:blipFill>
        <p:spPr>
          <a:xfrm>
            <a:off x="-6206040" y="5120640"/>
            <a:ext cx="5653800" cy="4615560"/>
          </a:xfrm>
          <a:prstGeom prst="rect">
            <a:avLst/>
          </a:prstGeom>
          <a:ln>
            <a:noFill/>
          </a:ln>
        </p:spPr>
      </p:pic>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PlaceHolder 1"/>
          <p:cNvSpPr>
            <a:spLocks noGrp="1"/>
          </p:cNvSpPr>
          <p:nvPr>
            <p:ph type="sldImg"/>
          </p:nvPr>
        </p:nvSpPr>
        <p:spPr>
          <a:xfrm>
            <a:off x="1146240" y="457200"/>
            <a:ext cx="5342400" cy="4005720"/>
          </a:xfrm>
          <a:prstGeom prst="rect">
            <a:avLst/>
          </a:prstGeom>
        </p:spPr>
      </p:sp>
      <p:sp>
        <p:nvSpPr>
          <p:cNvPr id="651"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52" name="Picture 189_15" descr=""/>
          <p:cNvPicPr/>
          <p:nvPr/>
        </p:nvPicPr>
        <p:blipFill>
          <a:blip r:embed="rId1"/>
          <a:stretch/>
        </p:blipFill>
        <p:spPr>
          <a:xfrm>
            <a:off x="-6206040" y="5120640"/>
            <a:ext cx="5653800" cy="4615560"/>
          </a:xfrm>
          <a:prstGeom prst="rect">
            <a:avLst/>
          </a:prstGeom>
          <a:ln>
            <a:noFill/>
          </a:ln>
        </p:spPr>
      </p:pic>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PlaceHolder 1"/>
          <p:cNvSpPr>
            <a:spLocks noGrp="1"/>
          </p:cNvSpPr>
          <p:nvPr>
            <p:ph type="sldImg"/>
          </p:nvPr>
        </p:nvSpPr>
        <p:spPr>
          <a:xfrm>
            <a:off x="1146240" y="457200"/>
            <a:ext cx="5342400" cy="4005720"/>
          </a:xfrm>
          <a:prstGeom prst="rect">
            <a:avLst/>
          </a:prstGeom>
        </p:spPr>
      </p:sp>
      <p:sp>
        <p:nvSpPr>
          <p:cNvPr id="573"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74" name="Picture 186_1" descr=""/>
          <p:cNvPicPr/>
          <p:nvPr/>
        </p:nvPicPr>
        <p:blipFill>
          <a:blip r:embed="rId1"/>
          <a:stretch/>
        </p:blipFill>
        <p:spPr>
          <a:xfrm>
            <a:off x="-6206040" y="5120640"/>
            <a:ext cx="5653800" cy="4615560"/>
          </a:xfrm>
          <a:prstGeom prst="rect">
            <a:avLst/>
          </a:prstGeom>
          <a:ln>
            <a:noFill/>
          </a:ln>
        </p:spPr>
      </p:pic>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sldImg"/>
          </p:nvPr>
        </p:nvSpPr>
        <p:spPr>
          <a:xfrm>
            <a:off x="1146240" y="457200"/>
            <a:ext cx="5342400" cy="4005720"/>
          </a:xfrm>
          <a:prstGeom prst="rect">
            <a:avLst/>
          </a:prstGeom>
        </p:spPr>
      </p:sp>
      <p:sp>
        <p:nvSpPr>
          <p:cNvPr id="654"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55" name="Picture 189_2" descr=""/>
          <p:cNvPicPr/>
          <p:nvPr/>
        </p:nvPicPr>
        <p:blipFill>
          <a:blip r:embed="rId1"/>
          <a:stretch/>
        </p:blipFill>
        <p:spPr>
          <a:xfrm>
            <a:off x="-6206040" y="5120640"/>
            <a:ext cx="5653800" cy="4615560"/>
          </a:xfrm>
          <a:prstGeom prst="rect">
            <a:avLst/>
          </a:prstGeom>
          <a:ln>
            <a:noFill/>
          </a:ln>
        </p:spPr>
      </p:pic>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PlaceHolder 1"/>
          <p:cNvSpPr>
            <a:spLocks noGrp="1"/>
          </p:cNvSpPr>
          <p:nvPr>
            <p:ph type="sldImg"/>
          </p:nvPr>
        </p:nvSpPr>
        <p:spPr>
          <a:xfrm>
            <a:off x="1146240" y="457200"/>
            <a:ext cx="5342400" cy="4005720"/>
          </a:xfrm>
          <a:prstGeom prst="rect">
            <a:avLst/>
          </a:prstGeom>
        </p:spPr>
      </p:sp>
      <p:sp>
        <p:nvSpPr>
          <p:cNvPr id="657"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Noto Sans Regular"/>
              </a:rPr>
              <a:t>The new EPD covers the pseudo-rapidity range between 2.1 and 5.1and replaces the Beam Beam Counter(BBC) .The EPD was fully installed and became operational for the run year 2018, replacingthe Beam-Beam Counter (BBC) as a minimum-bias trigger detector</a:t>
            </a:r>
            <a:endParaRPr b="0" lang="en-US" sz="1000" spc="-1" strike="noStrike">
              <a:latin typeface="Arial"/>
            </a:endParaRPr>
          </a:p>
          <a:p>
            <a:pPr marL="216000" indent="-212760">
              <a:lnSpc>
                <a:spcPct val="100000"/>
              </a:lnSpc>
              <a:tabLst>
                <a:tab algn="l" pos="0"/>
              </a:tabLst>
            </a:pPr>
            <a:r>
              <a:rPr b="0" lang="en-US" sz="1000" spc="-1" strike="noStrike">
                <a:latin typeface="Noto Sans Regular"/>
              </a:rPr>
              <a:t>EPD allows one to carryout forward measurements of both centrality and event plane determination reducing system-atic uncertainty due to autocorrelations for midrapidity analysis.  This new detector consistsof two disks that are placed on both sides of the STAR detector.  EPD has pseudorapidityacceptance of 2.1&lt; |η| &lt;5.1 with 16 radial segments and 24 azimuthal segments nd a total of 744 channels.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Additionally, the magnetic field of 0.5 T bending the measured charged particles doesnot significantly affect the resulted event plane. Hence, all needed to be recorded bythe EPD is a single hit point of each particle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ing-weightingThis method considers different weights for each ring or ring-groups (RGs) ofEPD. [75]</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v1results require forward instrumentation to measure the first order event plane.For  7.7−39GeVthis  analysis  is  performed  using  the  BBC,  while  at  62.4GeVand200GeVthe ZDC is used.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statisticalerror here scales as 1/(R1∗√N), whereR1is the first order event plane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However it should be noted that the effectiveηcoverage of the EPD is significantlydifferent for fixed-target events than for collider events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single beam rapidities will range fromy= 5.5 for the highest energiesproposed, toy= 2.1 for the lowest energies.  This indicates that the EPD will coverthe projectile fragmentation regime, which means that its role will be similar the roleplayed  by  the  ZDC  in  200  GeV  Au+Au  collisions.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here  is  a  significant  difference  (∼20%)  in  the  EP  resolution  between  the  EPDdetector layout with 6 and 12 azimuthal segments, whereas more than 12 azimuthalsegments do not contribute much more to the EP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p:txBody>
      </p:sp>
      <p:pic>
        <p:nvPicPr>
          <p:cNvPr id="658" name="Picture 189" descr=""/>
          <p:cNvPicPr/>
          <p:nvPr/>
        </p:nvPicPr>
        <p:blipFill>
          <a:blip r:embed="rId1"/>
          <a:stretch/>
        </p:blipFill>
        <p:spPr>
          <a:xfrm>
            <a:off x="-6206040" y="5120640"/>
            <a:ext cx="5653800" cy="4615560"/>
          </a:xfrm>
          <a:prstGeom prst="rect">
            <a:avLst/>
          </a:prstGeom>
          <a:ln>
            <a:noFill/>
          </a:ln>
        </p:spPr>
      </p:pic>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PlaceHolder 1"/>
          <p:cNvSpPr>
            <a:spLocks noGrp="1"/>
          </p:cNvSpPr>
          <p:nvPr>
            <p:ph type="sldImg"/>
          </p:nvPr>
        </p:nvSpPr>
        <p:spPr>
          <a:xfrm>
            <a:off x="1146240" y="457200"/>
            <a:ext cx="5342400" cy="4005720"/>
          </a:xfrm>
          <a:prstGeom prst="rect">
            <a:avLst/>
          </a:prstGeom>
        </p:spPr>
      </p:sp>
      <p:sp>
        <p:nvSpPr>
          <p:cNvPr id="660"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Noto Sans Regular"/>
              </a:rPr>
              <a:t>The new EPD covers the pseudo-rapidity range between 2.1 and 5.1and replaces the Beam Beam Counter(BBC) .The EPD was fully installed and became operational for the run year 2018, replacingthe Beam-Beam Counter (BBC) as a minimum-bias trigger detector</a:t>
            </a:r>
            <a:endParaRPr b="0" lang="en-US" sz="1000" spc="-1" strike="noStrike">
              <a:latin typeface="Arial"/>
            </a:endParaRPr>
          </a:p>
          <a:p>
            <a:pPr marL="216000" indent="-212760">
              <a:lnSpc>
                <a:spcPct val="100000"/>
              </a:lnSpc>
              <a:tabLst>
                <a:tab algn="l" pos="0"/>
              </a:tabLst>
            </a:pPr>
            <a:r>
              <a:rPr b="0" lang="en-US" sz="1000" spc="-1" strike="noStrike">
                <a:latin typeface="Noto Sans Regular"/>
              </a:rPr>
              <a:t>EPD allows one to carryout forward measurements of both centrality and event plane determination reducing system-atic uncertainty due to autocorrelations for midrapidity analysis.  This new detector consistsof two disks that are placed on both sides of the STAR detector.  EPD has pseudorapidityacceptance of 2.1&lt; |η| &lt;5.1 with 16 radial segments and 24 azimuthal segments nd a total of 744 channels.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Additionally, the magnetic field of 0.5 T bending the measured charged particles doesnot significantly affect the resulted event plane. Hence, all needed to be recorded bythe EPD is a single hit point of each particle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ing-weightingThis method considers different weights for each ring or ring-groups (RGs) ofEPD. [75]</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v1results require forward instrumentation to measure the first order event plane.For  7.7−39GeVthis  analysis  is  performed  using  the  BBC,  while  at  62.4GeVand200GeVthe ZDC is used.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statisticalerror here scales as 1/(R1∗√N), whereR1is the first order event plane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However it should be noted that the effectiveηcoverage of the EPD is significantlydifferent for fixed-target events than for collider events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single beam rapidities will range fromy= 5.5 for the highest energiesproposed, toy= 2.1 for the lowest energies.  This indicates that the EPD will coverthe projectile fragmentation regime, which means that its role will be similar the roleplayed  by  the  ZDC  in  200  GeV  Au+Au  collisions.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here  is  a  significant  difference  (∼20%)  in  the  EP  resolution  between  the  EPDdetector layout with 6 and 12 azimuthal segments, whereas more than 12 azimuthalsegments do not contribute much more to the EP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p:txBody>
      </p:sp>
      <p:pic>
        <p:nvPicPr>
          <p:cNvPr id="661" name="Picture 189" descr=""/>
          <p:cNvPicPr/>
          <p:nvPr/>
        </p:nvPicPr>
        <p:blipFill>
          <a:blip r:embed="rId1"/>
          <a:stretch/>
        </p:blipFill>
        <p:spPr>
          <a:xfrm>
            <a:off x="-6206040" y="5120640"/>
            <a:ext cx="5653800" cy="4615560"/>
          </a:xfrm>
          <a:prstGeom prst="rect">
            <a:avLst/>
          </a:prstGeom>
          <a:ln>
            <a:noFill/>
          </a:ln>
        </p:spPr>
      </p:pic>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PlaceHolder 1"/>
          <p:cNvSpPr>
            <a:spLocks noGrp="1"/>
          </p:cNvSpPr>
          <p:nvPr>
            <p:ph type="sldImg"/>
          </p:nvPr>
        </p:nvSpPr>
        <p:spPr>
          <a:xfrm>
            <a:off x="1146240" y="457200"/>
            <a:ext cx="5342400" cy="4005720"/>
          </a:xfrm>
          <a:prstGeom prst="rect">
            <a:avLst/>
          </a:prstGeom>
        </p:spPr>
      </p:sp>
      <p:sp>
        <p:nvSpPr>
          <p:cNvPr id="663"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64" name="Picture 189_5" descr=""/>
          <p:cNvPicPr/>
          <p:nvPr/>
        </p:nvPicPr>
        <p:blipFill>
          <a:blip r:embed="rId1"/>
          <a:stretch/>
        </p:blipFill>
        <p:spPr>
          <a:xfrm>
            <a:off x="-6206040" y="5120640"/>
            <a:ext cx="5653800" cy="4615560"/>
          </a:xfrm>
          <a:prstGeom prst="rect">
            <a:avLst/>
          </a:prstGeom>
          <a:ln>
            <a:noFill/>
          </a:ln>
        </p:spPr>
      </p:pic>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PlaceHolder 1"/>
          <p:cNvSpPr>
            <a:spLocks noGrp="1"/>
          </p:cNvSpPr>
          <p:nvPr>
            <p:ph type="sldImg"/>
          </p:nvPr>
        </p:nvSpPr>
        <p:spPr>
          <a:xfrm>
            <a:off x="1146240" y="457200"/>
            <a:ext cx="5342400" cy="4005720"/>
          </a:xfrm>
          <a:prstGeom prst="rect">
            <a:avLst/>
          </a:prstGeom>
        </p:spPr>
      </p:sp>
      <p:sp>
        <p:nvSpPr>
          <p:cNvPr id="666"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67" name="Picture 189" descr=""/>
          <p:cNvPicPr/>
          <p:nvPr/>
        </p:nvPicPr>
        <p:blipFill>
          <a:blip r:embed="rId1"/>
          <a:stretch/>
        </p:blipFill>
        <p:spPr>
          <a:xfrm>
            <a:off x="-6206040" y="5120640"/>
            <a:ext cx="5653800" cy="4615560"/>
          </a:xfrm>
          <a:prstGeom prst="rect">
            <a:avLst/>
          </a:prstGeom>
          <a:ln>
            <a:noFill/>
          </a:ln>
        </p:spPr>
      </p:pic>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sldImg"/>
          </p:nvPr>
        </p:nvSpPr>
        <p:spPr>
          <a:xfrm>
            <a:off x="1146240" y="457200"/>
            <a:ext cx="5342400" cy="4005720"/>
          </a:xfrm>
          <a:prstGeom prst="rect">
            <a:avLst/>
          </a:prstGeom>
        </p:spPr>
      </p:sp>
      <p:sp>
        <p:nvSpPr>
          <p:cNvPr id="669"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mn-lt"/>
              </a:rPr>
              <a:t>Centrality resolution for collision energies s N N</a:t>
            </a:r>
            <a:endParaRPr b="0" lang="en-US" sz="1000" spc="-1" strike="noStrike">
              <a:latin typeface="Arial"/>
            </a:endParaRPr>
          </a:p>
          <a:p>
            <a:pPr marL="216000" indent="-212760">
              <a:lnSpc>
                <a:spcPct val="100000"/>
              </a:lnSpc>
              <a:tabLst>
                <a:tab algn="l" pos="0"/>
              </a:tabLst>
            </a:pPr>
            <a:r>
              <a:rPr b="0" lang="en-US" sz="1000" spc="-1" strike="noStrike">
                <a:latin typeface="+mn-lt"/>
              </a:rPr>
              <a:t>= 19.6, 14.5, 11.5, and 7.7 GeV.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mid-rapidity multiplicity are X RM 1 (green closed circles) and</a:t>
            </a:r>
            <a:endParaRPr b="0" lang="en-US" sz="1000" spc="-1" strike="noStrike">
              <a:latin typeface="Arial"/>
            </a:endParaRPr>
          </a:p>
          <a:p>
            <a:pPr marL="216000" indent="-212760">
              <a:lnSpc>
                <a:spcPct val="100000"/>
              </a:lnSpc>
              <a:tabLst>
                <a:tab algn="l" pos="0"/>
              </a:tabLst>
            </a:pPr>
            <a:r>
              <a:rPr b="0" lang="en-US" sz="1000" spc="-1" strike="noStrike">
                <a:latin typeface="+mn-lt"/>
              </a:rPr>
              <a:t>X RM 3 (dark green open circles). The observables based on</a:t>
            </a:r>
            <a:endParaRPr b="0" lang="en-US" sz="1000" spc="-1" strike="noStrike">
              <a:latin typeface="Arial"/>
            </a:endParaRPr>
          </a:p>
          <a:p>
            <a:pPr marL="216000" indent="-212760">
              <a:lnSpc>
                <a:spcPct val="100000"/>
              </a:lnSpc>
              <a:tabLst>
                <a:tab algn="l" pos="0"/>
              </a:tabLst>
            </a:pPr>
            <a:r>
              <a:rPr b="0" lang="en-US" sz="1000" spc="-1" strike="noStrike">
                <a:latin typeface="+mn-lt"/>
              </a:rPr>
              <a:t>unweighted distributions from the forward region are X F W D</a:t>
            </a:r>
            <a:endParaRPr b="0" lang="en-US" sz="1000" spc="-1" strike="noStrike">
              <a:latin typeface="Arial"/>
            </a:endParaRPr>
          </a:p>
          <a:p>
            <a:pPr marL="216000" indent="-212760">
              <a:lnSpc>
                <a:spcPct val="100000"/>
              </a:lnSpc>
              <a:tabLst>
                <a:tab algn="l" pos="0"/>
              </a:tabLst>
            </a:pPr>
            <a:r>
              <a:rPr b="0" lang="en-US" sz="1000" spc="-1" strike="noStrike">
                <a:latin typeface="+mn-lt"/>
              </a:rPr>
              <a:t>(blue open square) for particle yield and X ζ 0 (blue open tri-</a:t>
            </a:r>
            <a:endParaRPr b="0" lang="en-US" sz="1000" spc="-1" strike="noStrike">
              <a:latin typeface="Arial"/>
            </a:endParaRPr>
          </a:p>
          <a:p>
            <a:pPr marL="216000" indent="-212760">
              <a:lnSpc>
                <a:spcPct val="100000"/>
              </a:lnSpc>
              <a:tabLst>
                <a:tab algn="l" pos="0"/>
              </a:tabLst>
            </a:pPr>
            <a:r>
              <a:rPr b="0" lang="en-US" sz="1000" spc="-1" strike="noStrike">
                <a:latin typeface="+mn-lt"/>
              </a:rPr>
              <a:t>angle) for truncated energy loss in the EPD. The observables</a:t>
            </a:r>
            <a:endParaRPr b="0" lang="en-US" sz="1000" spc="-1" strike="noStrike">
              <a:latin typeface="Arial"/>
            </a:endParaRPr>
          </a:p>
          <a:p>
            <a:pPr marL="216000" indent="-212760">
              <a:lnSpc>
                <a:spcPct val="100000"/>
              </a:lnSpc>
              <a:tabLst>
                <a:tab algn="l" pos="0"/>
              </a:tabLst>
            </a:pPr>
            <a:r>
              <a:rPr b="0" lang="en-US" sz="1000" spc="-1" strike="noStrike">
                <a:latin typeface="+mn-lt"/>
              </a:rPr>
              <a:t>based on linear weights are X W,F W D (closed dark red square)</a:t>
            </a:r>
            <a:endParaRPr b="0" lang="en-US" sz="1000" spc="-1" strike="noStrike">
              <a:latin typeface="Arial"/>
            </a:endParaRPr>
          </a:p>
          <a:p>
            <a:pPr marL="216000" indent="-212760">
              <a:lnSpc>
                <a:spcPct val="100000"/>
              </a:lnSpc>
              <a:tabLst>
                <a:tab algn="l" pos="0"/>
              </a:tabLst>
            </a:pPr>
            <a:r>
              <a:rPr b="0" lang="en-US" sz="1000" spc="-1" strike="noStrike">
                <a:latin typeface="+mn-lt"/>
              </a:rPr>
              <a:t>and X W,ζ 0 (closed red triangle).</a:t>
            </a:r>
            <a:endParaRPr b="0" lang="en-US" sz="1000" spc="-1" strike="noStrike">
              <a:latin typeface="Arial"/>
            </a:endParaRPr>
          </a:p>
        </p:txBody>
      </p:sp>
      <p:pic>
        <p:nvPicPr>
          <p:cNvPr id="670" name="Picture 189_1" descr=""/>
          <p:cNvPicPr/>
          <p:nvPr/>
        </p:nvPicPr>
        <p:blipFill>
          <a:blip r:embed="rId1"/>
          <a:stretch/>
        </p:blipFill>
        <p:spPr>
          <a:xfrm>
            <a:off x="-6206040" y="5120640"/>
            <a:ext cx="5653800" cy="4615560"/>
          </a:xfrm>
          <a:prstGeom prst="rect">
            <a:avLst/>
          </a:prstGeom>
          <a:ln>
            <a:noFill/>
          </a:ln>
        </p:spPr>
      </p:pic>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PlaceHolder 1"/>
          <p:cNvSpPr>
            <a:spLocks noGrp="1"/>
          </p:cNvSpPr>
          <p:nvPr>
            <p:ph type="sldImg"/>
          </p:nvPr>
        </p:nvSpPr>
        <p:spPr>
          <a:xfrm>
            <a:off x="1146240" y="457200"/>
            <a:ext cx="5342400" cy="4005720"/>
          </a:xfrm>
          <a:prstGeom prst="rect">
            <a:avLst/>
          </a:prstGeom>
        </p:spPr>
      </p:sp>
      <p:sp>
        <p:nvSpPr>
          <p:cNvPr id="672" name="PlaceHolder 2"/>
          <p:cNvSpPr>
            <a:spLocks noGrp="1"/>
          </p:cNvSpPr>
          <p:nvPr>
            <p:ph type="body"/>
          </p:nvPr>
        </p:nvSpPr>
        <p:spPr>
          <a:xfrm>
            <a:off x="756000" y="5069160"/>
            <a:ext cx="6044040" cy="5619240"/>
          </a:xfrm>
          <a:prstGeom prst="rect">
            <a:avLst/>
          </a:prstGeom>
        </p:spPr>
        <p:txBody>
          <a:bodyPr lIns="0" rIns="0" tIns="0" bIns="0">
            <a:noAutofit/>
          </a:bodyPr>
          <a:p>
            <a:endParaRPr b="0" lang="cs-CZ" sz="2000" spc="-1" strike="noStrike">
              <a:latin typeface="Arial"/>
            </a:endParaRPr>
          </a:p>
        </p:txBody>
      </p:sp>
      <p:pic>
        <p:nvPicPr>
          <p:cNvPr id="673" name="Picture 189" descr=""/>
          <p:cNvPicPr/>
          <p:nvPr/>
        </p:nvPicPr>
        <p:blipFill>
          <a:blip r:embed="rId1"/>
          <a:stretch/>
        </p:blipFill>
        <p:spPr>
          <a:xfrm>
            <a:off x="-6206040" y="5120640"/>
            <a:ext cx="5653800" cy="4615560"/>
          </a:xfrm>
          <a:prstGeom prst="rect">
            <a:avLst/>
          </a:prstGeom>
          <a:ln>
            <a:noFill/>
          </a:ln>
        </p:spPr>
      </p:pic>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PlaceHolder 1"/>
          <p:cNvSpPr>
            <a:spLocks noGrp="1"/>
          </p:cNvSpPr>
          <p:nvPr>
            <p:ph type="sldImg"/>
          </p:nvPr>
        </p:nvSpPr>
        <p:spPr>
          <a:xfrm>
            <a:off x="1146240" y="457200"/>
            <a:ext cx="5342400" cy="4005720"/>
          </a:xfrm>
          <a:prstGeom prst="rect">
            <a:avLst/>
          </a:prstGeom>
        </p:spPr>
      </p:sp>
      <p:sp>
        <p:nvSpPr>
          <p:cNvPr id="576"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Noto Sans Regular"/>
              </a:rPr>
              <a:t>The new EPD covers the pseudo-rapidity range between 2.1 and 5.1and replaces the Beam Beam Counter(BBC) .The EPD was fully installed and became operational for the run year 2018, replacingthe Beam-Beam Counter (BBC) as a minimum-bias trigger detector</a:t>
            </a:r>
            <a:endParaRPr b="0" lang="en-US" sz="1000" spc="-1" strike="noStrike">
              <a:latin typeface="Arial"/>
            </a:endParaRPr>
          </a:p>
          <a:p>
            <a:pPr marL="216000" indent="-212760">
              <a:lnSpc>
                <a:spcPct val="100000"/>
              </a:lnSpc>
              <a:tabLst>
                <a:tab algn="l" pos="0"/>
              </a:tabLst>
            </a:pPr>
            <a:r>
              <a:rPr b="0" lang="en-US" sz="1000" spc="-1" strike="noStrike">
                <a:latin typeface="Noto Sans Regular"/>
              </a:rPr>
              <a:t>EPD allows one to carryout forward measurements of both centrality and event plane determination reducing system-atic uncertainty due to autocorrelations for midrapidity analysis.  This new detector consistsof two disks that are placed on both sides of the STAR detector.  EPD has pseudorapidityacceptance of 2.1&lt; |η| &lt;5.1 with 16 radial segments and 24 azimuthal segments nd a total of 744 channels.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Additionally, the magnetic field of 0.5 T bending the measured charged particles doesnot significantly affect the resulted event plane. Hence, all needed to be recorded bythe EPD is a single hit point of each particle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ing-weightingThis method considers different weights for each ring or ring-groups (RGs) ofEPD. [75]</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v1results require forward instrumentation to measure the first order event plane.For  7.7−39GeVthis  analysis  is  performed  using  the  BBC,  while  at  62.4GeVand200GeVthe ZDC is used.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statisticalerror here scales as 1/(R1∗√N), whereR1is the first order event plane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However it should be noted that the effectiveηcoverage of the EPD is significantlydifferent for fixed-target events than for collider events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single beam rapidities will range fromy= 5.5 for the highest energiesproposed, toy= 2.1 for the lowest energies.  This indicates that the EPD will coverthe projectile fragmentation regime, which means that its role will be similar the roleplayed  by  the  ZDC  in  200  GeV  Au+Au  collisions.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here  is  a  significant  difference  (∼20%)  in  the  EP  resolution  between  the  EPDdetector layout with 6 and 12 azimuthal segments, whereas more than 12 azimuthalsegments do not contribute much more to the EP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p:txBody>
      </p:sp>
      <p:pic>
        <p:nvPicPr>
          <p:cNvPr id="577" name="Picture 189_4" descr=""/>
          <p:cNvPicPr/>
          <p:nvPr/>
        </p:nvPicPr>
        <p:blipFill>
          <a:blip r:embed="rId1"/>
          <a:stretch/>
        </p:blipFill>
        <p:spPr>
          <a:xfrm>
            <a:off x="-6206040" y="5120640"/>
            <a:ext cx="5653800" cy="4615560"/>
          </a:xfrm>
          <a:prstGeom prst="rect">
            <a:avLst/>
          </a:prstGeom>
          <a:ln>
            <a:noFill/>
          </a:ln>
        </p:spPr>
      </p:pic>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PlaceHolder 1"/>
          <p:cNvSpPr>
            <a:spLocks noGrp="1"/>
          </p:cNvSpPr>
          <p:nvPr>
            <p:ph type="sldImg"/>
          </p:nvPr>
        </p:nvSpPr>
        <p:spPr>
          <a:xfrm>
            <a:off x="1146240" y="457200"/>
            <a:ext cx="5342400" cy="4005720"/>
          </a:xfrm>
          <a:prstGeom prst="rect">
            <a:avLst/>
          </a:prstGeom>
        </p:spPr>
      </p:sp>
      <p:sp>
        <p:nvSpPr>
          <p:cNvPr id="579"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r>
              <a:rPr b="0" lang="en-US" sz="1000" spc="-1" strike="noStrike">
                <a:latin typeface="Noto Sans Regular"/>
              </a:rPr>
              <a:t>The new EPD covers the pseudo-rapidity range between 2.1 and 5.1and replaces the Beam Beam Counter(BBC) .The EPD was fully installed and became operational for the run year 2018, replacingthe Beam-Beam Counter (BBC) as a minimum-bias trigger detector</a:t>
            </a:r>
            <a:endParaRPr b="0" lang="en-US" sz="1000" spc="-1" strike="noStrike">
              <a:latin typeface="Arial"/>
            </a:endParaRPr>
          </a:p>
          <a:p>
            <a:pPr marL="216000" indent="-212760">
              <a:lnSpc>
                <a:spcPct val="100000"/>
              </a:lnSpc>
              <a:tabLst>
                <a:tab algn="l" pos="0"/>
              </a:tabLst>
            </a:pPr>
            <a:r>
              <a:rPr b="0" lang="en-US" sz="1000" spc="-1" strike="noStrike">
                <a:latin typeface="Noto Sans Regular"/>
              </a:rPr>
              <a:t>EPD allows one to carryout forward measurements of both centrality and event plane determination reducing system-atic uncertainty due to autocorrelations for midrapidity analysis.  This new detector consistsof two disks that are placed on both sides of the STAR detector.  EPD has pseudorapidityacceptance of 2.1&lt; |η| &lt;5.1 with 16 radial segments and 24 azimuthal segments nd a total of 744 channels.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Additionally, the magnetic field of 0.5 T bending the measured charged particles doesnot significantly affect the resulted event plane. Hence, all needed to be recorded bythe EPD is a single hit point of each particle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ing-weightingThis method considers different weights for each ring or ring-groups (RGs) ofEPD. [75]</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v1results require forward instrumentation to measure the first order event plane.For  7.7−39GeVthis  analysis  is  performed  using  the  BBC,  while  at  62.4GeVand200GeVthe ZDC is used.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statisticalerror here scales as 1/(R1∗√N), whereR1is the first order event plane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However it should be noted that the effectiveηcoverage of the EPD is significantlydifferent for fixed-target events than for collider events</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The single beam rapidities will range fromy= 5.5 for the highest energiesproposed, toy= 2.1 for the lowest energies.  This indicates that the EPD will coverthe projectile fragmentation regime, which means that its role will be similar the roleplayed  by  the  ZDC  in  200  GeV  Au+Au  collisions.  </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r>
              <a:rPr b="0" lang="en-US" sz="1000" spc="-1" strike="noStrike">
                <a:latin typeface="Noto Sans Regular"/>
              </a:rPr>
              <a:t>here  is  a  significant  difference  (∼20%)  in  the  EP  resolution  between  the  EPDdetector layout with 6 and 12 azimuthal segments, whereas more than 12 azimuthalsegments do not contribute much more to the EP resolution</a:t>
            </a: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a:p>
            <a:pPr marL="216000" indent="-212760">
              <a:lnSpc>
                <a:spcPct val="100000"/>
              </a:lnSpc>
              <a:tabLst>
                <a:tab algn="l" pos="0"/>
              </a:tabLst>
            </a:pPr>
            <a:endParaRPr b="0" lang="en-US" sz="1000" spc="-1" strike="noStrike">
              <a:latin typeface="Arial"/>
            </a:endParaRPr>
          </a:p>
        </p:txBody>
      </p:sp>
      <p:pic>
        <p:nvPicPr>
          <p:cNvPr id="580" name="Picture 189_13" descr=""/>
          <p:cNvPicPr/>
          <p:nvPr/>
        </p:nvPicPr>
        <p:blipFill>
          <a:blip r:embed="rId1"/>
          <a:stretch/>
        </p:blipFill>
        <p:spPr>
          <a:xfrm>
            <a:off x="-6206040" y="5120640"/>
            <a:ext cx="5653800" cy="4615560"/>
          </a:xfrm>
          <a:prstGeom prst="rect">
            <a:avLst/>
          </a:prstGeom>
          <a:ln>
            <a:noFill/>
          </a:ln>
        </p:spPr>
      </p:pic>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PlaceHolder 1"/>
          <p:cNvSpPr>
            <a:spLocks noGrp="1"/>
          </p:cNvSpPr>
          <p:nvPr>
            <p:ph type="sldImg"/>
          </p:nvPr>
        </p:nvSpPr>
        <p:spPr>
          <a:xfrm>
            <a:off x="1146240" y="457200"/>
            <a:ext cx="5342400" cy="4005720"/>
          </a:xfrm>
          <a:prstGeom prst="rect">
            <a:avLst/>
          </a:prstGeom>
        </p:spPr>
      </p:sp>
      <p:sp>
        <p:nvSpPr>
          <p:cNvPr id="582"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83" name="Picture 186_15" descr=""/>
          <p:cNvPicPr/>
          <p:nvPr/>
        </p:nvPicPr>
        <p:blipFill>
          <a:blip r:embed="rId1"/>
          <a:stretch/>
        </p:blipFill>
        <p:spPr>
          <a:xfrm>
            <a:off x="-6206040" y="5120640"/>
            <a:ext cx="5653800" cy="4615560"/>
          </a:xfrm>
          <a:prstGeom prst="rect">
            <a:avLst/>
          </a:prstGeom>
          <a:ln>
            <a:noFill/>
          </a:ln>
        </p:spPr>
      </p:pic>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
          <p:cNvSpPr>
            <a:spLocks noGrp="1"/>
          </p:cNvSpPr>
          <p:nvPr>
            <p:ph type="sldImg"/>
          </p:nvPr>
        </p:nvSpPr>
        <p:spPr>
          <a:xfrm>
            <a:off x="1146240" y="457200"/>
            <a:ext cx="5342400" cy="4005720"/>
          </a:xfrm>
          <a:prstGeom prst="rect">
            <a:avLst/>
          </a:prstGeom>
        </p:spPr>
      </p:sp>
      <p:sp>
        <p:nvSpPr>
          <p:cNvPr id="585"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86" name="Picture 186_2" descr=""/>
          <p:cNvPicPr/>
          <p:nvPr/>
        </p:nvPicPr>
        <p:blipFill>
          <a:blip r:embed="rId1"/>
          <a:stretch/>
        </p:blipFill>
        <p:spPr>
          <a:xfrm>
            <a:off x="-6206040" y="5120640"/>
            <a:ext cx="5653800" cy="4615560"/>
          </a:xfrm>
          <a:prstGeom prst="rect">
            <a:avLst/>
          </a:prstGeom>
          <a:ln>
            <a:noFill/>
          </a:ln>
        </p:spPr>
      </p:pic>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PlaceHolder 1"/>
          <p:cNvSpPr>
            <a:spLocks noGrp="1"/>
          </p:cNvSpPr>
          <p:nvPr>
            <p:ph type="sldImg"/>
          </p:nvPr>
        </p:nvSpPr>
        <p:spPr>
          <a:xfrm>
            <a:off x="1146240" y="457200"/>
            <a:ext cx="5342400" cy="4005720"/>
          </a:xfrm>
          <a:prstGeom prst="rect">
            <a:avLst/>
          </a:prstGeom>
        </p:spPr>
      </p:sp>
      <p:sp>
        <p:nvSpPr>
          <p:cNvPr id="588"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89" name="Picture 186_4" descr=""/>
          <p:cNvPicPr/>
          <p:nvPr/>
        </p:nvPicPr>
        <p:blipFill>
          <a:blip r:embed="rId1"/>
          <a:stretch/>
        </p:blipFill>
        <p:spPr>
          <a:xfrm>
            <a:off x="-6206040" y="5120640"/>
            <a:ext cx="5653800" cy="4615560"/>
          </a:xfrm>
          <a:prstGeom prst="rect">
            <a:avLst/>
          </a:prstGeom>
          <a:ln>
            <a:noFill/>
          </a:ln>
        </p:spPr>
      </p:pic>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PlaceHolder 1"/>
          <p:cNvSpPr>
            <a:spLocks noGrp="1"/>
          </p:cNvSpPr>
          <p:nvPr>
            <p:ph type="sldImg"/>
          </p:nvPr>
        </p:nvSpPr>
        <p:spPr>
          <a:xfrm>
            <a:off x="1146240" y="457200"/>
            <a:ext cx="5342400" cy="4005720"/>
          </a:xfrm>
          <a:prstGeom prst="rect">
            <a:avLst/>
          </a:prstGeom>
        </p:spPr>
      </p:sp>
      <p:sp>
        <p:nvSpPr>
          <p:cNvPr id="591" name="PlaceHolder 2"/>
          <p:cNvSpPr>
            <a:spLocks noGrp="1"/>
          </p:cNvSpPr>
          <p:nvPr>
            <p:ph type="body"/>
          </p:nvPr>
        </p:nvSpPr>
        <p:spPr>
          <a:xfrm>
            <a:off x="756000" y="5069160"/>
            <a:ext cx="6044040" cy="5619240"/>
          </a:xfrm>
          <a:prstGeom prst="rect">
            <a:avLst/>
          </a:prstGeom>
        </p:spPr>
        <p:txBody>
          <a:bodyPr lIns="0" rIns="0" tIns="0" bIns="0">
            <a:noAutofit/>
          </a:bodyPr>
          <a:p>
            <a:pPr marL="216000" indent="-212760">
              <a:lnSpc>
                <a:spcPct val="100000"/>
              </a:lnSpc>
              <a:tabLst>
                <a:tab algn="l" pos="0"/>
              </a:tabLst>
            </a:pPr>
            <a:endParaRPr b="0" lang="en-US" sz="2000" spc="-1" strike="noStrike">
              <a:latin typeface="Arial"/>
            </a:endParaRPr>
          </a:p>
          <a:p>
            <a:pPr marL="216000" indent="-212760">
              <a:lnSpc>
                <a:spcPct val="100000"/>
              </a:lnSpc>
              <a:tabLst>
                <a:tab algn="l" pos="0"/>
              </a:tabLst>
            </a:pPr>
            <a:endParaRPr b="0" lang="en-US" sz="2000" spc="-1" strike="noStrike">
              <a:latin typeface="Arial"/>
            </a:endParaRPr>
          </a:p>
        </p:txBody>
      </p:sp>
      <p:pic>
        <p:nvPicPr>
          <p:cNvPr id="592" name="Picture 186_3" descr=""/>
          <p:cNvPicPr/>
          <p:nvPr/>
        </p:nvPicPr>
        <p:blipFill>
          <a:blip r:embed="rId1"/>
          <a:stretch/>
        </p:blipFill>
        <p:spPr>
          <a:xfrm>
            <a:off x="-6206040" y="5120640"/>
            <a:ext cx="5653800" cy="4615560"/>
          </a:xfrm>
          <a:prstGeom prst="rect">
            <a:avLst/>
          </a:prstGeom>
          <a:ln>
            <a:noFill/>
          </a:ln>
        </p:spPr>
      </p:pic>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8"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29"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31"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32"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33"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34"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36"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37"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38"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39"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40"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41"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47"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49"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51"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52"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56"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57"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58"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7"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60"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62"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64"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65"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66"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68"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69"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71"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72"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73"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74"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76"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77"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78"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79"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80"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81"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88"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90"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92"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93"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9"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97"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98"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99"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01"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102"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03"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05"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06"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07"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09"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110"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12"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13"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14"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115"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17"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118"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119"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120"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121"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122"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29"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31"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1"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12"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33"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134"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38"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39"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140"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42"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143"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44"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46"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47"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48"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50"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151"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53"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54"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55"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156"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58"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159"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160"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161"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162"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163"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70"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72"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74"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175"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79"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80"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181"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83"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184"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85"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87"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88"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89"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91"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192"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94"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95"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196"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197"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99"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200"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201"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202"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203"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204"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10"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12"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14"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215"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7"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19"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20"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221"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23"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224"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25"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27"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28"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29"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16"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17"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18"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31"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232"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34"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35"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36"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237"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39"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240"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241"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242"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243"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244"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52"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54" name="PlaceHolder 2"/>
          <p:cNvSpPr>
            <a:spLocks noGrp="1"/>
          </p:cNvSpPr>
          <p:nvPr>
            <p:ph type="body"/>
          </p:nvPr>
        </p:nvSpPr>
        <p:spPr>
          <a:xfrm>
            <a:off x="504000" y="1768680"/>
            <a:ext cx="907200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56"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257"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9"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cs-CZ"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61"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62" name="PlaceHolder 3"/>
          <p:cNvSpPr>
            <a:spLocks noGrp="1"/>
          </p:cNvSpPr>
          <p:nvPr>
            <p:ph type="body"/>
          </p:nvPr>
        </p:nvSpPr>
        <p:spPr>
          <a:xfrm>
            <a:off x="5152680" y="1768680"/>
            <a:ext cx="4426920" cy="4384080"/>
          </a:xfrm>
          <a:prstGeom prst="rect">
            <a:avLst/>
          </a:prstGeom>
        </p:spPr>
        <p:txBody>
          <a:bodyPr lIns="0" rIns="0" tIns="0" bIns="0">
            <a:normAutofit/>
          </a:bodyPr>
          <a:p>
            <a:endParaRPr b="0" lang="cs-CZ" sz="3200" spc="-1" strike="noStrike">
              <a:latin typeface="Arial"/>
            </a:endParaRPr>
          </a:p>
        </p:txBody>
      </p:sp>
      <p:sp>
        <p:nvSpPr>
          <p:cNvPr id="263"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0"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2"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65" name="PlaceHolder 2"/>
          <p:cNvSpPr>
            <a:spLocks noGrp="1"/>
          </p:cNvSpPr>
          <p:nvPr>
            <p:ph type="body"/>
          </p:nvPr>
        </p:nvSpPr>
        <p:spPr>
          <a:xfrm>
            <a:off x="504000" y="1768680"/>
            <a:ext cx="4426920" cy="4384080"/>
          </a:xfrm>
          <a:prstGeom prst="rect">
            <a:avLst/>
          </a:prstGeom>
        </p:spPr>
        <p:txBody>
          <a:bodyPr lIns="0" rIns="0" tIns="0" bIns="0">
            <a:normAutofit/>
          </a:bodyPr>
          <a:p>
            <a:endParaRPr b="0" lang="cs-CZ" sz="3200" spc="-1" strike="noStrike">
              <a:latin typeface="Arial"/>
            </a:endParaRPr>
          </a:p>
        </p:txBody>
      </p:sp>
      <p:sp>
        <p:nvSpPr>
          <p:cNvPr id="266"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67" name="PlaceHolder 4"/>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69"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70"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71"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73" name="PlaceHolder 2"/>
          <p:cNvSpPr>
            <a:spLocks noGrp="1"/>
          </p:cNvSpPr>
          <p:nvPr>
            <p:ph type="body"/>
          </p:nvPr>
        </p:nvSpPr>
        <p:spPr>
          <a:xfrm>
            <a:off x="504000" y="1768680"/>
            <a:ext cx="9072000" cy="2090880"/>
          </a:xfrm>
          <a:prstGeom prst="rect">
            <a:avLst/>
          </a:prstGeom>
        </p:spPr>
        <p:txBody>
          <a:bodyPr lIns="0" rIns="0" tIns="0" bIns="0">
            <a:normAutofit/>
          </a:bodyPr>
          <a:p>
            <a:endParaRPr b="0" lang="cs-CZ" sz="3200" spc="-1" strike="noStrike">
              <a:latin typeface="Arial"/>
            </a:endParaRPr>
          </a:p>
        </p:txBody>
      </p:sp>
      <p:sp>
        <p:nvSpPr>
          <p:cNvPr id="274" name="PlaceHolder 3"/>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76"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77"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78" name="PlaceHolder 4"/>
          <p:cNvSpPr>
            <a:spLocks noGrp="1"/>
          </p:cNvSpPr>
          <p:nvPr>
            <p:ph type="body"/>
          </p:nvPr>
        </p:nvSpPr>
        <p:spPr>
          <a:xfrm>
            <a:off x="504000" y="4058640"/>
            <a:ext cx="4426920" cy="2090880"/>
          </a:xfrm>
          <a:prstGeom prst="rect">
            <a:avLst/>
          </a:prstGeom>
        </p:spPr>
        <p:txBody>
          <a:bodyPr lIns="0" rIns="0" tIns="0" bIns="0">
            <a:normAutofit/>
          </a:bodyPr>
          <a:p>
            <a:endParaRPr b="0" lang="cs-CZ" sz="3200" spc="-1" strike="noStrike">
              <a:latin typeface="Arial"/>
            </a:endParaRPr>
          </a:p>
        </p:txBody>
      </p:sp>
      <p:sp>
        <p:nvSpPr>
          <p:cNvPr id="279" name="PlaceHolder 5"/>
          <p:cNvSpPr>
            <a:spLocks noGrp="1"/>
          </p:cNvSpPr>
          <p:nvPr>
            <p:ph type="body"/>
          </p:nvPr>
        </p:nvSpPr>
        <p:spPr>
          <a:xfrm>
            <a:off x="5152680" y="4058640"/>
            <a:ext cx="442692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81" name="PlaceHolder 2"/>
          <p:cNvSpPr>
            <a:spLocks noGrp="1"/>
          </p:cNvSpPr>
          <p:nvPr>
            <p:ph type="body"/>
          </p:nvPr>
        </p:nvSpPr>
        <p:spPr>
          <a:xfrm>
            <a:off x="504000" y="1768680"/>
            <a:ext cx="2921040" cy="2090880"/>
          </a:xfrm>
          <a:prstGeom prst="rect">
            <a:avLst/>
          </a:prstGeom>
        </p:spPr>
        <p:txBody>
          <a:bodyPr lIns="0" rIns="0" tIns="0" bIns="0">
            <a:normAutofit/>
          </a:bodyPr>
          <a:p>
            <a:endParaRPr b="0" lang="cs-CZ" sz="3200" spc="-1" strike="noStrike">
              <a:latin typeface="Arial"/>
            </a:endParaRPr>
          </a:p>
        </p:txBody>
      </p:sp>
      <p:sp>
        <p:nvSpPr>
          <p:cNvPr id="282" name="PlaceHolder 3"/>
          <p:cNvSpPr>
            <a:spLocks noGrp="1"/>
          </p:cNvSpPr>
          <p:nvPr>
            <p:ph type="body"/>
          </p:nvPr>
        </p:nvSpPr>
        <p:spPr>
          <a:xfrm>
            <a:off x="3571560" y="1768680"/>
            <a:ext cx="2921040" cy="2090880"/>
          </a:xfrm>
          <a:prstGeom prst="rect">
            <a:avLst/>
          </a:prstGeom>
        </p:spPr>
        <p:txBody>
          <a:bodyPr lIns="0" rIns="0" tIns="0" bIns="0">
            <a:normAutofit/>
          </a:bodyPr>
          <a:p>
            <a:endParaRPr b="0" lang="cs-CZ" sz="3200" spc="-1" strike="noStrike">
              <a:latin typeface="Arial"/>
            </a:endParaRPr>
          </a:p>
        </p:txBody>
      </p:sp>
      <p:sp>
        <p:nvSpPr>
          <p:cNvPr id="283" name="PlaceHolder 4"/>
          <p:cNvSpPr>
            <a:spLocks noGrp="1"/>
          </p:cNvSpPr>
          <p:nvPr>
            <p:ph type="body"/>
          </p:nvPr>
        </p:nvSpPr>
        <p:spPr>
          <a:xfrm>
            <a:off x="6639120" y="1768680"/>
            <a:ext cx="2921040" cy="2090880"/>
          </a:xfrm>
          <a:prstGeom prst="rect">
            <a:avLst/>
          </a:prstGeom>
        </p:spPr>
        <p:txBody>
          <a:bodyPr lIns="0" rIns="0" tIns="0" bIns="0">
            <a:normAutofit/>
          </a:bodyPr>
          <a:p>
            <a:endParaRPr b="0" lang="cs-CZ" sz="3200" spc="-1" strike="noStrike">
              <a:latin typeface="Arial"/>
            </a:endParaRPr>
          </a:p>
        </p:txBody>
      </p:sp>
      <p:sp>
        <p:nvSpPr>
          <p:cNvPr id="284" name="PlaceHolder 5"/>
          <p:cNvSpPr>
            <a:spLocks noGrp="1"/>
          </p:cNvSpPr>
          <p:nvPr>
            <p:ph type="body"/>
          </p:nvPr>
        </p:nvSpPr>
        <p:spPr>
          <a:xfrm>
            <a:off x="504000" y="4058640"/>
            <a:ext cx="2921040" cy="2090880"/>
          </a:xfrm>
          <a:prstGeom prst="rect">
            <a:avLst/>
          </a:prstGeom>
        </p:spPr>
        <p:txBody>
          <a:bodyPr lIns="0" rIns="0" tIns="0" bIns="0">
            <a:normAutofit/>
          </a:bodyPr>
          <a:p>
            <a:endParaRPr b="0" lang="cs-CZ" sz="3200" spc="-1" strike="noStrike">
              <a:latin typeface="Arial"/>
            </a:endParaRPr>
          </a:p>
        </p:txBody>
      </p:sp>
      <p:sp>
        <p:nvSpPr>
          <p:cNvPr id="285" name="PlaceHolder 6"/>
          <p:cNvSpPr>
            <a:spLocks noGrp="1"/>
          </p:cNvSpPr>
          <p:nvPr>
            <p:ph type="body"/>
          </p:nvPr>
        </p:nvSpPr>
        <p:spPr>
          <a:xfrm>
            <a:off x="3571560" y="4058640"/>
            <a:ext cx="2921040" cy="2090880"/>
          </a:xfrm>
          <a:prstGeom prst="rect">
            <a:avLst/>
          </a:prstGeom>
        </p:spPr>
        <p:txBody>
          <a:bodyPr lIns="0" rIns="0" tIns="0" bIns="0">
            <a:normAutofit/>
          </a:bodyPr>
          <a:p>
            <a:endParaRPr b="0" lang="cs-CZ" sz="3200" spc="-1" strike="noStrike">
              <a:latin typeface="Arial"/>
            </a:endParaRPr>
          </a:p>
        </p:txBody>
      </p:sp>
      <p:sp>
        <p:nvSpPr>
          <p:cNvPr id="286" name="PlaceHolder 7"/>
          <p:cNvSpPr>
            <a:spLocks noGrp="1"/>
          </p:cNvSpPr>
          <p:nvPr>
            <p:ph type="body"/>
          </p:nvPr>
        </p:nvSpPr>
        <p:spPr>
          <a:xfrm>
            <a:off x="6639120" y="4058640"/>
            <a:ext cx="2921040" cy="2090880"/>
          </a:xfrm>
          <a:prstGeom prst="rect">
            <a:avLst/>
          </a:prstGeom>
        </p:spPr>
        <p:txBody>
          <a:bodyPr lIns="0" rIns="0" tIns="0" bIns="0">
            <a:normAutofit/>
          </a:bodyPr>
          <a:p>
            <a:endParaRPr b="0" lang="cs-CZ"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cs-CZ" sz="4400" spc="-1" strike="noStrike">
              <a:latin typeface="Arial"/>
            </a:endParaRPr>
          </a:p>
        </p:txBody>
      </p:sp>
      <p:sp>
        <p:nvSpPr>
          <p:cNvPr id="24" name="PlaceHolder 2"/>
          <p:cNvSpPr>
            <a:spLocks noGrp="1"/>
          </p:cNvSpPr>
          <p:nvPr>
            <p:ph type="body"/>
          </p:nvPr>
        </p:nvSpPr>
        <p:spPr>
          <a:xfrm>
            <a:off x="504000" y="1768680"/>
            <a:ext cx="4426920" cy="2090880"/>
          </a:xfrm>
          <a:prstGeom prst="rect">
            <a:avLst/>
          </a:prstGeom>
        </p:spPr>
        <p:txBody>
          <a:bodyPr lIns="0" rIns="0" tIns="0" bIns="0">
            <a:normAutofit/>
          </a:bodyPr>
          <a:p>
            <a:endParaRPr b="0" lang="cs-CZ" sz="3200" spc="-1" strike="noStrike">
              <a:latin typeface="Arial"/>
            </a:endParaRPr>
          </a:p>
        </p:txBody>
      </p:sp>
      <p:sp>
        <p:nvSpPr>
          <p:cNvPr id="25" name="PlaceHolder 3"/>
          <p:cNvSpPr>
            <a:spLocks noGrp="1"/>
          </p:cNvSpPr>
          <p:nvPr>
            <p:ph type="body"/>
          </p:nvPr>
        </p:nvSpPr>
        <p:spPr>
          <a:xfrm>
            <a:off x="5152680" y="1768680"/>
            <a:ext cx="4426920" cy="2090880"/>
          </a:xfrm>
          <a:prstGeom prst="rect">
            <a:avLst/>
          </a:prstGeom>
        </p:spPr>
        <p:txBody>
          <a:bodyPr lIns="0" rIns="0" tIns="0" bIns="0">
            <a:normAutofit/>
          </a:bodyPr>
          <a:p>
            <a:endParaRPr b="0" lang="cs-CZ" sz="3200" spc="-1" strike="noStrike">
              <a:latin typeface="Arial"/>
            </a:endParaRPr>
          </a:p>
        </p:txBody>
      </p:sp>
      <p:sp>
        <p:nvSpPr>
          <p:cNvPr id="26" name="PlaceHolder 4"/>
          <p:cNvSpPr>
            <a:spLocks noGrp="1"/>
          </p:cNvSpPr>
          <p:nvPr>
            <p:ph type="body"/>
          </p:nvPr>
        </p:nvSpPr>
        <p:spPr>
          <a:xfrm>
            <a:off x="504000" y="4058640"/>
            <a:ext cx="9072000" cy="2090880"/>
          </a:xfrm>
          <a:prstGeom prst="rect">
            <a:avLst/>
          </a:prstGeom>
        </p:spPr>
        <p:txBody>
          <a:bodyPr lIns="0" rIns="0" tIns="0" bIns="0">
            <a:normAutofit/>
          </a:bodyPr>
          <a:p>
            <a:endParaRPr b="0" lang="cs-CZ"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180000" y="1179720"/>
            <a:ext cx="9716400" cy="2133720"/>
          </a:xfrm>
          <a:prstGeom prst="rect">
            <a:avLst/>
          </a:prstGeom>
          <a:solidFill>
            <a:srgbClr val="e74c3c"/>
          </a:solidFill>
          <a:ln w="72000">
            <a:noFill/>
          </a:ln>
        </p:spPr>
        <p:style>
          <a:lnRef idx="0"/>
          <a:fillRef idx="0"/>
          <a:effectRef idx="0"/>
          <a:fontRef idx="minor"/>
        </p:style>
      </p:sp>
      <p:sp>
        <p:nvSpPr>
          <p:cNvPr id="1" name="CustomShape 2"/>
          <p:cNvSpPr/>
          <p:nvPr/>
        </p:nvSpPr>
        <p:spPr>
          <a:xfrm>
            <a:off x="7560000" y="6840000"/>
            <a:ext cx="2516400" cy="536400"/>
          </a:xfrm>
          <a:prstGeom prst="rect">
            <a:avLst/>
          </a:prstGeom>
          <a:solidFill>
            <a:srgbClr val="e74c3c"/>
          </a:solidFill>
          <a:ln w="72000">
            <a:noFill/>
          </a:ln>
        </p:spPr>
        <p:style>
          <a:lnRef idx="0"/>
          <a:fillRef idx="0"/>
          <a:effectRef idx="0"/>
          <a:fontRef idx="minor"/>
        </p:style>
      </p:sp>
      <p:sp>
        <p:nvSpPr>
          <p:cNvPr id="2" name="CustomShape 3"/>
          <p:cNvSpPr/>
          <p:nvPr/>
        </p:nvSpPr>
        <p:spPr>
          <a:xfrm>
            <a:off x="900000" y="6840000"/>
            <a:ext cx="6476400" cy="536400"/>
          </a:xfrm>
          <a:prstGeom prst="rect">
            <a:avLst/>
          </a:prstGeom>
          <a:solidFill>
            <a:srgbClr val="bdc3c7"/>
          </a:solidFill>
          <a:ln w="72000">
            <a:noFill/>
          </a:ln>
        </p:spPr>
        <p:style>
          <a:lnRef idx="0"/>
          <a:fillRef idx="0"/>
          <a:effectRef idx="0"/>
          <a:fontRef idx="minor"/>
        </p:style>
      </p:sp>
      <p:sp>
        <p:nvSpPr>
          <p:cNvPr id="3" name="CustomShape 4"/>
          <p:cNvSpPr/>
          <p:nvPr/>
        </p:nvSpPr>
        <p:spPr>
          <a:xfrm>
            <a:off x="180000" y="6840000"/>
            <a:ext cx="536400" cy="536400"/>
          </a:xfrm>
          <a:prstGeom prst="rect">
            <a:avLst/>
          </a:prstGeom>
          <a:noFill/>
          <a:ln w="72000">
            <a:noFill/>
          </a:ln>
        </p:spPr>
        <p:style>
          <a:lnRef idx="0"/>
          <a:fillRef idx="0"/>
          <a:effectRef idx="0"/>
          <a:fontRef idx="minor"/>
        </p:style>
      </p:sp>
      <p:sp>
        <p:nvSpPr>
          <p:cNvPr id="4" name="PlaceHolder 5"/>
          <p:cNvSpPr>
            <a:spLocks noGrp="1"/>
          </p:cNvSpPr>
          <p:nvPr>
            <p:ph type="title"/>
          </p:nvPr>
        </p:nvSpPr>
        <p:spPr>
          <a:xfrm>
            <a:off x="504000" y="301320"/>
            <a:ext cx="9072000" cy="1261800"/>
          </a:xfrm>
          <a:prstGeom prst="rect">
            <a:avLst/>
          </a:prstGeom>
        </p:spPr>
        <p:txBody>
          <a:bodyPr lIns="0" rIns="0" tIns="0" bIns="0" anchor="ctr">
            <a:noAutofit/>
          </a:bodyPr>
          <a:p>
            <a:pPr algn="ctr"/>
            <a:r>
              <a:rPr b="0" lang="cs-CZ" sz="4400" spc="-1" strike="noStrike">
                <a:latin typeface="Arial"/>
              </a:rPr>
              <a:t>Click to edit the title text format</a:t>
            </a:r>
            <a:endParaRPr b="0" lang="cs-CZ" sz="4400" spc="-1" strike="noStrike">
              <a:latin typeface="Arial"/>
            </a:endParaRPr>
          </a:p>
        </p:txBody>
      </p:sp>
      <p:sp>
        <p:nvSpPr>
          <p:cNvPr id="5" name="PlaceHolder 6"/>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Click to edit the outline text format</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Second Outline Level</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Third Outline Level</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Fourth Outline Level</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Fifth Outline Level</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Sixth Outline Level</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Seventh Outline Level</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CustomShape 1"/>
          <p:cNvSpPr/>
          <p:nvPr/>
        </p:nvSpPr>
        <p:spPr>
          <a:xfrm>
            <a:off x="0" y="180000"/>
            <a:ext cx="9716400" cy="1256400"/>
          </a:xfrm>
          <a:prstGeom prst="rect">
            <a:avLst/>
          </a:prstGeom>
          <a:solidFill>
            <a:srgbClr val="e74c3c"/>
          </a:solidFill>
          <a:ln w="72000">
            <a:noFill/>
          </a:ln>
        </p:spPr>
        <p:style>
          <a:lnRef idx="0"/>
          <a:fillRef idx="0"/>
          <a:effectRef idx="0"/>
          <a:fontRef idx="minor"/>
        </p:style>
      </p:sp>
      <p:sp>
        <p:nvSpPr>
          <p:cNvPr id="43" name="CustomShape 2"/>
          <p:cNvSpPr/>
          <p:nvPr/>
        </p:nvSpPr>
        <p:spPr>
          <a:xfrm>
            <a:off x="180000" y="6840000"/>
            <a:ext cx="536400" cy="536400"/>
          </a:xfrm>
          <a:prstGeom prst="rect">
            <a:avLst/>
          </a:prstGeom>
          <a:noFill/>
          <a:ln w="72000">
            <a:noFill/>
          </a:ln>
        </p:spPr>
        <p:style>
          <a:lnRef idx="0"/>
          <a:fillRef idx="0"/>
          <a:effectRef idx="0"/>
          <a:fontRef idx="minor"/>
        </p:style>
      </p:sp>
      <p:sp>
        <p:nvSpPr>
          <p:cNvPr id="44" name="PlaceHolder 3"/>
          <p:cNvSpPr>
            <a:spLocks noGrp="1"/>
          </p:cNvSpPr>
          <p:nvPr>
            <p:ph type="title"/>
          </p:nvPr>
        </p:nvSpPr>
        <p:spPr>
          <a:xfrm>
            <a:off x="504000" y="301320"/>
            <a:ext cx="9072000" cy="1261800"/>
          </a:xfrm>
          <a:prstGeom prst="rect">
            <a:avLst/>
          </a:prstGeom>
        </p:spPr>
        <p:txBody>
          <a:bodyPr lIns="0" rIns="0" tIns="0" bIns="0" anchor="ctr">
            <a:noAutofit/>
          </a:bodyPr>
          <a:p>
            <a:pPr algn="ctr"/>
            <a:r>
              <a:rPr b="0" lang="cs-CZ" sz="4400" spc="-1" strike="noStrike">
                <a:latin typeface="Arial"/>
              </a:rPr>
              <a:t>Click to edit the title text format</a:t>
            </a:r>
            <a:endParaRPr b="0" lang="cs-CZ" sz="4400" spc="-1" strike="noStrike">
              <a:latin typeface="Arial"/>
            </a:endParaRPr>
          </a:p>
        </p:txBody>
      </p:sp>
      <p:sp>
        <p:nvSpPr>
          <p:cNvPr id="45" name="PlaceHolder 4"/>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Click to edit the outline text format</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Second Outline Level</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Third Outline Level</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Fourth Outline Level</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Fifth Outline Level</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Sixth Outline Level</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Seventh Outline Level</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CustomShape 1"/>
          <p:cNvSpPr/>
          <p:nvPr/>
        </p:nvSpPr>
        <p:spPr>
          <a:xfrm>
            <a:off x="0" y="180000"/>
            <a:ext cx="9716400" cy="1256400"/>
          </a:xfrm>
          <a:prstGeom prst="rect">
            <a:avLst/>
          </a:prstGeom>
          <a:solidFill>
            <a:srgbClr val="e74c3c"/>
          </a:solidFill>
          <a:ln w="72000">
            <a:noFill/>
          </a:ln>
        </p:spPr>
        <p:style>
          <a:lnRef idx="0"/>
          <a:fillRef idx="0"/>
          <a:effectRef idx="0"/>
          <a:fontRef idx="minor"/>
        </p:style>
      </p:sp>
      <p:sp>
        <p:nvSpPr>
          <p:cNvPr id="83" name="CustomShape 2"/>
          <p:cNvSpPr/>
          <p:nvPr/>
        </p:nvSpPr>
        <p:spPr>
          <a:xfrm>
            <a:off x="180000" y="6840000"/>
            <a:ext cx="536400" cy="536400"/>
          </a:xfrm>
          <a:prstGeom prst="rect">
            <a:avLst/>
          </a:prstGeom>
          <a:noFill/>
          <a:ln w="72000">
            <a:noFill/>
          </a:ln>
        </p:spPr>
        <p:style>
          <a:lnRef idx="0"/>
          <a:fillRef idx="0"/>
          <a:effectRef idx="0"/>
          <a:fontRef idx="minor"/>
        </p:style>
      </p:sp>
      <p:sp>
        <p:nvSpPr>
          <p:cNvPr id="84" name="PlaceHolder 3"/>
          <p:cNvSpPr>
            <a:spLocks noGrp="1"/>
          </p:cNvSpPr>
          <p:nvPr>
            <p:ph type="title"/>
          </p:nvPr>
        </p:nvSpPr>
        <p:spPr>
          <a:xfrm>
            <a:off x="504000" y="301320"/>
            <a:ext cx="9071640" cy="1261440"/>
          </a:xfrm>
          <a:prstGeom prst="rect">
            <a:avLst/>
          </a:prstGeom>
        </p:spPr>
        <p:txBody>
          <a:bodyPr lIns="0" rIns="0" tIns="0" bIns="0" anchor="ctr">
            <a:noAutofit/>
          </a:bodyPr>
          <a:p>
            <a:r>
              <a:rPr b="0" lang="cs-CZ" sz="1800" spc="-1" strike="noStrike">
                <a:latin typeface="Arial"/>
              </a:rPr>
              <a:t>Click to edit the title text format</a:t>
            </a:r>
            <a:endParaRPr b="0" lang="cs-CZ" sz="1800" spc="-1" strike="noStrike">
              <a:latin typeface="Arial"/>
            </a:endParaRPr>
          </a:p>
        </p:txBody>
      </p:sp>
      <p:sp>
        <p:nvSpPr>
          <p:cNvPr id="85" name="PlaceHolder 4"/>
          <p:cNvSpPr>
            <a:spLocks noGrp="1"/>
          </p:cNvSpPr>
          <p:nvPr>
            <p:ph type="body"/>
          </p:nvPr>
        </p:nvSpPr>
        <p:spPr>
          <a:xfrm>
            <a:off x="504000" y="1768680"/>
            <a:ext cx="442656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1800" spc="-1" strike="noStrike">
                <a:latin typeface="Arial"/>
              </a:rPr>
              <a:t>Click to edit the outline text format</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Second Outline Level</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Third Outline Level</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Fourth Outline Level</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Fifth Outline Level</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Sixth Outline Level</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Seventh Outline Level</a:t>
            </a:r>
            <a:endParaRPr b="0" lang="cs-CZ" sz="1800" spc="-1" strike="noStrike">
              <a:latin typeface="Arial"/>
            </a:endParaRPr>
          </a:p>
        </p:txBody>
      </p:sp>
      <p:sp>
        <p:nvSpPr>
          <p:cNvPr id="86" name="PlaceHolder 5"/>
          <p:cNvSpPr>
            <a:spLocks noGrp="1"/>
          </p:cNvSpPr>
          <p:nvPr>
            <p:ph type="body"/>
          </p:nvPr>
        </p:nvSpPr>
        <p:spPr>
          <a:xfrm>
            <a:off x="5152680" y="1768680"/>
            <a:ext cx="442656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1800" spc="-1" strike="noStrike">
                <a:latin typeface="Arial"/>
              </a:rPr>
              <a:t>Click to edit the outline text format</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Second Outline Level</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Third Outline Level</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Fourth Outline Level</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Fifth Outline Level</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Sixth Outline Level</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Seventh Outline Level</a:t>
            </a:r>
            <a:endParaRPr b="0" lang="cs-CZ"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CustomShape 1"/>
          <p:cNvSpPr/>
          <p:nvPr/>
        </p:nvSpPr>
        <p:spPr>
          <a:xfrm>
            <a:off x="0" y="180000"/>
            <a:ext cx="9716400" cy="1256400"/>
          </a:xfrm>
          <a:prstGeom prst="rect">
            <a:avLst/>
          </a:prstGeom>
          <a:solidFill>
            <a:srgbClr val="e74c3c"/>
          </a:solidFill>
          <a:ln w="72000">
            <a:noFill/>
          </a:ln>
        </p:spPr>
        <p:style>
          <a:lnRef idx="0"/>
          <a:fillRef idx="0"/>
          <a:effectRef idx="0"/>
          <a:fontRef idx="minor"/>
        </p:style>
      </p:sp>
      <p:sp>
        <p:nvSpPr>
          <p:cNvPr id="124" name="CustomShape 2"/>
          <p:cNvSpPr/>
          <p:nvPr/>
        </p:nvSpPr>
        <p:spPr>
          <a:xfrm>
            <a:off x="180000" y="6840000"/>
            <a:ext cx="536400" cy="536400"/>
          </a:xfrm>
          <a:prstGeom prst="rect">
            <a:avLst/>
          </a:prstGeom>
          <a:noFill/>
          <a:ln w="72000">
            <a:noFill/>
          </a:ln>
        </p:spPr>
        <p:style>
          <a:lnRef idx="0"/>
          <a:fillRef idx="0"/>
          <a:effectRef idx="0"/>
          <a:fontRef idx="minor"/>
        </p:style>
      </p:sp>
      <p:sp>
        <p:nvSpPr>
          <p:cNvPr id="125" name="PlaceHolder 3"/>
          <p:cNvSpPr>
            <a:spLocks noGrp="1"/>
          </p:cNvSpPr>
          <p:nvPr>
            <p:ph type="title"/>
          </p:nvPr>
        </p:nvSpPr>
        <p:spPr>
          <a:xfrm>
            <a:off x="504000" y="301320"/>
            <a:ext cx="9071640" cy="1261440"/>
          </a:xfrm>
          <a:prstGeom prst="rect">
            <a:avLst/>
          </a:prstGeom>
        </p:spPr>
        <p:txBody>
          <a:bodyPr lIns="0" rIns="0" tIns="0" bIns="0" anchor="ctr">
            <a:noAutofit/>
          </a:bodyPr>
          <a:p>
            <a:r>
              <a:rPr b="0" lang="cs-CZ" sz="1800" spc="-1" strike="noStrike">
                <a:latin typeface="Arial"/>
              </a:rPr>
              <a:t>Click to edit the title text format</a:t>
            </a:r>
            <a:endParaRPr b="0" lang="cs-CZ" sz="1800" spc="-1" strike="noStrike">
              <a:latin typeface="Arial"/>
            </a:endParaRPr>
          </a:p>
        </p:txBody>
      </p:sp>
      <p:sp>
        <p:nvSpPr>
          <p:cNvPr id="126" name="PlaceHolder 4"/>
          <p:cNvSpPr>
            <a:spLocks noGrp="1"/>
          </p:cNvSpPr>
          <p:nvPr>
            <p:ph type="body"/>
          </p:nvPr>
        </p:nvSpPr>
        <p:spPr>
          <a:xfrm>
            <a:off x="504000" y="1768680"/>
            <a:ext cx="442656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1800" spc="-1" strike="noStrike">
                <a:latin typeface="Arial"/>
              </a:rPr>
              <a:t>Click to edit the outline text format</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Second Outline Level</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Third Outline Level</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Fourth Outline Level</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Fifth Outline Level</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Sixth Outline Level</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Seventh Outline Level</a:t>
            </a:r>
            <a:endParaRPr b="0" lang="cs-CZ" sz="1800" spc="-1" strike="noStrike">
              <a:latin typeface="Arial"/>
            </a:endParaRPr>
          </a:p>
        </p:txBody>
      </p:sp>
      <p:sp>
        <p:nvSpPr>
          <p:cNvPr id="127" name="PlaceHolder 5"/>
          <p:cNvSpPr>
            <a:spLocks noGrp="1"/>
          </p:cNvSpPr>
          <p:nvPr>
            <p:ph type="body"/>
          </p:nvPr>
        </p:nvSpPr>
        <p:spPr>
          <a:xfrm>
            <a:off x="5152680" y="1768680"/>
            <a:ext cx="442656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1800" spc="-1" strike="noStrike">
                <a:latin typeface="Arial"/>
              </a:rPr>
              <a:t>Click to edit the outline text format</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Second Outline Level</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Third Outline Level</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Fourth Outline Level</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Fifth Outline Level</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Sixth Outline Level</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Seventh Outline Level</a:t>
            </a:r>
            <a:endParaRPr b="0" lang="cs-CZ"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CustomShape 1"/>
          <p:cNvSpPr/>
          <p:nvPr/>
        </p:nvSpPr>
        <p:spPr>
          <a:xfrm>
            <a:off x="0" y="180000"/>
            <a:ext cx="9716400" cy="1256400"/>
          </a:xfrm>
          <a:prstGeom prst="rect">
            <a:avLst/>
          </a:prstGeom>
          <a:solidFill>
            <a:srgbClr val="e74c3c"/>
          </a:solidFill>
          <a:ln w="72000">
            <a:noFill/>
          </a:ln>
        </p:spPr>
        <p:style>
          <a:lnRef idx="0"/>
          <a:fillRef idx="0"/>
          <a:effectRef idx="0"/>
          <a:fontRef idx="minor"/>
        </p:style>
      </p:sp>
      <p:sp>
        <p:nvSpPr>
          <p:cNvPr id="165" name="CustomShape 2"/>
          <p:cNvSpPr/>
          <p:nvPr/>
        </p:nvSpPr>
        <p:spPr>
          <a:xfrm>
            <a:off x="180000" y="6840000"/>
            <a:ext cx="536400" cy="536400"/>
          </a:xfrm>
          <a:prstGeom prst="rect">
            <a:avLst/>
          </a:prstGeom>
          <a:noFill/>
          <a:ln w="72000">
            <a:noFill/>
          </a:ln>
        </p:spPr>
        <p:style>
          <a:lnRef idx="0"/>
          <a:fillRef idx="0"/>
          <a:effectRef idx="0"/>
          <a:fontRef idx="minor"/>
        </p:style>
      </p:sp>
      <p:sp>
        <p:nvSpPr>
          <p:cNvPr id="166" name="PlaceHolder 3"/>
          <p:cNvSpPr>
            <a:spLocks noGrp="1"/>
          </p:cNvSpPr>
          <p:nvPr>
            <p:ph type="title"/>
          </p:nvPr>
        </p:nvSpPr>
        <p:spPr>
          <a:xfrm>
            <a:off x="504000" y="301320"/>
            <a:ext cx="9071640" cy="1261440"/>
          </a:xfrm>
          <a:prstGeom prst="rect">
            <a:avLst/>
          </a:prstGeom>
        </p:spPr>
        <p:txBody>
          <a:bodyPr lIns="0" rIns="0" tIns="0" bIns="0" anchor="ctr">
            <a:noAutofit/>
          </a:bodyPr>
          <a:p>
            <a:r>
              <a:rPr b="0" lang="cs-CZ" sz="1800" spc="-1" strike="noStrike">
                <a:latin typeface="Arial"/>
              </a:rPr>
              <a:t>Click to edit the title text format</a:t>
            </a:r>
            <a:endParaRPr b="0" lang="cs-CZ" sz="1800" spc="-1" strike="noStrike">
              <a:latin typeface="Arial"/>
            </a:endParaRPr>
          </a:p>
        </p:txBody>
      </p:sp>
      <p:sp>
        <p:nvSpPr>
          <p:cNvPr id="167" name="PlaceHolder 4"/>
          <p:cNvSpPr>
            <a:spLocks noGrp="1"/>
          </p:cNvSpPr>
          <p:nvPr>
            <p:ph type="body"/>
          </p:nvPr>
        </p:nvSpPr>
        <p:spPr>
          <a:xfrm>
            <a:off x="504000" y="1768680"/>
            <a:ext cx="442656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1800" spc="-1" strike="noStrike">
                <a:latin typeface="Arial"/>
              </a:rPr>
              <a:t>Click to edit the outline text format</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Second Outline Level</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Third Outline Level</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Fourth Outline Level</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Fifth Outline Level</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Sixth Outline Level</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Seventh Outline Level</a:t>
            </a:r>
            <a:endParaRPr b="0" lang="cs-CZ" sz="1800" spc="-1" strike="noStrike">
              <a:latin typeface="Arial"/>
            </a:endParaRPr>
          </a:p>
        </p:txBody>
      </p:sp>
      <p:sp>
        <p:nvSpPr>
          <p:cNvPr id="168" name="PlaceHolder 5"/>
          <p:cNvSpPr>
            <a:spLocks noGrp="1"/>
          </p:cNvSpPr>
          <p:nvPr>
            <p:ph type="body"/>
          </p:nvPr>
        </p:nvSpPr>
        <p:spPr>
          <a:xfrm>
            <a:off x="5152680" y="1768680"/>
            <a:ext cx="442656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1800" spc="-1" strike="noStrike">
                <a:latin typeface="Arial"/>
              </a:rPr>
              <a:t>Click to edit the outline text format</a:t>
            </a:r>
            <a:endParaRPr b="0" lang="cs-CZ" sz="1800" spc="-1" strike="noStrike">
              <a:latin typeface="Arial"/>
            </a:endParaRPr>
          </a:p>
          <a:p>
            <a:pPr lvl="1" marL="864000" indent="-324000">
              <a:spcBef>
                <a:spcPts val="1134"/>
              </a:spcBef>
              <a:buClr>
                <a:srgbClr val="000000"/>
              </a:buClr>
              <a:buSzPct val="75000"/>
              <a:buFont typeface="Symbol" charset="2"/>
              <a:buChar char=""/>
            </a:pPr>
            <a:r>
              <a:rPr b="0" lang="cs-CZ" sz="1800" spc="-1" strike="noStrike">
                <a:latin typeface="Arial"/>
              </a:rPr>
              <a:t>Second Outline Level</a:t>
            </a:r>
            <a:endParaRPr b="0" lang="cs-CZ" sz="1800" spc="-1" strike="noStrike">
              <a:latin typeface="Arial"/>
            </a:endParaRPr>
          </a:p>
          <a:p>
            <a:pPr lvl="2" marL="1296000" indent="-288000">
              <a:spcBef>
                <a:spcPts val="850"/>
              </a:spcBef>
              <a:buClr>
                <a:srgbClr val="000000"/>
              </a:buClr>
              <a:buSzPct val="45000"/>
              <a:buFont typeface="Wingdings" charset="2"/>
              <a:buChar char=""/>
            </a:pPr>
            <a:r>
              <a:rPr b="0" lang="cs-CZ" sz="1800" spc="-1" strike="noStrike">
                <a:latin typeface="Arial"/>
              </a:rPr>
              <a:t>Third Outline Level</a:t>
            </a:r>
            <a:endParaRPr b="0" lang="cs-CZ" sz="1800" spc="-1" strike="noStrike">
              <a:latin typeface="Arial"/>
            </a:endParaRPr>
          </a:p>
          <a:p>
            <a:pPr lvl="3" marL="1728000" indent="-216000">
              <a:spcBef>
                <a:spcPts val="567"/>
              </a:spcBef>
              <a:buClr>
                <a:srgbClr val="000000"/>
              </a:buClr>
              <a:buSzPct val="75000"/>
              <a:buFont typeface="Symbol" charset="2"/>
              <a:buChar char=""/>
            </a:pPr>
            <a:r>
              <a:rPr b="0" lang="cs-CZ" sz="1800" spc="-1" strike="noStrike">
                <a:latin typeface="Arial"/>
              </a:rPr>
              <a:t>Fourth Outline Level</a:t>
            </a:r>
            <a:endParaRPr b="0" lang="cs-CZ" sz="1800" spc="-1" strike="noStrike">
              <a:latin typeface="Arial"/>
            </a:endParaRPr>
          </a:p>
          <a:p>
            <a:pPr lvl="4" marL="2160000" indent="-216000">
              <a:spcBef>
                <a:spcPts val="283"/>
              </a:spcBef>
              <a:buClr>
                <a:srgbClr val="000000"/>
              </a:buClr>
              <a:buSzPct val="45000"/>
              <a:buFont typeface="Wingdings" charset="2"/>
              <a:buChar char=""/>
            </a:pPr>
            <a:r>
              <a:rPr b="0" lang="cs-CZ" sz="1800" spc="-1" strike="noStrike">
                <a:latin typeface="Arial"/>
              </a:rPr>
              <a:t>Fifth Outline Level</a:t>
            </a:r>
            <a:endParaRPr b="0" lang="cs-CZ" sz="1800" spc="-1" strike="noStrike">
              <a:latin typeface="Arial"/>
            </a:endParaRPr>
          </a:p>
          <a:p>
            <a:pPr lvl="5" marL="2592000" indent="-216000">
              <a:spcBef>
                <a:spcPts val="283"/>
              </a:spcBef>
              <a:buClr>
                <a:srgbClr val="000000"/>
              </a:buClr>
              <a:buSzPct val="45000"/>
              <a:buFont typeface="Wingdings" charset="2"/>
              <a:buChar char=""/>
            </a:pPr>
            <a:r>
              <a:rPr b="0" lang="cs-CZ" sz="1800" spc="-1" strike="noStrike">
                <a:latin typeface="Arial"/>
              </a:rPr>
              <a:t>Sixth Outline Level</a:t>
            </a:r>
            <a:endParaRPr b="0" lang="cs-CZ" sz="1800" spc="-1" strike="noStrike">
              <a:latin typeface="Arial"/>
            </a:endParaRPr>
          </a:p>
          <a:p>
            <a:pPr lvl="6" marL="3024000" indent="-216000">
              <a:spcBef>
                <a:spcPts val="283"/>
              </a:spcBef>
              <a:buClr>
                <a:srgbClr val="000000"/>
              </a:buClr>
              <a:buSzPct val="45000"/>
              <a:buFont typeface="Wingdings" charset="2"/>
              <a:buChar char=""/>
            </a:pPr>
            <a:r>
              <a:rPr b="0" lang="cs-CZ" sz="1800" spc="-1" strike="noStrike">
                <a:latin typeface="Arial"/>
              </a:rPr>
              <a:t>Seventh Outline Level</a:t>
            </a:r>
            <a:endParaRPr b="0" lang="cs-CZ"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5" name="CustomShape 1"/>
          <p:cNvSpPr/>
          <p:nvPr/>
        </p:nvSpPr>
        <p:spPr>
          <a:xfrm>
            <a:off x="0" y="180000"/>
            <a:ext cx="9716400" cy="1256400"/>
          </a:xfrm>
          <a:prstGeom prst="rect">
            <a:avLst/>
          </a:prstGeom>
          <a:solidFill>
            <a:srgbClr val="e74c3c"/>
          </a:solidFill>
          <a:ln w="72000">
            <a:noFill/>
          </a:ln>
        </p:spPr>
        <p:style>
          <a:lnRef idx="0"/>
          <a:fillRef idx="0"/>
          <a:effectRef idx="0"/>
          <a:fontRef idx="minor"/>
        </p:style>
      </p:sp>
      <p:sp>
        <p:nvSpPr>
          <p:cNvPr id="206" name="CustomShape 2"/>
          <p:cNvSpPr/>
          <p:nvPr/>
        </p:nvSpPr>
        <p:spPr>
          <a:xfrm>
            <a:off x="180000" y="6840000"/>
            <a:ext cx="536400" cy="536400"/>
          </a:xfrm>
          <a:prstGeom prst="rect">
            <a:avLst/>
          </a:prstGeom>
          <a:noFill/>
          <a:ln w="72000">
            <a:noFill/>
          </a:ln>
        </p:spPr>
        <p:style>
          <a:lnRef idx="0"/>
          <a:fillRef idx="0"/>
          <a:effectRef idx="0"/>
          <a:fontRef idx="minor"/>
        </p:style>
      </p:sp>
      <p:sp>
        <p:nvSpPr>
          <p:cNvPr id="207" name="PlaceHolder 3"/>
          <p:cNvSpPr>
            <a:spLocks noGrp="1"/>
          </p:cNvSpPr>
          <p:nvPr>
            <p:ph type="title"/>
          </p:nvPr>
        </p:nvSpPr>
        <p:spPr>
          <a:xfrm>
            <a:off x="504000" y="301320"/>
            <a:ext cx="9072000" cy="1261800"/>
          </a:xfrm>
          <a:prstGeom prst="rect">
            <a:avLst/>
          </a:prstGeom>
        </p:spPr>
        <p:txBody>
          <a:bodyPr lIns="0" rIns="0" tIns="0" bIns="0" anchor="ctr">
            <a:noAutofit/>
          </a:bodyPr>
          <a:p>
            <a:pPr algn="ctr"/>
            <a:r>
              <a:rPr b="0" lang="cs-CZ" sz="4400" spc="-1" strike="noStrike">
                <a:latin typeface="Arial"/>
              </a:rPr>
              <a:t>Click to edit the title text format</a:t>
            </a:r>
            <a:endParaRPr b="0" lang="cs-CZ" sz="4400" spc="-1" strike="noStrike">
              <a:latin typeface="Arial"/>
            </a:endParaRPr>
          </a:p>
        </p:txBody>
      </p:sp>
      <p:sp>
        <p:nvSpPr>
          <p:cNvPr id="208" name="PlaceHolder 4"/>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Click to edit the outline text format</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Second Outline Level</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Third Outline Level</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Fourth Outline Level</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Fifth Outline Level</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Sixth Outline Level</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Seventh Outline Level</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5" name="CustomShape 1"/>
          <p:cNvSpPr/>
          <p:nvPr/>
        </p:nvSpPr>
        <p:spPr>
          <a:xfrm>
            <a:off x="0" y="180000"/>
            <a:ext cx="9716400" cy="1256400"/>
          </a:xfrm>
          <a:prstGeom prst="rect">
            <a:avLst/>
          </a:prstGeom>
          <a:solidFill>
            <a:srgbClr val="e74c3c"/>
          </a:solidFill>
          <a:ln w="72000">
            <a:noFill/>
          </a:ln>
        </p:spPr>
        <p:style>
          <a:lnRef idx="0"/>
          <a:fillRef idx="0"/>
          <a:effectRef idx="0"/>
          <a:fontRef idx="minor"/>
        </p:style>
      </p:sp>
      <p:sp>
        <p:nvSpPr>
          <p:cNvPr id="246" name="CustomShape 2"/>
          <p:cNvSpPr/>
          <p:nvPr/>
        </p:nvSpPr>
        <p:spPr>
          <a:xfrm>
            <a:off x="7560000" y="6840000"/>
            <a:ext cx="2516400" cy="536400"/>
          </a:xfrm>
          <a:prstGeom prst="rect">
            <a:avLst/>
          </a:prstGeom>
          <a:solidFill>
            <a:srgbClr val="e74c3c"/>
          </a:solidFill>
          <a:ln w="72000">
            <a:noFill/>
          </a:ln>
        </p:spPr>
        <p:style>
          <a:lnRef idx="0"/>
          <a:fillRef idx="0"/>
          <a:effectRef idx="0"/>
          <a:fontRef idx="minor"/>
        </p:style>
      </p:sp>
      <p:sp>
        <p:nvSpPr>
          <p:cNvPr id="247" name="CustomShape 3"/>
          <p:cNvSpPr/>
          <p:nvPr/>
        </p:nvSpPr>
        <p:spPr>
          <a:xfrm>
            <a:off x="900000" y="6840000"/>
            <a:ext cx="6476400" cy="536400"/>
          </a:xfrm>
          <a:prstGeom prst="rect">
            <a:avLst/>
          </a:prstGeom>
          <a:solidFill>
            <a:srgbClr val="bdc3c7"/>
          </a:solidFill>
          <a:ln w="72000">
            <a:noFill/>
          </a:ln>
        </p:spPr>
        <p:style>
          <a:lnRef idx="0"/>
          <a:fillRef idx="0"/>
          <a:effectRef idx="0"/>
          <a:fontRef idx="minor"/>
        </p:style>
      </p:sp>
      <p:sp>
        <p:nvSpPr>
          <p:cNvPr id="248" name="CustomShape 4"/>
          <p:cNvSpPr/>
          <p:nvPr/>
        </p:nvSpPr>
        <p:spPr>
          <a:xfrm>
            <a:off x="180000" y="6840000"/>
            <a:ext cx="536400" cy="536400"/>
          </a:xfrm>
          <a:prstGeom prst="rect">
            <a:avLst/>
          </a:prstGeom>
          <a:noFill/>
          <a:ln w="72000">
            <a:noFill/>
          </a:ln>
        </p:spPr>
        <p:style>
          <a:lnRef idx="0"/>
          <a:fillRef idx="0"/>
          <a:effectRef idx="0"/>
          <a:fontRef idx="minor"/>
        </p:style>
      </p:sp>
      <p:sp>
        <p:nvSpPr>
          <p:cNvPr id="249" name="PlaceHolder 5"/>
          <p:cNvSpPr>
            <a:spLocks noGrp="1"/>
          </p:cNvSpPr>
          <p:nvPr>
            <p:ph type="title"/>
          </p:nvPr>
        </p:nvSpPr>
        <p:spPr>
          <a:xfrm>
            <a:off x="504000" y="301320"/>
            <a:ext cx="9072000" cy="1261800"/>
          </a:xfrm>
          <a:prstGeom prst="rect">
            <a:avLst/>
          </a:prstGeom>
        </p:spPr>
        <p:txBody>
          <a:bodyPr lIns="0" rIns="0" tIns="0" bIns="0" anchor="ctr">
            <a:noAutofit/>
          </a:bodyPr>
          <a:p>
            <a:pPr algn="ctr"/>
            <a:r>
              <a:rPr b="0" lang="cs-CZ" sz="4400" spc="-1" strike="noStrike">
                <a:latin typeface="Arial"/>
              </a:rPr>
              <a:t>Click to edit the title text format</a:t>
            </a:r>
            <a:endParaRPr b="0" lang="cs-CZ" sz="4400" spc="-1" strike="noStrike">
              <a:latin typeface="Arial"/>
            </a:endParaRPr>
          </a:p>
        </p:txBody>
      </p:sp>
      <p:sp>
        <p:nvSpPr>
          <p:cNvPr id="250" name="PlaceHolder 6"/>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cs-CZ" sz="3200" spc="-1" strike="noStrike">
                <a:latin typeface="Arial"/>
              </a:rPr>
              <a:t>Click to edit the outline text format</a:t>
            </a:r>
            <a:endParaRPr b="0" lang="cs-CZ" sz="3200" spc="-1" strike="noStrike">
              <a:latin typeface="Arial"/>
            </a:endParaRPr>
          </a:p>
          <a:p>
            <a:pPr lvl="1" marL="864000" indent="-324000">
              <a:spcBef>
                <a:spcPts val="1134"/>
              </a:spcBef>
              <a:buClr>
                <a:srgbClr val="000000"/>
              </a:buClr>
              <a:buSzPct val="75000"/>
              <a:buFont typeface="Symbol" charset="2"/>
              <a:buChar char=""/>
            </a:pPr>
            <a:r>
              <a:rPr b="0" lang="cs-CZ" sz="2800" spc="-1" strike="noStrike">
                <a:latin typeface="Arial"/>
              </a:rPr>
              <a:t>Second Outline Level</a:t>
            </a:r>
            <a:endParaRPr b="0" lang="cs-CZ" sz="2800" spc="-1" strike="noStrike">
              <a:latin typeface="Arial"/>
            </a:endParaRPr>
          </a:p>
          <a:p>
            <a:pPr lvl="2" marL="1296000" indent="-288000">
              <a:spcBef>
                <a:spcPts val="850"/>
              </a:spcBef>
              <a:buClr>
                <a:srgbClr val="000000"/>
              </a:buClr>
              <a:buSzPct val="45000"/>
              <a:buFont typeface="Wingdings" charset="2"/>
              <a:buChar char=""/>
            </a:pPr>
            <a:r>
              <a:rPr b="0" lang="cs-CZ" sz="2400" spc="-1" strike="noStrike">
                <a:latin typeface="Arial"/>
              </a:rPr>
              <a:t>Third Outline Level</a:t>
            </a:r>
            <a:endParaRPr b="0" lang="cs-CZ" sz="2400" spc="-1" strike="noStrike">
              <a:latin typeface="Arial"/>
            </a:endParaRPr>
          </a:p>
          <a:p>
            <a:pPr lvl="3" marL="1728000" indent="-216000">
              <a:spcBef>
                <a:spcPts val="567"/>
              </a:spcBef>
              <a:buClr>
                <a:srgbClr val="000000"/>
              </a:buClr>
              <a:buSzPct val="75000"/>
              <a:buFont typeface="Symbol" charset="2"/>
              <a:buChar char=""/>
            </a:pPr>
            <a:r>
              <a:rPr b="0" lang="cs-CZ" sz="2000" spc="-1" strike="noStrike">
                <a:latin typeface="Arial"/>
              </a:rPr>
              <a:t>Fourth Outline Level</a:t>
            </a:r>
            <a:endParaRPr b="0" lang="cs-CZ" sz="2000" spc="-1" strike="noStrike">
              <a:latin typeface="Arial"/>
            </a:endParaRPr>
          </a:p>
          <a:p>
            <a:pPr lvl="4" marL="2160000" indent="-216000">
              <a:spcBef>
                <a:spcPts val="283"/>
              </a:spcBef>
              <a:buClr>
                <a:srgbClr val="000000"/>
              </a:buClr>
              <a:buSzPct val="45000"/>
              <a:buFont typeface="Wingdings" charset="2"/>
              <a:buChar char=""/>
            </a:pPr>
            <a:r>
              <a:rPr b="0" lang="cs-CZ" sz="2000" spc="-1" strike="noStrike">
                <a:latin typeface="Arial"/>
              </a:rPr>
              <a:t>Fifth Outline Level</a:t>
            </a:r>
            <a:endParaRPr b="0" lang="cs-CZ" sz="2000" spc="-1" strike="noStrike">
              <a:latin typeface="Arial"/>
            </a:endParaRPr>
          </a:p>
          <a:p>
            <a:pPr lvl="5" marL="2592000" indent="-216000">
              <a:spcBef>
                <a:spcPts val="283"/>
              </a:spcBef>
              <a:buClr>
                <a:srgbClr val="000000"/>
              </a:buClr>
              <a:buSzPct val="45000"/>
              <a:buFont typeface="Wingdings" charset="2"/>
              <a:buChar char=""/>
            </a:pPr>
            <a:r>
              <a:rPr b="0" lang="cs-CZ" sz="2000" spc="-1" strike="noStrike">
                <a:latin typeface="Arial"/>
              </a:rPr>
              <a:t>Sixth Outline Level</a:t>
            </a:r>
            <a:endParaRPr b="0" lang="cs-CZ" sz="2000" spc="-1" strike="noStrike">
              <a:latin typeface="Arial"/>
            </a:endParaRPr>
          </a:p>
          <a:p>
            <a:pPr lvl="6" marL="3024000" indent="-216000">
              <a:spcBef>
                <a:spcPts val="283"/>
              </a:spcBef>
              <a:buClr>
                <a:srgbClr val="000000"/>
              </a:buClr>
              <a:buSzPct val="45000"/>
              <a:buFont typeface="Wingdings" charset="2"/>
              <a:buChar char=""/>
            </a:pPr>
            <a:r>
              <a:rPr b="0" lang="cs-CZ" sz="2000" spc="-1" strike="noStrike">
                <a:latin typeface="Arial"/>
              </a:rPr>
              <a:t>Seventh Outline Level</a:t>
            </a:r>
            <a:endParaRPr b="0" lang="cs-CZ"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slideLayout" Target="../slideLayouts/slideLayout13.xml"/><Relationship Id="rId8"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slideLayout" Target="../slideLayouts/slideLayout13.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slideLayout" Target="../slideLayouts/slideLayout13.xml"/><Relationship Id="rId7"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slideLayout" Target="../slideLayouts/slideLayout13.xml"/><Relationship Id="rId9"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slideLayout" Target="../slideLayouts/slideLayout13.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slideLayout" Target="../slideLayouts/slideLayout13.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slideLayout" Target="../slideLayouts/slideLayout13.xml"/><Relationship Id="rId6"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slideLayout" Target="../slideLayouts/slideLayout13.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slideLayout" Target="../slideLayouts/slideLayout13.xml"/><Relationship Id="rId8"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slideLayout" Target="../slideLayouts/slideLayout13.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slideLayout" Target="../slideLayouts/slideLayout13.xml"/><Relationship Id="rId7"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slideLayout" Target="../slideLayouts/slideLayout28.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slideLayout" Target="../slideLayouts/slideLayout28.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slideLayout" Target="../slideLayouts/slideLayout28.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28.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slideLayout" Target="../slideLayouts/slideLayout28.xml"/><Relationship Id="rId7"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slideLayout" Target="../slideLayouts/slideLayout28.xml"/><Relationship Id="rId6"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slideLayout" Target="../slideLayouts/slideLayout40.xml"/><Relationship Id="rId7"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slideLayout" Target="../slideLayouts/slideLayout28.xml"/>
</Relationships>
</file>

<file path=ppt/slides/_rels/slide32.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3.xml"/><Relationship Id="rId5"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slideLayout" Target="../slideLayouts/slideLayout13.xml"/><Relationship Id="rId7"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slideLayout" Target="../slideLayouts/slideLayout13.xml"/><Relationship Id="rId6"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slideLayout" Target="../slideLayouts/slideLayout13.xml"/><Relationship Id="rId6"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slideLayout" Target="../slideLayouts/slideLayout61.xml"/><Relationship Id="rId6"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slideLayout" Target="../slideLayouts/slideLayout13.xml"/><Relationship Id="rId6"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slideLayout" Target="../slideLayouts/slideLayout73.xml"/>
</Relationships>
</file>

<file path=ppt/slides/_rels/slide39.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slideLayout" Target="../slideLayouts/slideLayout73.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3.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3.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Layout" Target="../slideLayouts/slideLayout13.xml"/><Relationship Id="rId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hyperlink" Target="http://www.nuviatech-instruments.com/" TargetMode="External"/><Relationship Id="rId5" Type="http://schemas.openxmlformats.org/officeDocument/2006/relationships/image" Target="../media/image23.jpeg"/><Relationship Id="rId6" Type="http://schemas.openxmlformats.org/officeDocument/2006/relationships/slideLayout" Target="../slideLayouts/slideLayout13.xml"/><Relationship Id="rId7"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STAR Event Plane Detector (EPD)</a:t>
            </a:r>
            <a:endParaRPr b="0" lang="en-US" sz="3200" spc="-1" strike="noStrike">
              <a:latin typeface="Arial"/>
            </a:endParaRPr>
          </a:p>
        </p:txBody>
      </p:sp>
      <p:sp>
        <p:nvSpPr>
          <p:cNvPr id="294" name="CustomShape 2"/>
          <p:cNvSpPr/>
          <p:nvPr/>
        </p:nvSpPr>
        <p:spPr>
          <a:xfrm>
            <a:off x="503640" y="1423080"/>
            <a:ext cx="9069120" cy="1258920"/>
          </a:xfrm>
          <a:prstGeom prst="rect">
            <a:avLst/>
          </a:prstGeom>
          <a:noFill/>
          <a:ln>
            <a:noFill/>
          </a:ln>
        </p:spPr>
        <p:style>
          <a:lnRef idx="0"/>
          <a:fillRef idx="0"/>
          <a:effectRef idx="0"/>
          <a:fontRef idx="minor"/>
        </p:style>
        <p:txBody>
          <a:bodyPr lIns="0" rIns="0" tIns="0" bIns="0" anchor="ctr">
            <a:noAutofit/>
          </a:bodyPr>
          <a:p>
            <a:pPr>
              <a:lnSpc>
                <a:spcPct val="90000"/>
              </a:lnSpc>
            </a:pPr>
            <a:r>
              <a:rPr b="1" lang="en-US" sz="4400" spc="-1" strike="noStrike">
                <a:solidFill>
                  <a:srgbClr val="ffffff"/>
                </a:solidFill>
                <a:latin typeface="Noto Sans Black"/>
                <a:ea typeface="DejaVu Sans"/>
              </a:rPr>
              <a:t>New forward detector-status and plans </a:t>
            </a:r>
            <a:br/>
            <a:endParaRPr b="0" lang="en-US" sz="4400" spc="-1" strike="noStrike">
              <a:latin typeface="Arial"/>
            </a:endParaRPr>
          </a:p>
        </p:txBody>
      </p:sp>
      <p:sp>
        <p:nvSpPr>
          <p:cNvPr id="295" name="CustomShape 3"/>
          <p:cNvSpPr/>
          <p:nvPr/>
        </p:nvSpPr>
        <p:spPr>
          <a:xfrm>
            <a:off x="1463040" y="4206240"/>
            <a:ext cx="5274360" cy="1614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Noto Sans Black"/>
                <a:ea typeface="DejaVu Sans"/>
              </a:rPr>
              <a:t>Petr Chaloupka</a:t>
            </a:r>
            <a:endParaRPr b="0" lang="en-US" sz="2000" spc="-1" strike="noStrike">
              <a:latin typeface="Arial"/>
            </a:endParaRPr>
          </a:p>
          <a:p>
            <a:pPr algn="ctr">
              <a:lnSpc>
                <a:spcPct val="100000"/>
              </a:lnSpc>
            </a:pPr>
            <a:r>
              <a:rPr b="0" i="1" lang="en-US" sz="2000" spc="-1" strike="noStrike">
                <a:solidFill>
                  <a:srgbClr val="000000"/>
                </a:solidFill>
                <a:latin typeface="Noto Sans Black"/>
                <a:ea typeface="DejaVu Sans"/>
              </a:rPr>
              <a:t> </a:t>
            </a:r>
            <a:r>
              <a:rPr b="0" i="1" lang="en-US" sz="2000" spc="-1" strike="noStrike">
                <a:solidFill>
                  <a:srgbClr val="000000"/>
                </a:solidFill>
                <a:latin typeface="Noto Sans Black"/>
                <a:ea typeface="DejaVu Sans"/>
              </a:rPr>
              <a:t>for the „FWAL“ group</a:t>
            </a:r>
            <a:r>
              <a:rPr b="0" lang="en-US" sz="2000" spc="-1" strike="noStrike">
                <a:solidFill>
                  <a:srgbClr val="000000"/>
                </a:solidFill>
                <a:latin typeface="Noto Sans Black"/>
                <a:ea typeface="DejaVu Sans"/>
              </a:rPr>
              <a:t> </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pic>
        <p:nvPicPr>
          <p:cNvPr id="296" name="Picture 11_2" descr="Icon&#10;&#10;Description automatically generated"/>
          <p:cNvPicPr/>
          <p:nvPr/>
        </p:nvPicPr>
        <p:blipFill>
          <a:blip r:embed="rId1"/>
          <a:srcRect l="6157" t="14219" r="-514" b="11161"/>
          <a:stretch/>
        </p:blipFill>
        <p:spPr>
          <a:xfrm>
            <a:off x="7133400" y="3778920"/>
            <a:ext cx="2689560" cy="234648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7" name="" descr=""/>
          <p:cNvPicPr/>
          <p:nvPr/>
        </p:nvPicPr>
        <p:blipFill>
          <a:blip r:embed="rId1"/>
          <a:stretch/>
        </p:blipFill>
        <p:spPr>
          <a:xfrm>
            <a:off x="3291840" y="3931920"/>
            <a:ext cx="2743200" cy="1370880"/>
          </a:xfrm>
          <a:prstGeom prst="rect">
            <a:avLst/>
          </a:prstGeom>
          <a:ln>
            <a:noFill/>
          </a:ln>
        </p:spPr>
      </p:pic>
      <p:pic>
        <p:nvPicPr>
          <p:cNvPr id="348" name="" descr=""/>
          <p:cNvPicPr/>
          <p:nvPr/>
        </p:nvPicPr>
        <p:blipFill>
          <a:blip r:embed="rId2"/>
          <a:stretch/>
        </p:blipFill>
        <p:spPr>
          <a:xfrm>
            <a:off x="2857680" y="1648800"/>
            <a:ext cx="3085200" cy="2544480"/>
          </a:xfrm>
          <a:prstGeom prst="rect">
            <a:avLst/>
          </a:prstGeom>
          <a:ln>
            <a:noFill/>
          </a:ln>
        </p:spPr>
      </p:pic>
      <p:sp>
        <p:nvSpPr>
          <p:cNvPr id="349"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Detector modules-material</a:t>
            </a:r>
            <a:endParaRPr b="0" lang="en-US" sz="4000" spc="-1" strike="noStrike">
              <a:latin typeface="Arial"/>
            </a:endParaRPr>
          </a:p>
        </p:txBody>
      </p:sp>
      <p:pic>
        <p:nvPicPr>
          <p:cNvPr id="350" name="Picture 3_9" descr=""/>
          <p:cNvPicPr/>
          <p:nvPr/>
        </p:nvPicPr>
        <p:blipFill>
          <a:blip r:embed="rId3"/>
          <a:stretch/>
        </p:blipFill>
        <p:spPr>
          <a:xfrm>
            <a:off x="10649520" y="-196560"/>
            <a:ext cx="4354560" cy="3715200"/>
          </a:xfrm>
          <a:prstGeom prst="rect">
            <a:avLst/>
          </a:prstGeom>
          <a:ln>
            <a:noFill/>
          </a:ln>
        </p:spPr>
      </p:pic>
      <p:pic>
        <p:nvPicPr>
          <p:cNvPr id="351" name="Picture 6_6" descr=""/>
          <p:cNvPicPr/>
          <p:nvPr/>
        </p:nvPicPr>
        <p:blipFill>
          <a:blip r:embed="rId4"/>
          <a:stretch/>
        </p:blipFill>
        <p:spPr>
          <a:xfrm>
            <a:off x="10334520" y="3798360"/>
            <a:ext cx="7277400" cy="5212440"/>
          </a:xfrm>
          <a:prstGeom prst="rect">
            <a:avLst/>
          </a:prstGeom>
          <a:ln>
            <a:noFill/>
          </a:ln>
        </p:spPr>
      </p:pic>
      <p:sp>
        <p:nvSpPr>
          <p:cNvPr id="352" name="CustomShape 2"/>
          <p:cNvSpPr/>
          <p:nvPr/>
        </p:nvSpPr>
        <p:spPr>
          <a:xfrm>
            <a:off x="5736240" y="1554480"/>
            <a:ext cx="43437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Module response</a:t>
            </a:r>
            <a:r>
              <a:rPr b="0" lang="en-US" sz="1600" spc="-1" strike="noStrike">
                <a:solidFill>
                  <a:srgbClr val="1c1c1c"/>
                </a:solidFill>
                <a:latin typeface="Noto Sans SemiBold"/>
                <a:ea typeface="DejaVu Sans"/>
              </a:rPr>
              <a:t> – questions</a:t>
            </a:r>
            <a:endParaRPr b="0" lang="en-US" sz="16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Light yield</a:t>
            </a:r>
            <a:endParaRPr b="0" lang="en-US" sz="16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Effect of high ionization density</a:t>
            </a:r>
            <a:endParaRPr b="0" lang="en-US" sz="16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dE/dx resolution</a:t>
            </a:r>
            <a:endParaRPr b="0" lang="en-US" sz="16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Time resolution and signal width</a:t>
            </a:r>
            <a:endParaRPr b="0" lang="en-US" sz="16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Effect of surface quality and WLS geometry</a:t>
            </a:r>
            <a:endParaRPr b="0" lang="en-US" sz="16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Need of response simulator</a:t>
            </a:r>
            <a:endParaRPr b="0" lang="en-US" sz="1600" spc="-1" strike="noStrike">
              <a:latin typeface="Arial"/>
            </a:endParaRPr>
          </a:p>
          <a:p>
            <a:pPr lvl="2" marL="648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 Geant 3 vs 4</a:t>
            </a:r>
            <a:r>
              <a:rPr b="0" lang="en-US" sz="1600" spc="-1" strike="noStrike">
                <a:solidFill>
                  <a:srgbClr val="1c1c1c"/>
                </a:solidFill>
                <a:latin typeface="Noto Sans SemiBold"/>
                <a:ea typeface="DejaVu Sans"/>
              </a:rPr>
              <a:t>	</a:t>
            </a:r>
            <a:endParaRPr b="0" lang="en-US" sz="1600" spc="-1" strike="noStrike">
              <a:latin typeface="Arial"/>
            </a:endParaRPr>
          </a:p>
          <a:p>
            <a:pPr lvl="2" marL="648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 Physics list and material properties</a:t>
            </a:r>
            <a:endParaRPr b="0" lang="en-US" sz="1600" spc="-1" strike="noStrike">
              <a:latin typeface="Arial"/>
            </a:endParaRPr>
          </a:p>
          <a:p>
            <a:pPr lvl="2" marL="648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endParaRPr b="0" lang="en-US" sz="1600" spc="-1" strike="noStrike">
              <a:latin typeface="Arial"/>
            </a:endParaRPr>
          </a:p>
          <a:p>
            <a:pPr>
              <a:lnSpc>
                <a:spcPct val="100000"/>
              </a:lnSpc>
              <a:spcBef>
                <a:spcPts val="283"/>
              </a:spcBef>
              <a:spcAft>
                <a:spcPts val="283"/>
              </a:spcAft>
            </a:pPr>
            <a:r>
              <a:rPr b="0" lang="en-US" sz="1600" spc="-1" strike="noStrike">
                <a:solidFill>
                  <a:srgbClr val="1c1c1c"/>
                </a:solidFill>
                <a:latin typeface="Noto Sans SemiBold"/>
                <a:ea typeface="DejaVu Sans"/>
              </a:rPr>
              <a:t>Same material with Y-11 in grooves was used for S</a:t>
            </a:r>
            <a:r>
              <a:rPr b="0" lang="en-US" sz="1600" spc="-1" strike="noStrike" baseline="33000">
                <a:solidFill>
                  <a:srgbClr val="1c1c1c"/>
                </a:solidFill>
                <a:latin typeface="Noto Sans SemiBold"/>
                <a:ea typeface="DejaVu Sans"/>
              </a:rPr>
              <a:t>3 </a:t>
            </a:r>
            <a:r>
              <a:rPr b="0" lang="en-US" sz="1600" spc="-1" strike="noStrike">
                <a:solidFill>
                  <a:srgbClr val="1c1c1c"/>
                </a:solidFill>
                <a:latin typeface="Noto Sans SemiBold"/>
                <a:ea typeface="DejaVu Sans"/>
              </a:rPr>
              <a:t>experiment</a:t>
            </a:r>
            <a:endParaRPr b="0" lang="en-US" sz="1600" spc="-1" strike="noStrike">
              <a:latin typeface="Arial"/>
            </a:endParaRPr>
          </a:p>
          <a:p>
            <a:pPr lvl="2" marL="648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Tuned Geant 4 simulation code available (R. Dvorak)</a:t>
            </a:r>
            <a:endParaRPr b="0" lang="en-US" sz="1600" spc="-1" strike="noStrike">
              <a:latin typeface="Arial"/>
            </a:endParaRPr>
          </a:p>
          <a:p>
            <a:pPr lvl="2" marL="648000" indent="-215280">
              <a:lnSpc>
                <a:spcPct val="100000"/>
              </a:lnSpc>
              <a:spcBef>
                <a:spcPts val="283"/>
              </a:spcBef>
              <a:spcAft>
                <a:spcPts val="283"/>
              </a:spcAft>
              <a:buClr>
                <a:srgbClr val="000000"/>
              </a:buClr>
              <a:buSzPct val="45000"/>
              <a:buFont typeface="Wingdings" charset="2"/>
              <a:buChar char=""/>
            </a:pPr>
            <a:r>
              <a:rPr b="0" lang="en-US" sz="1600" spc="-1" strike="noStrike">
                <a:solidFill>
                  <a:srgbClr val="1c1c1c"/>
                </a:solidFill>
                <a:latin typeface="Noto Sans SemiBold"/>
                <a:ea typeface="DejaVu Sans"/>
              </a:rPr>
              <a:t>Material properties tuned in cooperation with manufacturer</a:t>
            </a:r>
            <a:endParaRPr b="0" lang="en-US" sz="1600" spc="-1" strike="noStrike">
              <a:latin typeface="Arial"/>
            </a:endParaRPr>
          </a:p>
          <a:p>
            <a:pPr>
              <a:lnSpc>
                <a:spcPct val="100000"/>
              </a:lnSpc>
              <a:spcBef>
                <a:spcPts val="283"/>
              </a:spcBef>
              <a:spcAft>
                <a:spcPts val="283"/>
              </a:spcAft>
            </a:pPr>
            <a:endParaRPr b="0" lang="en-US" sz="1600" spc="-1" strike="noStrike">
              <a:latin typeface="Arial"/>
            </a:endParaRPr>
          </a:p>
          <a:p>
            <a:pPr>
              <a:lnSpc>
                <a:spcPct val="100000"/>
              </a:lnSpc>
              <a:spcBef>
                <a:spcPts val="283"/>
              </a:spcBef>
              <a:spcAft>
                <a:spcPts val="283"/>
              </a:spcAft>
            </a:pPr>
            <a:endParaRPr b="0" lang="en-US" sz="1600" spc="-1" strike="noStrike">
              <a:latin typeface="Arial"/>
            </a:endParaRPr>
          </a:p>
          <a:p>
            <a:pPr>
              <a:lnSpc>
                <a:spcPct val="100000"/>
              </a:lnSpc>
              <a:spcBef>
                <a:spcPts val="283"/>
              </a:spcBef>
              <a:spcAft>
                <a:spcPts val="884"/>
              </a:spcAft>
            </a:pPr>
            <a:r>
              <a:rPr b="0" lang="en-US" sz="1600" spc="-1" strike="noStrike">
                <a:solidFill>
                  <a:srgbClr val="1c1c1c"/>
                </a:solidFill>
                <a:latin typeface="Noto Sans SemiBold"/>
                <a:ea typeface="DejaVu Sans"/>
              </a:rPr>
              <a:t> </a:t>
            </a:r>
            <a:endParaRPr b="0" lang="en-US" sz="16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	</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353" name="" descr=""/>
          <p:cNvPicPr/>
          <p:nvPr/>
        </p:nvPicPr>
        <p:blipFill>
          <a:blip r:embed="rId5"/>
          <a:srcRect l="0" t="0" r="10" b="40019"/>
          <a:stretch/>
        </p:blipFill>
        <p:spPr>
          <a:xfrm>
            <a:off x="283320" y="4572000"/>
            <a:ext cx="3099240" cy="2376360"/>
          </a:xfrm>
          <a:prstGeom prst="rect">
            <a:avLst/>
          </a:prstGeom>
          <a:ln>
            <a:noFill/>
          </a:ln>
        </p:spPr>
      </p:pic>
      <p:pic>
        <p:nvPicPr>
          <p:cNvPr id="354" name="" descr=""/>
          <p:cNvPicPr/>
          <p:nvPr/>
        </p:nvPicPr>
        <p:blipFill>
          <a:blip r:embed="rId6"/>
          <a:stretch/>
        </p:blipFill>
        <p:spPr>
          <a:xfrm>
            <a:off x="-66600" y="1371600"/>
            <a:ext cx="3357720" cy="2821680"/>
          </a:xfrm>
          <a:prstGeom prst="rect">
            <a:avLst/>
          </a:prstGeom>
          <a:ln>
            <a:noFill/>
          </a:ln>
        </p:spPr>
      </p:pic>
      <p:sp>
        <p:nvSpPr>
          <p:cNvPr id="355" name="CustomShape 3"/>
          <p:cNvSpPr/>
          <p:nvPr/>
        </p:nvSpPr>
        <p:spPr>
          <a:xfrm>
            <a:off x="4114800" y="6951240"/>
            <a:ext cx="5760000" cy="54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en-US" sz="1500" spc="-1" strike="noStrike">
                <a:solidFill>
                  <a:srgbClr val="808080"/>
                </a:solidFill>
                <a:latin typeface="Arial"/>
                <a:ea typeface="DejaVu Sans"/>
              </a:rPr>
              <a:t>Lukáš Fajt: </a:t>
            </a:r>
            <a:endParaRPr b="0" lang="en-US" sz="1500" spc="-1" strike="noStrike">
              <a:latin typeface="Arial"/>
            </a:endParaRPr>
          </a:p>
          <a:p>
            <a:pPr>
              <a:lnSpc>
                <a:spcPct val="100000"/>
              </a:lnSpc>
            </a:pPr>
            <a:r>
              <a:rPr b="0" i="1" lang="en-US" sz="1500" spc="-1" strike="noStrike">
                <a:solidFill>
                  <a:srgbClr val="808080"/>
                </a:solidFill>
                <a:latin typeface="Arial"/>
                <a:ea typeface="DejaVu Sans"/>
              </a:rPr>
              <a:t>Prototype of detector for detection of reactor’s antineutrinos</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6" name="" descr=""/>
          <p:cNvPicPr/>
          <p:nvPr/>
        </p:nvPicPr>
        <p:blipFill>
          <a:blip r:embed="rId1"/>
          <a:stretch/>
        </p:blipFill>
        <p:spPr>
          <a:xfrm>
            <a:off x="5721480" y="640080"/>
            <a:ext cx="4358520" cy="2925360"/>
          </a:xfrm>
          <a:prstGeom prst="rect">
            <a:avLst/>
          </a:prstGeom>
          <a:ln>
            <a:noFill/>
          </a:ln>
        </p:spPr>
      </p:pic>
      <p:sp>
        <p:nvSpPr>
          <p:cNvPr id="357"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SiPM testing</a:t>
            </a:r>
            <a:endParaRPr b="0" lang="en-US" sz="4000" spc="-1" strike="noStrike">
              <a:latin typeface="Arial"/>
            </a:endParaRPr>
          </a:p>
        </p:txBody>
      </p:sp>
      <p:pic>
        <p:nvPicPr>
          <p:cNvPr id="358" name="Picture 3_11" descr=""/>
          <p:cNvPicPr/>
          <p:nvPr/>
        </p:nvPicPr>
        <p:blipFill>
          <a:blip r:embed="rId2"/>
          <a:stretch/>
        </p:blipFill>
        <p:spPr>
          <a:xfrm>
            <a:off x="10649520" y="-196560"/>
            <a:ext cx="4354560" cy="3715200"/>
          </a:xfrm>
          <a:prstGeom prst="rect">
            <a:avLst/>
          </a:prstGeom>
          <a:ln>
            <a:noFill/>
          </a:ln>
        </p:spPr>
      </p:pic>
      <p:pic>
        <p:nvPicPr>
          <p:cNvPr id="359" name="Picture 6_8" descr=""/>
          <p:cNvPicPr/>
          <p:nvPr/>
        </p:nvPicPr>
        <p:blipFill>
          <a:blip r:embed="rId3"/>
          <a:stretch/>
        </p:blipFill>
        <p:spPr>
          <a:xfrm>
            <a:off x="10334520" y="3798360"/>
            <a:ext cx="7277400" cy="5212440"/>
          </a:xfrm>
          <a:prstGeom prst="rect">
            <a:avLst/>
          </a:prstGeom>
          <a:ln>
            <a:noFill/>
          </a:ln>
        </p:spPr>
      </p:pic>
      <p:sp>
        <p:nvSpPr>
          <p:cNvPr id="360" name="CustomShape 2"/>
          <p:cNvSpPr/>
          <p:nvPr/>
        </p:nvSpPr>
        <p:spPr>
          <a:xfrm>
            <a:off x="365760" y="1647720"/>
            <a:ext cx="5119560" cy="5910840"/>
          </a:xfrm>
          <a:prstGeom prst="rect">
            <a:avLst/>
          </a:prstGeom>
          <a:noFill/>
          <a:ln>
            <a:noFill/>
          </a:ln>
        </p:spPr>
        <p:style>
          <a:lnRef idx="0"/>
          <a:fillRef idx="0"/>
          <a:effectRef idx="0"/>
          <a:fontRef idx="minor"/>
        </p:style>
        <p:txBody>
          <a:bodyPr lIns="0" rIns="0" tIns="0" bIns="0">
            <a:noAutofit/>
          </a:bodyPr>
          <a:p>
            <a:pPr>
              <a:lnSpc>
                <a:spcPct val="100000"/>
              </a:lnSpc>
            </a:pPr>
            <a:r>
              <a:rPr b="0" lang="en-US" sz="1700" spc="-1" strike="noStrike">
                <a:solidFill>
                  <a:srgbClr val="000000"/>
                </a:solidFill>
                <a:latin typeface="Noto Sans SemiBold"/>
                <a:ea typeface="DejaVu Sans"/>
              </a:rPr>
              <a:t>The chosen solution will depend </a:t>
            </a:r>
            <a:r>
              <a:rPr b="0" lang="en-US" sz="1700" spc="-1" strike="noStrike">
                <a:solidFill>
                  <a:srgbClr val="1c1c1c"/>
                </a:solidFill>
                <a:latin typeface="Noto Sans SemiBold"/>
                <a:ea typeface="DejaVu Sans"/>
              </a:rPr>
              <a:t>on expected radiation doses and rad. hardness test</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r>
              <a:rPr b="1" lang="en-US" sz="1700" spc="-1" strike="noStrike">
                <a:solidFill>
                  <a:srgbClr val="1c1c1c"/>
                </a:solidFill>
                <a:latin typeface="Noto Sans SemiBold"/>
                <a:ea typeface="DejaVu Sans"/>
              </a:rPr>
              <a:t>Readout</a:t>
            </a:r>
            <a:r>
              <a:rPr b="1" lang="en-US" sz="1500" spc="-1" strike="noStrike">
                <a:solidFill>
                  <a:srgbClr val="1c1c1c"/>
                </a:solidFill>
                <a:latin typeface="Noto Sans SemiBold"/>
                <a:ea typeface="DejaVu Sans"/>
              </a:rPr>
              <a:t>  with SiPM</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Direct coupling w. or w.out wave guide</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WLS+clear fiber (EPD style)</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SiPM considered</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Hamamatsu – tested for PSD</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ON Semiconductor</a:t>
            </a:r>
            <a:endParaRPr b="0" lang="en-US" sz="17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fast output channel</a:t>
            </a:r>
            <a:endParaRPr b="0" lang="en-US" sz="17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possible pile up detection</a:t>
            </a:r>
            <a:endParaRPr b="0" lang="en-US" sz="17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needs testing</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Already procured test sample</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Takes long .. :-(</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Common interest with local eRHIC group</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Started testing</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61" name="CustomShape 3"/>
          <p:cNvSpPr/>
          <p:nvPr/>
        </p:nvSpPr>
        <p:spPr>
          <a:xfrm>
            <a:off x="6043680" y="1738440"/>
            <a:ext cx="2093400" cy="729360"/>
          </a:xfrm>
          <a:prstGeom prst="rect">
            <a:avLst/>
          </a:prstGeom>
          <a:noFill/>
          <a:ln>
            <a:noFill/>
          </a:ln>
        </p:spPr>
        <p:style>
          <a:lnRef idx="0"/>
          <a:fillRef idx="0"/>
          <a:effectRef idx="0"/>
          <a:fontRef idx="minor"/>
        </p:style>
      </p:sp>
      <p:pic>
        <p:nvPicPr>
          <p:cNvPr id="362" name="" descr=""/>
          <p:cNvPicPr/>
          <p:nvPr/>
        </p:nvPicPr>
        <p:blipFill>
          <a:blip r:embed="rId4"/>
          <a:stretch/>
        </p:blipFill>
        <p:spPr>
          <a:xfrm>
            <a:off x="5669280" y="3902760"/>
            <a:ext cx="4152600" cy="3634200"/>
          </a:xfrm>
          <a:prstGeom prst="rect">
            <a:avLst/>
          </a:prstGeom>
          <a:ln>
            <a:noFill/>
          </a:ln>
        </p:spPr>
      </p:pic>
      <p:sp>
        <p:nvSpPr>
          <p:cNvPr id="363" name="CustomShape 4"/>
          <p:cNvSpPr/>
          <p:nvPr/>
        </p:nvSpPr>
        <p:spPr>
          <a:xfrm>
            <a:off x="6122520" y="3566160"/>
            <a:ext cx="3843720" cy="4582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300" spc="-1" strike="noStrike">
                <a:solidFill>
                  <a:srgbClr val="000000"/>
                </a:solidFill>
                <a:latin typeface="Arial"/>
                <a:ea typeface="DejaVu Sans"/>
              </a:rPr>
              <a:t>Rise time: 300 ps − 1 ns</a:t>
            </a:r>
            <a:endParaRPr b="0" lang="en-US" sz="1300" spc="-1" strike="noStrike">
              <a:latin typeface="Arial"/>
            </a:endParaRPr>
          </a:p>
          <a:p>
            <a:pPr>
              <a:lnSpc>
                <a:spcPct val="100000"/>
              </a:lnSpc>
            </a:pPr>
            <a:r>
              <a:rPr b="0" lang="en-US" sz="1300" spc="-1" strike="noStrike">
                <a:solidFill>
                  <a:srgbClr val="000000"/>
                </a:solidFill>
                <a:latin typeface="Arial"/>
                <a:ea typeface="DejaVu Sans"/>
              </a:rPr>
              <a:t>pulse widths: 600 ps − 3 ns FWHM</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Onsemi SiPM characteristics</a:t>
            </a:r>
            <a:endParaRPr b="0" lang="en-US" sz="4000" spc="-1" strike="noStrike">
              <a:latin typeface="Arial"/>
            </a:endParaRPr>
          </a:p>
        </p:txBody>
      </p:sp>
      <p:pic>
        <p:nvPicPr>
          <p:cNvPr id="365" name="Picture 3_12" descr=""/>
          <p:cNvPicPr/>
          <p:nvPr/>
        </p:nvPicPr>
        <p:blipFill>
          <a:blip r:embed="rId1"/>
          <a:stretch/>
        </p:blipFill>
        <p:spPr>
          <a:xfrm>
            <a:off x="10649520" y="-196560"/>
            <a:ext cx="4354560" cy="3715200"/>
          </a:xfrm>
          <a:prstGeom prst="rect">
            <a:avLst/>
          </a:prstGeom>
          <a:ln>
            <a:noFill/>
          </a:ln>
        </p:spPr>
      </p:pic>
      <p:pic>
        <p:nvPicPr>
          <p:cNvPr id="366" name="Picture 6_9" descr=""/>
          <p:cNvPicPr/>
          <p:nvPr/>
        </p:nvPicPr>
        <p:blipFill>
          <a:blip r:embed="rId2"/>
          <a:stretch/>
        </p:blipFill>
        <p:spPr>
          <a:xfrm>
            <a:off x="10334520" y="3798360"/>
            <a:ext cx="7277400" cy="5212440"/>
          </a:xfrm>
          <a:prstGeom prst="rect">
            <a:avLst/>
          </a:prstGeom>
          <a:ln>
            <a:noFill/>
          </a:ln>
        </p:spPr>
      </p:pic>
      <p:sp>
        <p:nvSpPr>
          <p:cNvPr id="367" name="CustomShape 2"/>
          <p:cNvSpPr/>
          <p:nvPr/>
        </p:nvSpPr>
        <p:spPr>
          <a:xfrm>
            <a:off x="366120" y="1554480"/>
            <a:ext cx="51195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700" spc="-1" strike="noStrike">
                <a:solidFill>
                  <a:srgbClr val="000000"/>
                </a:solidFill>
                <a:latin typeface="Noto Sans SemiBold"/>
                <a:ea typeface="DejaVu Sans"/>
              </a:rPr>
              <a:t>Testing setup ready at CTU</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68" name="CustomShape 3"/>
          <p:cNvSpPr/>
          <p:nvPr/>
        </p:nvSpPr>
        <p:spPr>
          <a:xfrm>
            <a:off x="6043680" y="1738440"/>
            <a:ext cx="2093400" cy="729360"/>
          </a:xfrm>
          <a:prstGeom prst="rect">
            <a:avLst/>
          </a:prstGeom>
          <a:noFill/>
          <a:ln>
            <a:noFill/>
          </a:ln>
        </p:spPr>
        <p:style>
          <a:lnRef idx="0"/>
          <a:fillRef idx="0"/>
          <a:effectRef idx="0"/>
          <a:fontRef idx="minor"/>
        </p:style>
      </p:sp>
      <p:sp>
        <p:nvSpPr>
          <p:cNvPr id="369" name="CustomShape 4"/>
          <p:cNvSpPr/>
          <p:nvPr/>
        </p:nvSpPr>
        <p:spPr>
          <a:xfrm>
            <a:off x="6400800" y="1463040"/>
            <a:ext cx="3656880" cy="616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700" spc="-1" strike="noStrike">
                <a:solidFill>
                  <a:srgbClr val="000000"/>
                </a:solidFill>
                <a:latin typeface="Noto Sans SemiBold"/>
                <a:ea typeface="DejaVu Sans"/>
              </a:rPr>
              <a:t>Work and slides: J. Adam, CTU</a:t>
            </a:r>
            <a:endParaRPr b="0" lang="en-US" sz="1700" spc="-1" strike="noStrike">
              <a:latin typeface="Arial"/>
            </a:endParaRPr>
          </a:p>
        </p:txBody>
      </p:sp>
      <p:pic>
        <p:nvPicPr>
          <p:cNvPr id="370" name="" descr=""/>
          <p:cNvPicPr/>
          <p:nvPr/>
        </p:nvPicPr>
        <p:blipFill>
          <a:blip r:embed="rId3"/>
          <a:stretch/>
        </p:blipFill>
        <p:spPr>
          <a:xfrm>
            <a:off x="91440" y="2244960"/>
            <a:ext cx="10079640" cy="5160960"/>
          </a:xfrm>
          <a:prstGeom prst="rect">
            <a:avLst/>
          </a:prstGeom>
          <a:ln>
            <a:noFill/>
          </a:ln>
        </p:spPr>
      </p:pic>
      <p:sp>
        <p:nvSpPr>
          <p:cNvPr id="371" name="CustomShape 5"/>
          <p:cNvSpPr/>
          <p:nvPr/>
        </p:nvSpPr>
        <p:spPr>
          <a:xfrm>
            <a:off x="6400800" y="4114800"/>
            <a:ext cx="3839760" cy="3444120"/>
          </a:xfrm>
          <a:prstGeom prst="rect">
            <a:avLst/>
          </a:prstGeom>
          <a:solidFill>
            <a:srgbClr val="ffffff"/>
          </a:solidFill>
          <a:ln>
            <a:noFill/>
          </a:ln>
        </p:spPr>
        <p:style>
          <a:lnRef idx="0"/>
          <a:fillRef idx="0"/>
          <a:effectRef idx="0"/>
          <a:fontRef idx="minor"/>
        </p:style>
      </p:sp>
      <p:pic>
        <p:nvPicPr>
          <p:cNvPr id="372" name="" descr=""/>
          <p:cNvPicPr/>
          <p:nvPr/>
        </p:nvPicPr>
        <p:blipFill>
          <a:blip r:embed="rId4"/>
          <a:stretch/>
        </p:blipFill>
        <p:spPr>
          <a:xfrm>
            <a:off x="4937760" y="3840480"/>
            <a:ext cx="3656880" cy="903960"/>
          </a:xfrm>
          <a:prstGeom prst="rect">
            <a:avLst/>
          </a:prstGeom>
          <a:ln>
            <a:noFill/>
          </a:ln>
        </p:spPr>
      </p:pic>
      <p:pic>
        <p:nvPicPr>
          <p:cNvPr id="373" name="" descr=""/>
          <p:cNvPicPr/>
          <p:nvPr/>
        </p:nvPicPr>
        <p:blipFill>
          <a:blip r:embed="rId5"/>
          <a:stretch/>
        </p:blipFill>
        <p:spPr>
          <a:xfrm>
            <a:off x="6217920" y="4614120"/>
            <a:ext cx="3247200" cy="279180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Onsemi SiPM characteristics</a:t>
            </a:r>
            <a:endParaRPr b="0" lang="en-US" sz="4000" spc="-1" strike="noStrike">
              <a:latin typeface="Arial"/>
            </a:endParaRPr>
          </a:p>
        </p:txBody>
      </p:sp>
      <p:pic>
        <p:nvPicPr>
          <p:cNvPr id="375" name="Picture 3_13" descr=""/>
          <p:cNvPicPr/>
          <p:nvPr/>
        </p:nvPicPr>
        <p:blipFill>
          <a:blip r:embed="rId1"/>
          <a:stretch/>
        </p:blipFill>
        <p:spPr>
          <a:xfrm>
            <a:off x="10649520" y="-196560"/>
            <a:ext cx="4354560" cy="3715200"/>
          </a:xfrm>
          <a:prstGeom prst="rect">
            <a:avLst/>
          </a:prstGeom>
          <a:ln>
            <a:noFill/>
          </a:ln>
        </p:spPr>
      </p:pic>
      <p:pic>
        <p:nvPicPr>
          <p:cNvPr id="376" name="Picture 6_10" descr=""/>
          <p:cNvPicPr/>
          <p:nvPr/>
        </p:nvPicPr>
        <p:blipFill>
          <a:blip r:embed="rId2"/>
          <a:stretch/>
        </p:blipFill>
        <p:spPr>
          <a:xfrm>
            <a:off x="10334520" y="3798360"/>
            <a:ext cx="7277400" cy="5212440"/>
          </a:xfrm>
          <a:prstGeom prst="rect">
            <a:avLst/>
          </a:prstGeom>
          <a:ln>
            <a:noFill/>
          </a:ln>
        </p:spPr>
      </p:pic>
      <p:sp>
        <p:nvSpPr>
          <p:cNvPr id="377" name="CustomShape 2"/>
          <p:cNvSpPr/>
          <p:nvPr/>
        </p:nvSpPr>
        <p:spPr>
          <a:xfrm>
            <a:off x="366120" y="1554480"/>
            <a:ext cx="51195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700" spc="-1" strike="noStrike">
                <a:solidFill>
                  <a:srgbClr val="000000"/>
                </a:solidFill>
                <a:latin typeface="Noto Sans SemiBold"/>
                <a:ea typeface="DejaVu Sans"/>
              </a:rPr>
              <a:t>Signal shape</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78" name="CustomShape 3"/>
          <p:cNvSpPr/>
          <p:nvPr/>
        </p:nvSpPr>
        <p:spPr>
          <a:xfrm>
            <a:off x="6043680" y="1738440"/>
            <a:ext cx="2093400" cy="729360"/>
          </a:xfrm>
          <a:prstGeom prst="rect">
            <a:avLst/>
          </a:prstGeom>
          <a:noFill/>
          <a:ln>
            <a:noFill/>
          </a:ln>
        </p:spPr>
        <p:style>
          <a:lnRef idx="0"/>
          <a:fillRef idx="0"/>
          <a:effectRef idx="0"/>
          <a:fontRef idx="minor"/>
        </p:style>
      </p:sp>
      <p:sp>
        <p:nvSpPr>
          <p:cNvPr id="379" name="CustomShape 4"/>
          <p:cNvSpPr/>
          <p:nvPr/>
        </p:nvSpPr>
        <p:spPr>
          <a:xfrm>
            <a:off x="6400800" y="1463040"/>
            <a:ext cx="3656880" cy="616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700" spc="-1" strike="noStrike">
                <a:solidFill>
                  <a:srgbClr val="000000"/>
                </a:solidFill>
                <a:latin typeface="Noto Sans SemiBold"/>
                <a:ea typeface="DejaVu Sans"/>
              </a:rPr>
              <a:t>Work and slides: J. Adam, CTU</a:t>
            </a:r>
            <a:endParaRPr b="0" lang="en-US" sz="1700" spc="-1" strike="noStrike">
              <a:latin typeface="Arial"/>
            </a:endParaRPr>
          </a:p>
        </p:txBody>
      </p:sp>
      <p:pic>
        <p:nvPicPr>
          <p:cNvPr id="380" name="" descr=""/>
          <p:cNvPicPr/>
          <p:nvPr/>
        </p:nvPicPr>
        <p:blipFill>
          <a:blip r:embed="rId3"/>
          <a:stretch/>
        </p:blipFill>
        <p:spPr>
          <a:xfrm>
            <a:off x="300960" y="1920240"/>
            <a:ext cx="4197240" cy="2468160"/>
          </a:xfrm>
          <a:prstGeom prst="rect">
            <a:avLst/>
          </a:prstGeom>
          <a:ln>
            <a:noFill/>
          </a:ln>
        </p:spPr>
      </p:pic>
      <p:pic>
        <p:nvPicPr>
          <p:cNvPr id="381" name="" descr=""/>
          <p:cNvPicPr/>
          <p:nvPr/>
        </p:nvPicPr>
        <p:blipFill>
          <a:blip r:embed="rId4"/>
          <a:stretch/>
        </p:blipFill>
        <p:spPr>
          <a:xfrm>
            <a:off x="5394960" y="2368800"/>
            <a:ext cx="3291120" cy="373680"/>
          </a:xfrm>
          <a:prstGeom prst="rect">
            <a:avLst/>
          </a:prstGeom>
          <a:ln>
            <a:noFill/>
          </a:ln>
        </p:spPr>
      </p:pic>
      <p:pic>
        <p:nvPicPr>
          <p:cNvPr id="382" name="" descr=""/>
          <p:cNvPicPr/>
          <p:nvPr/>
        </p:nvPicPr>
        <p:blipFill>
          <a:blip r:embed="rId5"/>
          <a:stretch/>
        </p:blipFill>
        <p:spPr>
          <a:xfrm>
            <a:off x="5320080" y="2872800"/>
            <a:ext cx="3839760" cy="658080"/>
          </a:xfrm>
          <a:prstGeom prst="rect">
            <a:avLst/>
          </a:prstGeom>
          <a:ln>
            <a:noFill/>
          </a:ln>
        </p:spPr>
      </p:pic>
      <p:pic>
        <p:nvPicPr>
          <p:cNvPr id="383" name="" descr=""/>
          <p:cNvPicPr/>
          <p:nvPr/>
        </p:nvPicPr>
        <p:blipFill>
          <a:blip r:embed="rId6"/>
          <a:stretch/>
        </p:blipFill>
        <p:spPr>
          <a:xfrm>
            <a:off x="1645920" y="4617000"/>
            <a:ext cx="7497360" cy="2788920"/>
          </a:xfrm>
          <a:prstGeom prst="rect">
            <a:avLst/>
          </a:prstGeom>
          <a:ln>
            <a:noFill/>
          </a:ln>
        </p:spPr>
      </p:pic>
      <p:pic>
        <p:nvPicPr>
          <p:cNvPr id="384" name="" descr=""/>
          <p:cNvPicPr/>
          <p:nvPr/>
        </p:nvPicPr>
        <p:blipFill>
          <a:blip r:embed="rId7"/>
          <a:stretch/>
        </p:blipFill>
        <p:spPr>
          <a:xfrm>
            <a:off x="274320" y="4754880"/>
            <a:ext cx="3827880" cy="36504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Onsemi SiPM characteristics</a:t>
            </a:r>
            <a:endParaRPr b="0" lang="en-US" sz="4000" spc="-1" strike="noStrike">
              <a:latin typeface="Arial"/>
            </a:endParaRPr>
          </a:p>
        </p:txBody>
      </p:sp>
      <p:pic>
        <p:nvPicPr>
          <p:cNvPr id="386" name="Picture 3_14" descr=""/>
          <p:cNvPicPr/>
          <p:nvPr/>
        </p:nvPicPr>
        <p:blipFill>
          <a:blip r:embed="rId1"/>
          <a:stretch/>
        </p:blipFill>
        <p:spPr>
          <a:xfrm>
            <a:off x="10649520" y="-196560"/>
            <a:ext cx="4354560" cy="3715200"/>
          </a:xfrm>
          <a:prstGeom prst="rect">
            <a:avLst/>
          </a:prstGeom>
          <a:ln>
            <a:noFill/>
          </a:ln>
        </p:spPr>
      </p:pic>
      <p:pic>
        <p:nvPicPr>
          <p:cNvPr id="387" name="Picture 6_11" descr=""/>
          <p:cNvPicPr/>
          <p:nvPr/>
        </p:nvPicPr>
        <p:blipFill>
          <a:blip r:embed="rId2"/>
          <a:stretch/>
        </p:blipFill>
        <p:spPr>
          <a:xfrm>
            <a:off x="10334520" y="3798360"/>
            <a:ext cx="7277400" cy="5212440"/>
          </a:xfrm>
          <a:prstGeom prst="rect">
            <a:avLst/>
          </a:prstGeom>
          <a:ln>
            <a:noFill/>
          </a:ln>
        </p:spPr>
      </p:pic>
      <p:sp>
        <p:nvSpPr>
          <p:cNvPr id="388" name="CustomShape 2"/>
          <p:cNvSpPr/>
          <p:nvPr/>
        </p:nvSpPr>
        <p:spPr>
          <a:xfrm>
            <a:off x="366120" y="1554480"/>
            <a:ext cx="5119560" cy="5910840"/>
          </a:xfrm>
          <a:prstGeom prst="rect">
            <a:avLst/>
          </a:prstGeom>
          <a:noFill/>
          <a:ln>
            <a:noFill/>
          </a:ln>
        </p:spPr>
        <p:style>
          <a:lnRef idx="0"/>
          <a:fillRef idx="0"/>
          <a:effectRef idx="0"/>
          <a:fontRef idx="minor"/>
        </p:style>
        <p:txBody>
          <a:bodyPr lIns="0" rIns="0" tIns="0" bIns="0">
            <a:noAutofit/>
          </a:bodyPr>
          <a:p>
            <a:pPr>
              <a:lnSpc>
                <a:spcPct val="100000"/>
              </a:lnSpc>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89" name="CustomShape 3"/>
          <p:cNvSpPr/>
          <p:nvPr/>
        </p:nvSpPr>
        <p:spPr>
          <a:xfrm>
            <a:off x="6043680" y="1738440"/>
            <a:ext cx="2093400" cy="729360"/>
          </a:xfrm>
          <a:prstGeom prst="rect">
            <a:avLst/>
          </a:prstGeom>
          <a:noFill/>
          <a:ln>
            <a:noFill/>
          </a:ln>
        </p:spPr>
        <p:style>
          <a:lnRef idx="0"/>
          <a:fillRef idx="0"/>
          <a:effectRef idx="0"/>
          <a:fontRef idx="minor"/>
        </p:style>
      </p:sp>
      <p:sp>
        <p:nvSpPr>
          <p:cNvPr id="390" name="CustomShape 4"/>
          <p:cNvSpPr/>
          <p:nvPr/>
        </p:nvSpPr>
        <p:spPr>
          <a:xfrm>
            <a:off x="6400800" y="1463040"/>
            <a:ext cx="3656880" cy="616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700" spc="-1" strike="noStrike">
                <a:solidFill>
                  <a:srgbClr val="000000"/>
                </a:solidFill>
                <a:latin typeface="Noto Sans SemiBold"/>
                <a:ea typeface="DejaVu Sans"/>
              </a:rPr>
              <a:t>Work and slides: J. Adam, CTU</a:t>
            </a:r>
            <a:endParaRPr b="0" lang="en-US" sz="1700" spc="-1" strike="noStrike">
              <a:latin typeface="Arial"/>
            </a:endParaRPr>
          </a:p>
        </p:txBody>
      </p:sp>
      <p:pic>
        <p:nvPicPr>
          <p:cNvPr id="391" name="" descr=""/>
          <p:cNvPicPr/>
          <p:nvPr/>
        </p:nvPicPr>
        <p:blipFill>
          <a:blip r:embed="rId3"/>
          <a:stretch/>
        </p:blipFill>
        <p:spPr>
          <a:xfrm>
            <a:off x="360" y="1582920"/>
            <a:ext cx="10079640" cy="518292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Onsemi SiPM characteristics</a:t>
            </a:r>
            <a:endParaRPr b="0" lang="en-US" sz="4000" spc="-1" strike="noStrike">
              <a:latin typeface="Arial"/>
            </a:endParaRPr>
          </a:p>
        </p:txBody>
      </p:sp>
      <p:pic>
        <p:nvPicPr>
          <p:cNvPr id="393" name="Picture 3_15" descr=""/>
          <p:cNvPicPr/>
          <p:nvPr/>
        </p:nvPicPr>
        <p:blipFill>
          <a:blip r:embed="rId1"/>
          <a:stretch/>
        </p:blipFill>
        <p:spPr>
          <a:xfrm>
            <a:off x="10649520" y="-196560"/>
            <a:ext cx="4354560" cy="3715200"/>
          </a:xfrm>
          <a:prstGeom prst="rect">
            <a:avLst/>
          </a:prstGeom>
          <a:ln>
            <a:noFill/>
          </a:ln>
        </p:spPr>
      </p:pic>
      <p:pic>
        <p:nvPicPr>
          <p:cNvPr id="394" name="Picture 6_12" descr=""/>
          <p:cNvPicPr/>
          <p:nvPr/>
        </p:nvPicPr>
        <p:blipFill>
          <a:blip r:embed="rId2"/>
          <a:stretch/>
        </p:blipFill>
        <p:spPr>
          <a:xfrm>
            <a:off x="10334520" y="3798360"/>
            <a:ext cx="7277400" cy="5212440"/>
          </a:xfrm>
          <a:prstGeom prst="rect">
            <a:avLst/>
          </a:prstGeom>
          <a:ln>
            <a:noFill/>
          </a:ln>
        </p:spPr>
      </p:pic>
      <p:sp>
        <p:nvSpPr>
          <p:cNvPr id="395" name="CustomShape 2"/>
          <p:cNvSpPr/>
          <p:nvPr/>
        </p:nvSpPr>
        <p:spPr>
          <a:xfrm>
            <a:off x="366120" y="1554480"/>
            <a:ext cx="5119560" cy="5910840"/>
          </a:xfrm>
          <a:prstGeom prst="rect">
            <a:avLst/>
          </a:prstGeom>
          <a:noFill/>
          <a:ln>
            <a:noFill/>
          </a:ln>
        </p:spPr>
        <p:style>
          <a:lnRef idx="0"/>
          <a:fillRef idx="0"/>
          <a:effectRef idx="0"/>
          <a:fontRef idx="minor"/>
        </p:style>
        <p:txBody>
          <a:bodyPr lIns="0" rIns="0" tIns="0" bIns="0">
            <a:noAutofit/>
          </a:bodyPr>
          <a:p>
            <a:pPr>
              <a:lnSpc>
                <a:spcPct val="100000"/>
              </a:lnSpc>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96" name="CustomShape 3"/>
          <p:cNvSpPr/>
          <p:nvPr/>
        </p:nvSpPr>
        <p:spPr>
          <a:xfrm>
            <a:off x="6043680" y="1738440"/>
            <a:ext cx="2093400" cy="729360"/>
          </a:xfrm>
          <a:prstGeom prst="rect">
            <a:avLst/>
          </a:prstGeom>
          <a:noFill/>
          <a:ln>
            <a:noFill/>
          </a:ln>
        </p:spPr>
        <p:style>
          <a:lnRef idx="0"/>
          <a:fillRef idx="0"/>
          <a:effectRef idx="0"/>
          <a:fontRef idx="minor"/>
        </p:style>
      </p:sp>
      <p:sp>
        <p:nvSpPr>
          <p:cNvPr id="397" name="CustomShape 4"/>
          <p:cNvSpPr/>
          <p:nvPr/>
        </p:nvSpPr>
        <p:spPr>
          <a:xfrm>
            <a:off x="6400800" y="1463040"/>
            <a:ext cx="3656880" cy="616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700" spc="-1" strike="noStrike">
                <a:solidFill>
                  <a:srgbClr val="000000"/>
                </a:solidFill>
                <a:latin typeface="Noto Sans SemiBold"/>
                <a:ea typeface="DejaVu Sans"/>
              </a:rPr>
              <a:t>Work and slides: J. Adam, CTU</a:t>
            </a:r>
            <a:endParaRPr b="0" lang="en-US" sz="1700" spc="-1" strike="noStrike">
              <a:latin typeface="Arial"/>
            </a:endParaRPr>
          </a:p>
        </p:txBody>
      </p:sp>
      <p:pic>
        <p:nvPicPr>
          <p:cNvPr id="398" name="" descr=""/>
          <p:cNvPicPr/>
          <p:nvPr/>
        </p:nvPicPr>
        <p:blipFill>
          <a:blip r:embed="rId3"/>
          <a:srcRect l="48963" t="0" r="0" b="5298"/>
          <a:stretch/>
        </p:blipFill>
        <p:spPr>
          <a:xfrm>
            <a:off x="5006880" y="1582920"/>
            <a:ext cx="5142240" cy="4908240"/>
          </a:xfrm>
          <a:prstGeom prst="rect">
            <a:avLst/>
          </a:prstGeom>
          <a:ln>
            <a:noFill/>
          </a:ln>
        </p:spPr>
      </p:pic>
      <p:sp>
        <p:nvSpPr>
          <p:cNvPr id="399" name="CustomShape 5"/>
          <p:cNvSpPr/>
          <p:nvPr/>
        </p:nvSpPr>
        <p:spPr>
          <a:xfrm>
            <a:off x="182880" y="1648080"/>
            <a:ext cx="4754160" cy="5910840"/>
          </a:xfrm>
          <a:prstGeom prst="rect">
            <a:avLst/>
          </a:prstGeom>
          <a:noFill/>
          <a:ln>
            <a:noFill/>
          </a:ln>
        </p:spPr>
        <p:style>
          <a:lnRef idx="0"/>
          <a:fillRef idx="0"/>
          <a:effectRef idx="0"/>
          <a:fontRef idx="minor"/>
        </p:style>
        <p:txBody>
          <a:bodyPr lIns="0" rIns="0" tIns="0" bIns="0">
            <a:noAutofit/>
          </a:bodyPr>
          <a:p>
            <a:pPr>
              <a:lnSpc>
                <a:spcPct val="100000"/>
              </a:lnSpc>
              <a:spcBef>
                <a:spcPts val="283"/>
              </a:spcBef>
              <a:spcAft>
                <a:spcPts val="283"/>
              </a:spcAft>
            </a:pPr>
            <a:r>
              <a:rPr b="0" lang="en-US" sz="1700" spc="-1" strike="noStrike">
                <a:solidFill>
                  <a:srgbClr val="000000"/>
                </a:solidFill>
                <a:latin typeface="Noto Sans SemiBold"/>
                <a:ea typeface="DejaVu Sans"/>
              </a:rPr>
              <a:t>Characterization of Onsemi SiPM </a:t>
            </a:r>
            <a:endParaRPr b="0" lang="en-US" sz="17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700" spc="-1" strike="noStrike">
                <a:solidFill>
                  <a:srgbClr val="000000"/>
                </a:solidFill>
                <a:latin typeface="Noto Sans SemiBold"/>
                <a:ea typeface="DejaVu Sans"/>
              </a:rPr>
              <a:t>Bc. student (K. Haismanova)</a:t>
            </a:r>
            <a:endParaRPr b="0" lang="en-US" sz="17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700" spc="-1" strike="noStrike">
                <a:solidFill>
                  <a:srgbClr val="000000"/>
                </a:solidFill>
                <a:latin typeface="Noto Sans SemiBold"/>
                <a:ea typeface="DejaVu Sans"/>
              </a:rPr>
              <a:t>Measuring characteristic of multiple </a:t>
            </a:r>
            <a:r>
              <a:rPr b="0" lang="en-US" sz="1700" spc="-1" strike="noStrike">
                <a:solidFill>
                  <a:srgbClr val="1c1c1c"/>
                </a:solidFill>
                <a:latin typeface="Noto Sans SemiBold"/>
                <a:ea typeface="DejaVu Sans"/>
              </a:rPr>
              <a:t>SiPM</a:t>
            </a:r>
            <a:endParaRPr b="0" lang="en-US" sz="17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capacitance (as function of dose)</a:t>
            </a:r>
            <a:endParaRPr b="0" lang="en-US" sz="17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noise and after pulses</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endParaRPr b="0" lang="en-US" sz="17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700" spc="-1" strike="noStrike">
                <a:solidFill>
                  <a:srgbClr val="1c1c1c"/>
                </a:solidFill>
                <a:latin typeface="Noto Sans SemiBold"/>
                <a:ea typeface="DejaVu Sans"/>
              </a:rPr>
              <a:t>Plan to test temperature sensitivity</a:t>
            </a:r>
            <a:endParaRPr b="0" lang="en-US" sz="17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cooperation with CALICE</a:t>
            </a:r>
            <a:endParaRPr b="0" lang="en-US" sz="1700" spc="-1" strike="noStrike">
              <a:latin typeface="Arial"/>
            </a:endParaRPr>
          </a:p>
          <a:p>
            <a:pPr lvl="1" marL="432000" indent="-215280">
              <a:lnSpc>
                <a:spcPct val="100000"/>
              </a:lnSpc>
              <a:spcBef>
                <a:spcPts val="283"/>
              </a:spcBef>
              <a:spcAft>
                <a:spcPts val="283"/>
              </a:spcAft>
              <a:buClr>
                <a:srgbClr val="000000"/>
              </a:buClr>
              <a:buSzPct val="45000"/>
              <a:buFont typeface="Wingdings" charset="2"/>
              <a:buChar char=""/>
            </a:pPr>
            <a:r>
              <a:rPr b="0" lang="en-US" sz="1700" spc="-1" strike="noStrike">
                <a:solidFill>
                  <a:srgbClr val="1c1c1c"/>
                </a:solidFill>
                <a:latin typeface="Noto Sans SemiBold"/>
                <a:ea typeface="DejaVu Sans"/>
              </a:rPr>
              <a:t>Irradiation</a:t>
            </a:r>
            <a:r>
              <a:rPr b="0" lang="en-US" sz="1700" spc="-1" strike="noStrike">
                <a:solidFill>
                  <a:srgbClr val="1c1c1c"/>
                </a:solidFill>
                <a:latin typeface="Noto Sans SemiBold"/>
                <a:ea typeface="DejaVu Sans"/>
              </a:rPr>
              <a:t> tests at Rez</a:t>
            </a:r>
            <a:endParaRPr b="0" lang="en-US" sz="17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similar to previous tests of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a:t>
            </a:r>
            <a:r>
              <a:rPr b="0" lang="en-US" sz="1700" spc="-1" strike="noStrike">
                <a:solidFill>
                  <a:srgbClr val="1c1c1c"/>
                </a:solidFill>
                <a:latin typeface="Noto Sans SemiBold"/>
                <a:ea typeface="DejaVu Sans"/>
              </a:rPr>
              <a:t>  Hamamatsu for PSD</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r>
              <a:rPr b="1" lang="en-US" sz="1700" spc="-1" strike="noStrike">
                <a:solidFill>
                  <a:srgbClr val="000000"/>
                </a:solidFill>
                <a:latin typeface="Arial"/>
                <a:ea typeface="DejaVu Sans"/>
              </a:rPr>
              <a:t>   </a:t>
            </a:r>
            <a:r>
              <a:rPr b="1" lang="en-US" sz="1700" spc="-1" strike="noStrike">
                <a:solidFill>
                  <a:srgbClr val="000000"/>
                </a:solidFill>
                <a:latin typeface="Arial"/>
                <a:ea typeface="DejaVu Sans"/>
              </a:rPr>
              <a:t>Timeline</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000000"/>
                </a:solidFill>
                <a:latin typeface="Arial"/>
                <a:ea typeface="DejaVu Sans"/>
              </a:rPr>
              <a:t>One year</a:t>
            </a:r>
            <a:r>
              <a:rPr b="1" lang="en-US" sz="1700" spc="-1" strike="noStrike">
                <a:solidFill>
                  <a:srgbClr val="000000"/>
                </a:solidFill>
                <a:latin typeface="Arial"/>
                <a:ea typeface="DejaVu Sans"/>
              </a:rPr>
              <a:t>	</a:t>
            </a:r>
            <a:r>
              <a:rPr b="1" lang="en-US" sz="1700" spc="-1" strike="noStrike">
                <a:solidFill>
                  <a:srgbClr val="000000"/>
                </a:solidFill>
                <a:latin typeface="Arial"/>
                <a:ea typeface="DejaVu Sans"/>
              </a:rPr>
              <a:t>+ </a:t>
            </a:r>
            <a:r>
              <a:rPr b="0" lang="en-US" sz="1700" spc="-1" strike="noStrike">
                <a:solidFill>
                  <a:srgbClr val="000000"/>
                </a:solidFill>
                <a:latin typeface="Arial"/>
                <a:ea typeface="DejaVu Sans"/>
              </a:rPr>
              <a:t>for final decision</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000000"/>
                </a:solidFill>
                <a:latin typeface="Arial"/>
                <a:ea typeface="DejaVu Sans"/>
              </a:rPr>
              <a:t>May depend development of electronics</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000000"/>
                </a:solidFill>
                <a:latin typeface="Arial"/>
                <a:ea typeface="DejaVu Sans"/>
              </a:rPr>
              <a:t>Likely after mCBM test </a:t>
            </a:r>
            <a:endParaRPr b="0" lang="en-US" sz="1700" spc="-1" strike="noStrike">
              <a:latin typeface="Arial"/>
            </a:endParaRPr>
          </a:p>
          <a:p>
            <a:pPr>
              <a:lnSpc>
                <a:spcPct val="100000"/>
              </a:lnSpc>
              <a:spcAft>
                <a:spcPts val="601"/>
              </a:spcAft>
            </a:pPr>
            <a:r>
              <a:rPr b="1" lang="en-US" sz="1700" spc="-1" strike="noStrike">
                <a:solidFill>
                  <a:srgbClr val="000000"/>
                </a:solidFill>
                <a:latin typeface="Arial"/>
                <a:ea typeface="DejaVu Sans"/>
              </a:rPr>
              <a:t>	</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Readout electronics concept</a:t>
            </a:r>
            <a:endParaRPr b="0" lang="en-US" sz="4000" spc="-1" strike="noStrike">
              <a:latin typeface="Arial"/>
            </a:endParaRPr>
          </a:p>
        </p:txBody>
      </p:sp>
      <p:pic>
        <p:nvPicPr>
          <p:cNvPr id="401" name="Picture 3_17" descr=""/>
          <p:cNvPicPr/>
          <p:nvPr/>
        </p:nvPicPr>
        <p:blipFill>
          <a:blip r:embed="rId1"/>
          <a:stretch/>
        </p:blipFill>
        <p:spPr>
          <a:xfrm>
            <a:off x="10649520" y="-196560"/>
            <a:ext cx="4354560" cy="3715200"/>
          </a:xfrm>
          <a:prstGeom prst="rect">
            <a:avLst/>
          </a:prstGeom>
          <a:ln>
            <a:noFill/>
          </a:ln>
        </p:spPr>
      </p:pic>
      <p:pic>
        <p:nvPicPr>
          <p:cNvPr id="402" name="Picture 6_14" descr=""/>
          <p:cNvPicPr/>
          <p:nvPr/>
        </p:nvPicPr>
        <p:blipFill>
          <a:blip r:embed="rId2"/>
          <a:stretch/>
        </p:blipFill>
        <p:spPr>
          <a:xfrm>
            <a:off x="10334520" y="3798360"/>
            <a:ext cx="7277400" cy="5212440"/>
          </a:xfrm>
          <a:prstGeom prst="rect">
            <a:avLst/>
          </a:prstGeom>
          <a:ln>
            <a:noFill/>
          </a:ln>
        </p:spPr>
      </p:pic>
      <p:sp>
        <p:nvSpPr>
          <p:cNvPr id="403" name="CustomShape 2"/>
          <p:cNvSpPr/>
          <p:nvPr/>
        </p:nvSpPr>
        <p:spPr>
          <a:xfrm>
            <a:off x="366120" y="1554480"/>
            <a:ext cx="5119560" cy="5910840"/>
          </a:xfrm>
          <a:prstGeom prst="rect">
            <a:avLst/>
          </a:prstGeom>
          <a:noFill/>
          <a:ln>
            <a:noFill/>
          </a:ln>
        </p:spPr>
        <p:style>
          <a:lnRef idx="0"/>
          <a:fillRef idx="0"/>
          <a:effectRef idx="0"/>
          <a:fontRef idx="minor"/>
        </p:style>
        <p:txBody>
          <a:bodyPr lIns="0" rIns="0" tIns="0" bIns="0">
            <a:noAutofit/>
          </a:bodyPr>
          <a:p>
            <a:pPr>
              <a:lnSpc>
                <a:spcPct val="100000"/>
              </a:lnSpc>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04" name="CustomShape 3"/>
          <p:cNvSpPr/>
          <p:nvPr/>
        </p:nvSpPr>
        <p:spPr>
          <a:xfrm>
            <a:off x="6043680" y="1738440"/>
            <a:ext cx="2093400" cy="729360"/>
          </a:xfrm>
          <a:prstGeom prst="rect">
            <a:avLst/>
          </a:prstGeom>
          <a:noFill/>
          <a:ln>
            <a:noFill/>
          </a:ln>
        </p:spPr>
        <p:style>
          <a:lnRef idx="0"/>
          <a:fillRef idx="0"/>
          <a:effectRef idx="0"/>
          <a:fontRef idx="minor"/>
        </p:style>
      </p:sp>
      <p:sp>
        <p:nvSpPr>
          <p:cNvPr id="405" name="CustomShape 4"/>
          <p:cNvSpPr/>
          <p:nvPr/>
        </p:nvSpPr>
        <p:spPr>
          <a:xfrm>
            <a:off x="182880" y="1612080"/>
            <a:ext cx="9600480" cy="5300640"/>
          </a:xfrm>
          <a:prstGeom prst="rect">
            <a:avLst/>
          </a:prstGeom>
          <a:noFill/>
          <a:ln>
            <a:noFill/>
          </a:ln>
        </p:spPr>
        <p:style>
          <a:lnRef idx="0"/>
          <a:fillRef idx="0"/>
          <a:effectRef idx="0"/>
          <a:fontRef idx="minor"/>
        </p:style>
        <p:txBody>
          <a:bodyPr lIns="0" rIns="0" tIns="0" bIns="0">
            <a:noAutofit/>
          </a:bodyPr>
          <a:p>
            <a:pPr>
              <a:lnSpc>
                <a:spcPct val="100000"/>
              </a:lnSpc>
              <a:spcBef>
                <a:spcPts val="283"/>
              </a:spcBef>
              <a:spcAft>
                <a:spcPts val="283"/>
              </a:spcAft>
            </a:pPr>
            <a:r>
              <a:rPr b="0" lang="en-US" sz="1700" spc="-1" strike="noStrike">
                <a:solidFill>
                  <a:srgbClr val="000000"/>
                </a:solidFill>
                <a:latin typeface="Noto Sans"/>
                <a:ea typeface="DejaVu Sans"/>
              </a:rPr>
              <a:t>Aiming to use available solutions ( developed  by P. Chudoba)</a:t>
            </a:r>
            <a:endParaRPr b="0" lang="en-US" sz="1700" spc="-1" strike="noStrike">
              <a:latin typeface="Arial"/>
            </a:endParaRPr>
          </a:p>
          <a:p>
            <a:pPr lvl="1" marL="432000" indent="-215280">
              <a:lnSpc>
                <a:spcPct val="100000"/>
              </a:lnSpc>
              <a:buClr>
                <a:srgbClr val="000000"/>
              </a:buClr>
              <a:buSzPct val="45000"/>
              <a:buFont typeface="Wingdings" charset="2"/>
              <a:buChar char=""/>
            </a:pPr>
            <a:r>
              <a:rPr b="0" lang="en-US" sz="1700" spc="-1" strike="noStrike">
                <a:solidFill>
                  <a:srgbClr val="000000"/>
                </a:solidFill>
                <a:latin typeface="Noto Sans"/>
                <a:ea typeface="Noto Sans CJK SC"/>
              </a:rPr>
              <a:t>Readout electronics to be build up on the TRB3/5sc in crate using DiRICH concentrator in order to reuse RICH implementation to CBM DAQ</a:t>
            </a:r>
            <a:endParaRPr b="0" lang="en-US" sz="1700" spc="-1" strike="noStrike">
              <a:latin typeface="Arial"/>
            </a:endParaRPr>
          </a:p>
          <a:p>
            <a:pPr>
              <a:lnSpc>
                <a:spcPct val="100000"/>
              </a:lnSpc>
            </a:pPr>
            <a:r>
              <a:rPr b="0" lang="en-US" sz="1700" spc="-1" strike="noStrike">
                <a:solidFill>
                  <a:srgbClr val="000000"/>
                </a:solidFill>
                <a:latin typeface="Noto Sans"/>
                <a:ea typeface="Noto Sans CJK SC"/>
              </a:rPr>
              <a:t>	</a:t>
            </a:r>
            <a:r>
              <a:rPr b="0" lang="en-US" sz="1700" spc="-1" strike="noStrike">
                <a:solidFill>
                  <a:srgbClr val="000000"/>
                </a:solidFill>
                <a:latin typeface="Noto Sans"/>
                <a:ea typeface="Noto Sans CJK SC"/>
              </a:rPr>
              <a:t>- custom backplane for TRBs needs to be developed</a:t>
            </a:r>
            <a:endParaRPr b="0" lang="en-US" sz="1700" spc="-1" strike="noStrike">
              <a:latin typeface="Arial"/>
            </a:endParaRPr>
          </a:p>
          <a:p>
            <a:pPr>
              <a:lnSpc>
                <a:spcPct val="100000"/>
              </a:lnSpc>
            </a:pPr>
            <a:endParaRPr b="0" lang="en-US" sz="1700" spc="-1" strike="noStrike">
              <a:latin typeface="Arial"/>
            </a:endParaRPr>
          </a:p>
          <a:p>
            <a:pPr lvl="1" marL="432000" indent="-215280">
              <a:lnSpc>
                <a:spcPct val="100000"/>
              </a:lnSpc>
              <a:buClr>
                <a:srgbClr val="000000"/>
              </a:buClr>
              <a:buSzPct val="45000"/>
              <a:buFont typeface="Wingdings" charset="2"/>
              <a:buChar char=""/>
            </a:pPr>
            <a:r>
              <a:rPr b="0" lang="en-US" sz="1700" spc="-1" strike="noStrike">
                <a:solidFill>
                  <a:srgbClr val="000000"/>
                </a:solidFill>
                <a:latin typeface="Noto Sans"/>
                <a:ea typeface="Noto Sans CJK SC"/>
              </a:rPr>
              <a:t>Both signals from SiPM to be amplified using OP858 op. amp – to be able to transport signals via 50Ω cables to padiwas</a:t>
            </a:r>
            <a:endParaRPr b="0" lang="en-US" sz="1700" spc="-1" strike="noStrike">
              <a:latin typeface="Arial"/>
            </a:endParaRPr>
          </a:p>
          <a:p>
            <a:pPr>
              <a:lnSpc>
                <a:spcPct val="100000"/>
              </a:lnSpc>
            </a:pPr>
            <a:r>
              <a:rPr b="0" lang="en-US" sz="1700" spc="-1" strike="noStrike">
                <a:solidFill>
                  <a:srgbClr val="000000"/>
                </a:solidFill>
                <a:latin typeface="Noto Sans"/>
                <a:ea typeface="Noto Sans CJK SC"/>
              </a:rPr>
              <a:t>	</a:t>
            </a:r>
            <a:endParaRPr b="0" lang="en-US" sz="1700" spc="-1" strike="noStrike">
              <a:latin typeface="Arial"/>
            </a:endParaRPr>
          </a:p>
          <a:p>
            <a:pPr>
              <a:lnSpc>
                <a:spcPct val="100000"/>
              </a:lnSpc>
            </a:pPr>
            <a:r>
              <a:rPr b="0" lang="en-US" sz="1700" spc="-1" strike="noStrike">
                <a:solidFill>
                  <a:srgbClr val="000000"/>
                </a:solidFill>
                <a:latin typeface="Arial"/>
                <a:ea typeface="DejaVu Sans"/>
              </a:rPr>
              <a:t>	</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grpSp>
        <p:nvGrpSpPr>
          <p:cNvPr id="406" name="Group 5"/>
          <p:cNvGrpSpPr/>
          <p:nvPr/>
        </p:nvGrpSpPr>
        <p:grpSpPr>
          <a:xfrm>
            <a:off x="4114800" y="3471840"/>
            <a:ext cx="6006960" cy="4025520"/>
            <a:chOff x="4114800" y="3471840"/>
            <a:chExt cx="6006960" cy="4025520"/>
          </a:xfrm>
        </p:grpSpPr>
        <p:pic>
          <p:nvPicPr>
            <p:cNvPr id="407" name="Picture 3" descr=""/>
            <p:cNvPicPr/>
            <p:nvPr/>
          </p:nvPicPr>
          <p:blipFill>
            <a:blip r:embed="rId3"/>
            <a:stretch/>
          </p:blipFill>
          <p:spPr>
            <a:xfrm>
              <a:off x="4114800" y="3471840"/>
              <a:ext cx="6006960" cy="4025520"/>
            </a:xfrm>
            <a:prstGeom prst="rect">
              <a:avLst/>
            </a:prstGeom>
            <a:ln>
              <a:noFill/>
            </a:ln>
            <a:effectLst>
              <a:outerShdw algn="tl" blurRad="292100" dir="2700000" dist="138479" rotWithShape="0">
                <a:srgbClr val="333333">
                  <a:alpha val="65000"/>
                </a:srgbClr>
              </a:outerShdw>
            </a:effectLst>
          </p:spPr>
        </p:pic>
        <p:pic>
          <p:nvPicPr>
            <p:cNvPr id="408" name="Picture 4" descr=""/>
            <p:cNvPicPr/>
            <p:nvPr/>
          </p:nvPicPr>
          <p:blipFill>
            <a:blip r:embed="rId4"/>
            <a:stretch/>
          </p:blipFill>
          <p:spPr>
            <a:xfrm>
              <a:off x="5961960" y="5258520"/>
              <a:ext cx="3723120" cy="1627560"/>
            </a:xfrm>
            <a:prstGeom prst="rect">
              <a:avLst/>
            </a:prstGeom>
            <a:ln>
              <a:noFill/>
            </a:ln>
            <a:effectLst>
              <a:outerShdw algn="tl" blurRad="292100" dir="2700000" dist="138479" rotWithShape="0">
                <a:srgbClr val="333333">
                  <a:alpha val="65000"/>
                </a:srgbClr>
              </a:outerShdw>
            </a:effectLst>
          </p:spPr>
        </p:pic>
      </p:grpSp>
      <p:sp>
        <p:nvSpPr>
          <p:cNvPr id="409" name="CustomShape 6"/>
          <p:cNvSpPr/>
          <p:nvPr/>
        </p:nvSpPr>
        <p:spPr>
          <a:xfrm>
            <a:off x="366120" y="3622320"/>
            <a:ext cx="3473640" cy="3143520"/>
          </a:xfrm>
          <a:prstGeom prst="rect">
            <a:avLst/>
          </a:prstGeom>
          <a:noFill/>
          <a:ln>
            <a:noFill/>
          </a:ln>
        </p:spPr>
        <p:style>
          <a:lnRef idx="0"/>
          <a:fillRef idx="0"/>
          <a:effectRef idx="0"/>
          <a:fontRef idx="minor"/>
        </p:style>
        <p:txBody>
          <a:bodyPr lIns="90000" rIns="90000" tIns="45000" bIns="45000">
            <a:noAutofit/>
          </a:bodyPr>
          <a:p>
            <a:pPr marL="216000" indent="-215280">
              <a:lnSpc>
                <a:spcPct val="100000"/>
              </a:lnSpc>
              <a:buClr>
                <a:srgbClr val="000000"/>
              </a:buClr>
              <a:buSzPct val="45000"/>
              <a:buFont typeface="Wingdings" charset="2"/>
              <a:buChar char=""/>
            </a:pPr>
            <a:r>
              <a:rPr b="0" lang="en-US" sz="1700" spc="-1" strike="noStrike">
                <a:solidFill>
                  <a:srgbClr val="000000"/>
                </a:solidFill>
                <a:latin typeface="Noto Sans"/>
                <a:ea typeface="Noto Sans CJK SC"/>
              </a:rPr>
              <a:t>Realtime measurement of the SiPM temperature and subsequent corrections to bias voltage (CALICE solution)</a:t>
            </a:r>
            <a:endParaRPr b="0" lang="en-US" sz="1700" spc="-1" strike="noStrike">
              <a:latin typeface="Arial"/>
            </a:endParaRPr>
          </a:p>
          <a:p>
            <a:pPr>
              <a:lnSpc>
                <a:spcPct val="100000"/>
              </a:lnSpc>
            </a:pPr>
            <a:endParaRPr b="0" lang="en-US" sz="1700" spc="-1" strike="noStrike">
              <a:latin typeface="Arial"/>
            </a:endParaRPr>
          </a:p>
          <a:p>
            <a:pPr marL="216000" indent="-215280">
              <a:lnSpc>
                <a:spcPct val="100000"/>
              </a:lnSpc>
              <a:buClr>
                <a:srgbClr val="000000"/>
              </a:buClr>
              <a:buSzPct val="45000"/>
              <a:buFont typeface="Wingdings" charset="2"/>
              <a:buChar char=""/>
            </a:pPr>
            <a:r>
              <a:rPr b="0" lang="en-US" sz="1700" spc="-1" strike="noStrike">
                <a:solidFill>
                  <a:srgbClr val="000000"/>
                </a:solidFill>
                <a:latin typeface="Noto Sans"/>
                <a:ea typeface="DejaVu Sans"/>
              </a:rPr>
              <a:t>Test setup available at CTU</a:t>
            </a:r>
            <a:endParaRPr b="0" lang="en-US" sz="1700" spc="-1" strike="noStrike">
              <a:latin typeface="Arial"/>
            </a:endParaRPr>
          </a:p>
          <a:p>
            <a:pPr>
              <a:lnSpc>
                <a:spcPct val="100000"/>
              </a:lnSpc>
            </a:pPr>
            <a:r>
              <a:rPr b="0" lang="en-US" sz="1700" spc="-1" strike="noStrike">
                <a:solidFill>
                  <a:srgbClr val="000000"/>
                </a:solidFill>
                <a:latin typeface="Noto Sans"/>
                <a:ea typeface="DejaVu Sans"/>
              </a:rPr>
              <a:t>	</a:t>
            </a:r>
            <a:r>
              <a:rPr b="0" lang="en-US" sz="1700" spc="-1" strike="noStrike">
                <a:solidFill>
                  <a:srgbClr val="000000"/>
                </a:solidFill>
                <a:latin typeface="Noto Sans"/>
                <a:ea typeface="DejaVu Sans"/>
              </a:rPr>
              <a:t>- aiming for mCBM </a:t>
            </a:r>
            <a:r>
              <a:rPr b="0" lang="en-US" sz="1700" spc="-1" strike="noStrike">
                <a:solidFill>
                  <a:srgbClr val="000000"/>
                </a:solidFill>
                <a:latin typeface="Noto Sans"/>
                <a:ea typeface="DejaVu Sans"/>
              </a:rPr>
              <a:t>	</a:t>
            </a:r>
            <a:r>
              <a:rPr b="0" lang="en-US" sz="1700" spc="-1" strike="noStrike">
                <a:solidFill>
                  <a:srgbClr val="000000"/>
                </a:solidFill>
                <a:latin typeface="Noto Sans"/>
                <a:ea typeface="DejaVu Sans"/>
              </a:rPr>
              <a:t>	</a:t>
            </a:r>
            <a:r>
              <a:rPr b="0" lang="en-US" sz="1700" spc="-1" strike="noStrike">
                <a:solidFill>
                  <a:srgbClr val="000000"/>
                </a:solidFill>
                <a:latin typeface="Noto Sans"/>
                <a:ea typeface="DejaVu Sans"/>
              </a:rPr>
              <a:t>	</a:t>
            </a:r>
            <a:r>
              <a:rPr b="0" lang="en-US" sz="1700" spc="-1" strike="noStrike">
                <a:solidFill>
                  <a:srgbClr val="000000"/>
                </a:solidFill>
                <a:latin typeface="Noto Sans"/>
                <a:ea typeface="DejaVu Sans"/>
              </a:rPr>
              <a:t>  installation</a:t>
            </a:r>
            <a:endParaRPr b="0" lang="en-US" sz="1700" spc="-1" strike="noStrike">
              <a:latin typeface="Arial"/>
            </a:endParaRPr>
          </a:p>
        </p:txBody>
      </p:sp>
      <p:sp>
        <p:nvSpPr>
          <p:cNvPr id="410" name="CustomShape 7"/>
          <p:cNvSpPr/>
          <p:nvPr/>
        </p:nvSpPr>
        <p:spPr>
          <a:xfrm>
            <a:off x="-3565800" y="4206240"/>
            <a:ext cx="3473640" cy="3340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700" spc="-1" strike="noStrike">
                <a:solidFill>
                  <a:srgbClr val="000000"/>
                </a:solidFill>
                <a:latin typeface="Noto Sans"/>
                <a:ea typeface="Noto Sans CJK SC"/>
              </a:rPr>
              <a:t>- Fast output – non-inverting amplification</a:t>
            </a:r>
            <a:endParaRPr b="0" lang="en-US" sz="1700" spc="-1" strike="noStrike">
              <a:latin typeface="Arial"/>
            </a:endParaRPr>
          </a:p>
          <a:p>
            <a:pPr>
              <a:lnSpc>
                <a:spcPct val="100000"/>
              </a:lnSpc>
            </a:pPr>
            <a:r>
              <a:rPr b="0" lang="en-US" sz="1700" spc="-1" strike="noStrike">
                <a:solidFill>
                  <a:srgbClr val="000000"/>
                </a:solidFill>
                <a:latin typeface="Noto Sans"/>
                <a:ea typeface="Noto Sans CJK SC"/>
              </a:rPr>
              <a:t>- Standard output – trans-impedance amplification </a:t>
            </a:r>
            <a:endParaRPr b="0" lang="en-US" sz="1700" spc="-1" strike="noStrike">
              <a:latin typeface="Arial"/>
            </a:endParaRPr>
          </a:p>
          <a:p>
            <a:pPr>
              <a:lnSpc>
                <a:spcPct val="100000"/>
              </a:lnSpc>
            </a:pPr>
            <a:endParaRPr b="0" lang="en-US" sz="1700" spc="-1" strike="noStrike">
              <a:latin typeface="Arial"/>
            </a:endParaRPr>
          </a:p>
          <a:p>
            <a:pPr>
              <a:lnSpc>
                <a:spcPct val="100000"/>
              </a:lnSpc>
            </a:pPr>
            <a:r>
              <a:rPr b="0" lang="en-US" sz="1700" spc="-1" strike="noStrike">
                <a:solidFill>
                  <a:srgbClr val="000000"/>
                </a:solidFill>
                <a:latin typeface="Noto Sans"/>
                <a:ea typeface="Noto Sans CJK SC"/>
              </a:rPr>
              <a:t>Constant measurement of the SiPM temperature and subsequent corrections to bias voltage</a:t>
            </a:r>
            <a:endParaRPr b="0" lang="en-US" sz="1700" spc="-1" strike="noStrike">
              <a:latin typeface="Arial"/>
            </a:endParaRPr>
          </a:p>
          <a:p>
            <a:pPr>
              <a:lnSpc>
                <a:spcPct val="100000"/>
              </a:lnSpc>
            </a:pPr>
            <a:endParaRPr b="0" lang="en-US" sz="1700" spc="-1" strike="noStrike">
              <a:latin typeface="Arial"/>
            </a:endParaRPr>
          </a:p>
          <a:p>
            <a:pPr>
              <a:lnSpc>
                <a:spcPct val="100000"/>
              </a:lnSpc>
            </a:pPr>
            <a:r>
              <a:rPr b="0" lang="en-US" sz="1700" spc="-1" strike="noStrike">
                <a:solidFill>
                  <a:srgbClr val="000000"/>
                </a:solidFill>
                <a:latin typeface="Noto Sans"/>
                <a:ea typeface="DejaVu Sans"/>
              </a:rPr>
              <a:t>Test setup available at CTU</a:t>
            </a:r>
            <a:endParaRPr b="0" lang="en-US" sz="17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CustomShape 1"/>
          <p:cNvSpPr/>
          <p:nvPr/>
        </p:nvSpPr>
        <p:spPr>
          <a:xfrm>
            <a:off x="334080" y="36576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Other things </a:t>
            </a:r>
            <a:endParaRPr b="0" lang="en-US" sz="3200" spc="-1" strike="noStrike">
              <a:latin typeface="Arial"/>
            </a:endParaRPr>
          </a:p>
        </p:txBody>
      </p:sp>
      <p:sp>
        <p:nvSpPr>
          <p:cNvPr id="412" name="CustomShape 2"/>
          <p:cNvSpPr/>
          <p:nvPr/>
        </p:nvSpPr>
        <p:spPr>
          <a:xfrm>
            <a:off x="177840" y="1645920"/>
            <a:ext cx="5214960" cy="5910840"/>
          </a:xfrm>
          <a:prstGeom prst="rect">
            <a:avLst/>
          </a:prstGeom>
          <a:noFill/>
          <a:ln>
            <a:noFill/>
          </a:ln>
        </p:spPr>
        <p:style>
          <a:lnRef idx="0"/>
          <a:fillRef idx="0"/>
          <a:effectRef idx="0"/>
          <a:fontRef idx="minor"/>
        </p:style>
        <p:txBody>
          <a:bodyPr lIns="0" rIns="0" tIns="0" bIns="0">
            <a:noAutofit/>
          </a:bodyPr>
          <a:p>
            <a:pPr>
              <a:lnSpc>
                <a:spcPct val="100000"/>
              </a:lnSpc>
              <a:spcBef>
                <a:spcPts val="283"/>
              </a:spcBef>
              <a:spcAft>
                <a:spcPts val="283"/>
              </a:spcAft>
            </a:pPr>
            <a:r>
              <a:rPr b="0" lang="en-US" sz="1500" spc="-1" strike="noStrike">
                <a:solidFill>
                  <a:srgbClr val="1c1c1c"/>
                </a:solidFill>
                <a:latin typeface="Noto Sans SemiBold"/>
                <a:ea typeface="DejaVu Sans"/>
              </a:rPr>
              <a:t>Did not do any studies yet….</a:t>
            </a:r>
            <a:endParaRPr b="0" lang="en-US" sz="1500" spc="-1" strike="noStrike">
              <a:latin typeface="Arial"/>
            </a:endParaRPr>
          </a:p>
          <a:p>
            <a:pPr>
              <a:lnSpc>
                <a:spcPct val="100000"/>
              </a:lnSpc>
              <a:spcBef>
                <a:spcPts val="283"/>
              </a:spcBef>
              <a:spcAft>
                <a:spcPts val="283"/>
              </a:spcAft>
            </a:pPr>
            <a:endParaRPr b="0" lang="en-US" sz="1500" spc="-1" strike="noStrike">
              <a:latin typeface="Arial"/>
            </a:endParaRPr>
          </a:p>
          <a:p>
            <a:pPr>
              <a:lnSpc>
                <a:spcPct val="100000"/>
              </a:lnSpc>
              <a:spcBef>
                <a:spcPts val="283"/>
              </a:spcBef>
              <a:spcAft>
                <a:spcPts val="283"/>
              </a:spcAft>
            </a:pPr>
            <a:r>
              <a:rPr b="1" lang="en-US" sz="1800" spc="-1" strike="noStrike">
                <a:solidFill>
                  <a:srgbClr val="000000"/>
                </a:solidFill>
                <a:latin typeface="Arial"/>
                <a:ea typeface="DejaVu Sans"/>
              </a:rPr>
              <a:t>Mechanical design</a:t>
            </a:r>
            <a:endParaRPr b="0" lang="en-US" sz="18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Reusing PSD platform</a:t>
            </a:r>
            <a:endParaRPr b="0" lang="en-US" sz="1500" spc="-1" strike="noStrike">
              <a:latin typeface="Arial"/>
            </a:endParaRPr>
          </a:p>
          <a:p>
            <a:pPr lvl="1" marL="432000" indent="-213840">
              <a:lnSpc>
                <a:spcPct val="100000"/>
              </a:lnSpc>
              <a:spcBef>
                <a:spcPts val="567"/>
              </a:spcBef>
              <a:spcAft>
                <a:spcPts val="567"/>
              </a:spcAft>
              <a:buClr>
                <a:srgbClr val="000000"/>
              </a:buClr>
              <a:buSzPct val="45000"/>
              <a:buFont typeface="Wingdings" charset="2"/>
              <a:buChar char=""/>
            </a:pPr>
            <a:r>
              <a:rPr b="0" lang="en-US" sz="1500" spc="-1" strike="noStrike">
                <a:solidFill>
                  <a:srgbClr val="1c1c1c"/>
                </a:solidFill>
                <a:latin typeface="Noto Sans SemiBold"/>
                <a:ea typeface="DejaVu Sans"/>
              </a:rPr>
              <a:t>Can support „any“ weight</a:t>
            </a:r>
            <a:endParaRPr b="0" lang="en-US" sz="1500" spc="-1" strike="noStrike">
              <a:latin typeface="Arial"/>
            </a:endParaRPr>
          </a:p>
          <a:p>
            <a:pPr>
              <a:lnSpc>
                <a:spcPct val="100000"/>
              </a:lnSpc>
              <a:spcBef>
                <a:spcPts val="567"/>
              </a:spcBef>
              <a:spcAft>
                <a:spcPts val="567"/>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Can have robust frame if needed</a:t>
            </a:r>
            <a:endParaRPr b="0" lang="en-US" sz="1500" spc="-1" strike="noStrike">
              <a:latin typeface="Arial"/>
            </a:endParaRPr>
          </a:p>
          <a:p>
            <a:pPr lvl="1" marL="432000" indent="-213840">
              <a:lnSpc>
                <a:spcPct val="100000"/>
              </a:lnSpc>
              <a:spcBef>
                <a:spcPts val="567"/>
              </a:spcBef>
              <a:spcAft>
                <a:spcPts val="567"/>
              </a:spcAft>
              <a:buClr>
                <a:srgbClr val="000000"/>
              </a:buClr>
              <a:buSzPct val="45000"/>
              <a:buFont typeface="Wingdings" charset="2"/>
              <a:buChar char=""/>
            </a:pPr>
            <a:r>
              <a:rPr b="0" lang="en-US" sz="1500" spc="-1" strike="noStrike">
                <a:solidFill>
                  <a:srgbClr val="1c1c1c"/>
                </a:solidFill>
                <a:latin typeface="Noto Sans SemiBold"/>
                <a:ea typeface="DejaVu Sans"/>
              </a:rPr>
              <a:t>Will it be possible to hang on the front?</a:t>
            </a:r>
            <a:endParaRPr b="0" lang="en-US" sz="1500" spc="-1" strike="noStrike">
              <a:latin typeface="Arial"/>
            </a:endParaRPr>
          </a:p>
          <a:p>
            <a:pPr>
              <a:lnSpc>
                <a:spcPct val="100000"/>
              </a:lnSpc>
              <a:spcBef>
                <a:spcPts val="567"/>
              </a:spcBef>
              <a:spcAft>
                <a:spcPts val="567"/>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Would still be able to add calorimeter in future</a:t>
            </a:r>
            <a:endParaRPr b="0" lang="en-US" sz="1500" spc="-1" strike="noStrike">
              <a:latin typeface="Arial"/>
            </a:endParaRPr>
          </a:p>
          <a:p>
            <a:pPr lvl="1" marL="432000" indent="-213840">
              <a:lnSpc>
                <a:spcPct val="100000"/>
              </a:lnSpc>
              <a:spcBef>
                <a:spcPts val="567"/>
              </a:spcBef>
              <a:spcAft>
                <a:spcPts val="567"/>
              </a:spcAft>
              <a:buClr>
                <a:srgbClr val="000000"/>
              </a:buClr>
              <a:buSzPct val="45000"/>
              <a:buFont typeface="Wingdings" charset="2"/>
              <a:buChar char=""/>
            </a:pPr>
            <a:r>
              <a:rPr b="0" lang="en-US" sz="1500" spc="-1" strike="noStrike">
                <a:solidFill>
                  <a:srgbClr val="1c1c1c"/>
                </a:solidFill>
                <a:latin typeface="Noto Sans SemiBold"/>
                <a:ea typeface="DejaVu Sans"/>
              </a:rPr>
              <a:t>Likely build by the same CTU group from the Faculty of  Mechanical Engineering</a:t>
            </a:r>
            <a:endParaRPr b="0" lang="en-US" sz="1500" spc="-1" strike="noStrike">
              <a:latin typeface="Arial"/>
            </a:endParaRPr>
          </a:p>
          <a:p>
            <a:pPr>
              <a:lnSpc>
                <a:spcPct val="100000"/>
              </a:lnSpc>
              <a:spcBef>
                <a:spcPts val="567"/>
              </a:spcBef>
              <a:spcAft>
                <a:spcPts val="567"/>
              </a:spcAft>
            </a:pPr>
            <a:endParaRPr b="0" lang="en-US" sz="1500" spc="-1" strike="noStrike">
              <a:latin typeface="Arial"/>
            </a:endParaRPr>
          </a:p>
          <a:p>
            <a:pPr>
              <a:lnSpc>
                <a:spcPct val="100000"/>
              </a:lnSpc>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13" name="CustomShape 3"/>
          <p:cNvSpPr/>
          <p:nvPr/>
        </p:nvSpPr>
        <p:spPr>
          <a:xfrm>
            <a:off x="4601520" y="4603320"/>
            <a:ext cx="213480" cy="2304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000" spc="-1" strike="noStrike">
                <a:solidFill>
                  <a:srgbClr val="000000"/>
                </a:solidFill>
                <a:latin typeface="Arial"/>
                <a:ea typeface="DejaVu Sans"/>
              </a:rPr>
              <a:t> </a:t>
            </a:r>
            <a:endParaRPr b="0" lang="en-US" sz="1000" spc="-1" strike="noStrike">
              <a:latin typeface="Arial"/>
            </a:endParaRPr>
          </a:p>
        </p:txBody>
      </p:sp>
      <p:pic>
        <p:nvPicPr>
          <p:cNvPr id="414" name="Picture 3_2" descr=""/>
          <p:cNvPicPr/>
          <p:nvPr/>
        </p:nvPicPr>
        <p:blipFill>
          <a:blip r:embed="rId1"/>
          <a:stretch/>
        </p:blipFill>
        <p:spPr>
          <a:xfrm>
            <a:off x="5870160" y="1413360"/>
            <a:ext cx="3364560" cy="2700720"/>
          </a:xfrm>
          <a:prstGeom prst="rect">
            <a:avLst/>
          </a:prstGeom>
          <a:ln>
            <a:noFill/>
          </a:ln>
        </p:spPr>
      </p:pic>
      <p:pic>
        <p:nvPicPr>
          <p:cNvPr id="415" name="" descr=""/>
          <p:cNvPicPr/>
          <p:nvPr/>
        </p:nvPicPr>
        <p:blipFill>
          <a:blip r:embed="rId2"/>
          <a:stretch/>
        </p:blipFill>
        <p:spPr>
          <a:xfrm>
            <a:off x="6127200" y="7772400"/>
            <a:ext cx="5026320" cy="2059560"/>
          </a:xfrm>
          <a:prstGeom prst="rect">
            <a:avLst/>
          </a:prstGeom>
          <a:ln>
            <a:noFill/>
          </a:ln>
        </p:spPr>
      </p:pic>
      <p:sp>
        <p:nvSpPr>
          <p:cNvPr id="416" name="CustomShape 4"/>
          <p:cNvSpPr/>
          <p:nvPr/>
        </p:nvSpPr>
        <p:spPr>
          <a:xfrm>
            <a:off x="293400" y="5212080"/>
            <a:ext cx="4552200" cy="15958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500" spc="-1" strike="noStrike">
                <a:solidFill>
                  <a:srgbClr val="1c1c1c"/>
                </a:solidFill>
                <a:latin typeface="Noto Sans SemiBold"/>
                <a:ea typeface="DejaVu Sans"/>
              </a:rPr>
              <a:t>Calibration</a:t>
            </a:r>
            <a:endParaRPr b="0" lang="en-US" sz="1500" spc="-1" strike="noStrike">
              <a:latin typeface="Arial"/>
            </a:endParaRPr>
          </a:p>
          <a:p>
            <a:pPr marL="216000" indent="-21528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Based on on LED-pulser</a:t>
            </a:r>
            <a:endParaRPr b="0" lang="en-US" sz="1500" spc="-1" strike="noStrike">
              <a:latin typeface="Arial"/>
            </a:endParaRPr>
          </a:p>
          <a:p>
            <a:pPr marL="216000" indent="-21528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Ideally brought to both scintillators and SiPMs</a:t>
            </a:r>
            <a:endParaRPr b="0" lang="en-US" sz="1500" spc="-1" strike="noStrike">
              <a:latin typeface="Arial"/>
            </a:endParaRPr>
          </a:p>
          <a:p>
            <a:pPr marL="216000" indent="-21528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May use existing solution for LED pulser from CALICE</a:t>
            </a:r>
            <a:endParaRPr b="0" lang="en-US" sz="1500" spc="-1" strike="noStrike">
              <a:latin typeface="Arial"/>
            </a:endParaRPr>
          </a:p>
        </p:txBody>
      </p:sp>
      <p:sp>
        <p:nvSpPr>
          <p:cNvPr id="417" name="CustomShape 5"/>
          <p:cNvSpPr/>
          <p:nvPr/>
        </p:nvSpPr>
        <p:spPr>
          <a:xfrm>
            <a:off x="2561760" y="6949440"/>
            <a:ext cx="3106800" cy="2725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300" spc="-1" strike="noStrike">
                <a:solidFill>
                  <a:srgbClr val="000000"/>
                </a:solidFill>
                <a:latin typeface="Arial"/>
                <a:ea typeface="DejaVu Sans"/>
              </a:rPr>
              <a:t>Physics Procedia 37 (2012) 402 – 409</a:t>
            </a:r>
            <a:endParaRPr b="0" lang="en-US" sz="1300" spc="-1" strike="noStrike">
              <a:latin typeface="Arial"/>
            </a:endParaRPr>
          </a:p>
        </p:txBody>
      </p:sp>
      <p:pic>
        <p:nvPicPr>
          <p:cNvPr id="418" name="" descr=""/>
          <p:cNvPicPr/>
          <p:nvPr/>
        </p:nvPicPr>
        <p:blipFill>
          <a:blip r:embed="rId3"/>
          <a:srcRect l="0" t="0" r="47904" b="0"/>
          <a:stretch/>
        </p:blipFill>
        <p:spPr>
          <a:xfrm>
            <a:off x="5852160" y="3714840"/>
            <a:ext cx="3672000" cy="2045160"/>
          </a:xfrm>
          <a:prstGeom prst="rect">
            <a:avLst/>
          </a:prstGeom>
          <a:ln>
            <a:noFill/>
          </a:ln>
        </p:spPr>
      </p:pic>
      <p:pic>
        <p:nvPicPr>
          <p:cNvPr id="419" name="" descr=""/>
          <p:cNvPicPr/>
          <p:nvPr/>
        </p:nvPicPr>
        <p:blipFill>
          <a:blip r:embed="rId4"/>
          <a:srcRect l="51760" t="0" r="0" b="0"/>
          <a:stretch/>
        </p:blipFill>
        <p:spPr>
          <a:xfrm>
            <a:off x="6035040" y="5486400"/>
            <a:ext cx="3398040" cy="204552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20"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Centrality determination</a:t>
            </a:r>
            <a:endParaRPr b="0" lang="en-US" sz="4000" spc="-1" strike="noStrike">
              <a:latin typeface="Arial"/>
            </a:endParaRPr>
          </a:p>
        </p:txBody>
      </p:sp>
      <p:pic>
        <p:nvPicPr>
          <p:cNvPr id="421" name="Picture 3_18" descr=""/>
          <p:cNvPicPr/>
          <p:nvPr/>
        </p:nvPicPr>
        <p:blipFill>
          <a:blip r:embed="rId1"/>
          <a:stretch/>
        </p:blipFill>
        <p:spPr>
          <a:xfrm>
            <a:off x="10420200" y="1662480"/>
            <a:ext cx="4354560" cy="3715200"/>
          </a:xfrm>
          <a:prstGeom prst="rect">
            <a:avLst/>
          </a:prstGeom>
          <a:ln>
            <a:noFill/>
          </a:ln>
        </p:spPr>
      </p:pic>
      <p:sp>
        <p:nvSpPr>
          <p:cNvPr id="422" name="CustomShape 2"/>
          <p:cNvSpPr/>
          <p:nvPr/>
        </p:nvSpPr>
        <p:spPr>
          <a:xfrm>
            <a:off x="103320" y="7203240"/>
            <a:ext cx="10512360" cy="317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en-US" sz="1500" spc="-1" strike="noStrike">
                <a:solidFill>
                  <a:srgbClr val="808080"/>
                </a:solidFill>
                <a:latin typeface="Arial"/>
                <a:ea typeface="DejaVu Sans"/>
              </a:rPr>
              <a:t>D.Finogeev at 38th CBM Collaboration Meeting</a:t>
            </a:r>
            <a:endParaRPr b="0" lang="en-US" sz="1500" spc="-1" strike="noStrike">
              <a:latin typeface="Arial"/>
            </a:endParaRPr>
          </a:p>
        </p:txBody>
      </p:sp>
      <p:sp>
        <p:nvSpPr>
          <p:cNvPr id="423" name="CustomShape 3"/>
          <p:cNvSpPr/>
          <p:nvPr/>
        </p:nvSpPr>
        <p:spPr>
          <a:xfrm>
            <a:off x="360000" y="1562400"/>
            <a:ext cx="77104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DCM-QGSM-SMM,   Au-Au @ 12A GeV/c</a:t>
            </a:r>
            <a:endParaRPr b="0" lang="en-US" sz="1800" spc="-1" strike="noStrike">
              <a:latin typeface="Arial"/>
            </a:endParaRPr>
          </a:p>
        </p:txBody>
      </p:sp>
      <p:pic>
        <p:nvPicPr>
          <p:cNvPr id="424" name="Picture 6_15" descr=""/>
          <p:cNvPicPr/>
          <p:nvPr/>
        </p:nvPicPr>
        <p:blipFill>
          <a:blip r:embed="rId2"/>
          <a:stretch/>
        </p:blipFill>
        <p:spPr>
          <a:xfrm>
            <a:off x="103320" y="2010600"/>
            <a:ext cx="8120520" cy="2437200"/>
          </a:xfrm>
          <a:prstGeom prst="rect">
            <a:avLst/>
          </a:prstGeom>
          <a:ln>
            <a:noFill/>
          </a:ln>
        </p:spPr>
      </p:pic>
      <p:pic>
        <p:nvPicPr>
          <p:cNvPr id="425" name="Picture 7_0" descr=""/>
          <p:cNvPicPr/>
          <p:nvPr/>
        </p:nvPicPr>
        <p:blipFill>
          <a:blip r:embed="rId3"/>
          <a:stretch/>
        </p:blipFill>
        <p:spPr>
          <a:xfrm>
            <a:off x="103320" y="4718880"/>
            <a:ext cx="4286160" cy="2367720"/>
          </a:xfrm>
          <a:prstGeom prst="rect">
            <a:avLst/>
          </a:prstGeom>
          <a:ln>
            <a:noFill/>
          </a:ln>
        </p:spPr>
      </p:pic>
      <p:pic>
        <p:nvPicPr>
          <p:cNvPr id="426" name="Picture 8_5" descr=""/>
          <p:cNvPicPr/>
          <p:nvPr/>
        </p:nvPicPr>
        <p:blipFill>
          <a:blip r:embed="rId4"/>
          <a:stretch/>
        </p:blipFill>
        <p:spPr>
          <a:xfrm>
            <a:off x="4579200" y="4529160"/>
            <a:ext cx="4010400" cy="3027600"/>
          </a:xfrm>
          <a:prstGeom prst="rect">
            <a:avLst/>
          </a:prstGeom>
          <a:ln>
            <a:noFill/>
          </a:ln>
        </p:spPr>
      </p:pic>
      <p:pic>
        <p:nvPicPr>
          <p:cNvPr id="427" name="Picture 2_5" descr=""/>
          <p:cNvPicPr/>
          <p:nvPr/>
        </p:nvPicPr>
        <p:blipFill>
          <a:blip r:embed="rId5"/>
          <a:stretch/>
        </p:blipFill>
        <p:spPr>
          <a:xfrm>
            <a:off x="4509000" y="2208960"/>
            <a:ext cx="1058400" cy="817920"/>
          </a:xfrm>
          <a:prstGeom prst="rect">
            <a:avLst/>
          </a:prstGeom>
          <a:ln>
            <a:noFill/>
          </a:ln>
        </p:spPr>
      </p:pic>
      <p:pic>
        <p:nvPicPr>
          <p:cNvPr id="428" name="Picture 9_1" descr=""/>
          <p:cNvPicPr/>
          <p:nvPr/>
        </p:nvPicPr>
        <p:blipFill>
          <a:blip r:embed="rId6"/>
          <a:stretch/>
        </p:blipFill>
        <p:spPr>
          <a:xfrm>
            <a:off x="868320" y="3323880"/>
            <a:ext cx="1026000" cy="75924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29"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PSD radiation conditions</a:t>
            </a:r>
            <a:endParaRPr b="0" lang="en-US" sz="4000" spc="-1" strike="noStrike">
              <a:latin typeface="Arial"/>
            </a:endParaRPr>
          </a:p>
        </p:txBody>
      </p:sp>
      <p:sp>
        <p:nvSpPr>
          <p:cNvPr id="430" name="CustomShape 2"/>
          <p:cNvSpPr/>
          <p:nvPr/>
        </p:nvSpPr>
        <p:spPr>
          <a:xfrm>
            <a:off x="463320" y="5635800"/>
            <a:ext cx="9075240" cy="1510560"/>
          </a:xfrm>
          <a:prstGeom prst="rect">
            <a:avLst/>
          </a:prstGeom>
          <a:noFill/>
          <a:ln>
            <a:noFill/>
          </a:ln>
        </p:spPr>
        <p:style>
          <a:lnRef idx="0"/>
          <a:fillRef idx="0"/>
          <a:effectRef idx="0"/>
          <a:fontRef idx="minor"/>
        </p:style>
        <p:txBody>
          <a:bodyPr lIns="0" rIns="0" tIns="0" bIns="0">
            <a:spAutoFit/>
          </a:bodyPr>
          <a:p>
            <a:pPr>
              <a:lnSpc>
                <a:spcPct val="100000"/>
              </a:lnSpc>
              <a:spcAft>
                <a:spcPts val="1142"/>
              </a:spcAft>
            </a:pPr>
            <a:r>
              <a:rPr b="1" lang="en-US" sz="1600" spc="-1" strike="noStrike">
                <a:solidFill>
                  <a:srgbClr val="1c1c1c"/>
                </a:solidFill>
                <a:latin typeface="Noto Sans SemiBold"/>
                <a:ea typeface="DejaVu Sans"/>
              </a:rPr>
              <a:t> </a:t>
            </a:r>
            <a:r>
              <a:rPr b="1" lang="en-US" sz="1600" spc="-1" strike="noStrike">
                <a:solidFill>
                  <a:srgbClr val="1c1c1c"/>
                </a:solidFill>
                <a:latin typeface="Noto Sans SemiBold"/>
                <a:ea typeface="DejaVu Sans"/>
              </a:rPr>
              <a:t>Radiation hardiness tests:</a:t>
            </a:r>
            <a:endParaRPr b="0" lang="en-US" sz="1600" spc="-1" strike="noStrike">
              <a:latin typeface="Arial"/>
            </a:endParaRPr>
          </a:p>
          <a:p>
            <a:pPr marL="285840" indent="-282960">
              <a:lnSpc>
                <a:spcPct val="100000"/>
              </a:lnSpc>
              <a:spcAft>
                <a:spcPts val="601"/>
              </a:spcAft>
              <a:buClr>
                <a:srgbClr val="1c1c1c"/>
              </a:buClr>
              <a:buFont typeface="Arial"/>
              <a:buChar char="•"/>
            </a:pPr>
            <a:r>
              <a:rPr b="0" lang="en-US" sz="1500" spc="-1" strike="noStrike">
                <a:solidFill>
                  <a:srgbClr val="1c1c1c"/>
                </a:solidFill>
                <a:latin typeface="Noto Sans SemiBold"/>
                <a:ea typeface="DejaVu Sans"/>
              </a:rPr>
              <a:t>total decrease in light yield ~ 40 % can be expected after 10 kGy (max. dose for 10 years of operation)</a:t>
            </a:r>
            <a:endParaRPr b="0" lang="en-US" sz="1500" spc="-1" strike="noStrike">
              <a:latin typeface="Arial"/>
            </a:endParaRPr>
          </a:p>
          <a:p>
            <a:pPr marL="285840" indent="-282960">
              <a:lnSpc>
                <a:spcPct val="100000"/>
              </a:lnSpc>
              <a:spcAft>
                <a:spcPts val="601"/>
              </a:spcAft>
              <a:buClr>
                <a:srgbClr val="1c1c1c"/>
              </a:buClr>
              <a:buFont typeface="Arial"/>
              <a:buChar char="•"/>
            </a:pPr>
            <a:r>
              <a:rPr b="0" lang="en-US" sz="1500" spc="-1" strike="noStrike">
                <a:solidFill>
                  <a:srgbClr val="1c1c1c"/>
                </a:solidFill>
                <a:latin typeface="Noto Sans SemiBold"/>
                <a:ea typeface="DejaVu Sans"/>
              </a:rPr>
              <a:t>Energy resolution dropped in about 1.5 – 2 for SiPMs irradiated by ~10</a:t>
            </a:r>
            <a:r>
              <a:rPr b="0" lang="en-US" sz="1700" spc="-1" strike="noStrike" baseline="30000">
                <a:solidFill>
                  <a:srgbClr val="1c1c1c"/>
                </a:solidFill>
                <a:latin typeface="Noto Sans SemiBold"/>
                <a:ea typeface="DejaVu Sans"/>
              </a:rPr>
              <a:t>12</a:t>
            </a:r>
            <a:r>
              <a:rPr b="0" lang="en-US" sz="1500" spc="-1" strike="noStrike">
                <a:solidFill>
                  <a:srgbClr val="1c1c1c"/>
                </a:solidFill>
                <a:latin typeface="Noto Sans SemiBold"/>
                <a:ea typeface="DejaVu Sans"/>
              </a:rPr>
              <a:t> n</a:t>
            </a:r>
            <a:r>
              <a:rPr b="0" lang="en-US" sz="1500" spc="-1" strike="noStrike" baseline="-25000">
                <a:solidFill>
                  <a:srgbClr val="1c1c1c"/>
                </a:solidFill>
                <a:latin typeface="Noto Sans SemiBold"/>
                <a:ea typeface="DejaVu Sans"/>
              </a:rPr>
              <a:t>eq </a:t>
            </a:r>
            <a:r>
              <a:rPr b="0" lang="en-US" sz="1500" spc="-1" strike="noStrike">
                <a:solidFill>
                  <a:srgbClr val="1c1c1c"/>
                </a:solidFill>
                <a:latin typeface="Noto Sans SemiBold"/>
                <a:ea typeface="DejaVu Sans"/>
              </a:rPr>
              <a:t>/cm</a:t>
            </a:r>
            <a:r>
              <a:rPr b="0" lang="en-US" sz="1700" spc="-1" strike="noStrike" baseline="30000">
                <a:solidFill>
                  <a:srgbClr val="1c1c1c"/>
                </a:solidFill>
                <a:latin typeface="Noto Sans SemiBold"/>
                <a:ea typeface="DejaVu Sans"/>
              </a:rPr>
              <a:t>2</a:t>
            </a:r>
            <a:r>
              <a:rPr b="0" lang="en-US" sz="1500" spc="-1" strike="noStrike">
                <a:solidFill>
                  <a:srgbClr val="1c1c1c"/>
                </a:solidFill>
                <a:latin typeface="Noto Sans SemiBold"/>
                <a:ea typeface="DejaVu Sans"/>
              </a:rPr>
              <a:t>.</a:t>
            </a:r>
            <a:endParaRPr b="0" lang="en-US" sz="1500" spc="-1" strike="noStrike">
              <a:latin typeface="Arial"/>
            </a:endParaRPr>
          </a:p>
          <a:p>
            <a:pPr marL="285840" indent="-282960">
              <a:lnSpc>
                <a:spcPct val="100000"/>
              </a:lnSpc>
              <a:spcAft>
                <a:spcPts val="601"/>
              </a:spcAft>
              <a:buClr>
                <a:srgbClr val="1c1c1c"/>
              </a:buClr>
              <a:buFont typeface="Arial"/>
              <a:buChar char="•"/>
            </a:pPr>
            <a:r>
              <a:rPr b="1" lang="en-US" sz="1500" spc="-1" strike="noStrike">
                <a:solidFill>
                  <a:srgbClr val="1c1c1c"/>
                </a:solidFill>
                <a:latin typeface="Noto Sans SemiBold"/>
                <a:ea typeface="DejaVu Sans"/>
              </a:rPr>
              <a:t>Introduction of larger beam hole</a:t>
            </a:r>
            <a:endParaRPr b="0" lang="en-US" sz="1500" spc="-1" strike="noStrike">
              <a:latin typeface="Arial"/>
            </a:endParaRPr>
          </a:p>
        </p:txBody>
      </p:sp>
      <p:pic>
        <p:nvPicPr>
          <p:cNvPr id="431" name="Picture 2" descr=""/>
          <p:cNvPicPr/>
          <p:nvPr/>
        </p:nvPicPr>
        <p:blipFill>
          <a:blip r:embed="rId1"/>
          <a:srcRect l="0" t="0" r="0" b="1209"/>
          <a:stretch/>
        </p:blipFill>
        <p:spPr>
          <a:xfrm>
            <a:off x="5181120" y="1679400"/>
            <a:ext cx="3875400" cy="3781440"/>
          </a:xfrm>
          <a:prstGeom prst="rect">
            <a:avLst/>
          </a:prstGeom>
          <a:ln>
            <a:noFill/>
          </a:ln>
        </p:spPr>
      </p:pic>
      <p:pic>
        <p:nvPicPr>
          <p:cNvPr id="432" name="Picture 3" descr=""/>
          <p:cNvPicPr/>
          <p:nvPr/>
        </p:nvPicPr>
        <p:blipFill>
          <a:blip r:embed="rId2"/>
          <a:stretch/>
        </p:blipFill>
        <p:spPr>
          <a:xfrm>
            <a:off x="10420200" y="1662480"/>
            <a:ext cx="4354560" cy="3715200"/>
          </a:xfrm>
          <a:prstGeom prst="rect">
            <a:avLst/>
          </a:prstGeom>
          <a:ln>
            <a:noFill/>
          </a:ln>
        </p:spPr>
      </p:pic>
      <p:sp>
        <p:nvSpPr>
          <p:cNvPr id="433" name="CustomShape 3"/>
          <p:cNvSpPr/>
          <p:nvPr/>
        </p:nvSpPr>
        <p:spPr>
          <a:xfrm>
            <a:off x="463320" y="7129800"/>
            <a:ext cx="10512360" cy="317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en-US" sz="1500" spc="-1" strike="noStrike">
                <a:solidFill>
                  <a:srgbClr val="808080"/>
                </a:solidFill>
                <a:latin typeface="Arial"/>
                <a:ea typeface="DejaVu Sans"/>
              </a:rPr>
              <a:t>V. Mikhaylov, SiPM (APD) radiation hardness for PSD CBM, Meeting of SAC for FAIR-CZ, Prague 12.2.2020</a:t>
            </a:r>
            <a:endParaRPr b="0" lang="en-US" sz="1500" spc="-1" strike="noStrike">
              <a:latin typeface="Arial"/>
            </a:endParaRPr>
          </a:p>
        </p:txBody>
      </p:sp>
      <p:pic>
        <p:nvPicPr>
          <p:cNvPr id="434" name="Picture 5" descr=""/>
          <p:cNvPicPr/>
          <p:nvPr/>
        </p:nvPicPr>
        <p:blipFill>
          <a:blip r:embed="rId3"/>
          <a:stretch/>
        </p:blipFill>
        <p:spPr>
          <a:xfrm>
            <a:off x="308160" y="1578240"/>
            <a:ext cx="4462560" cy="363492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97"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Proton Spectator Detector(PSD)</a:t>
            </a:r>
            <a:endParaRPr b="0" lang="en-US" sz="4000" spc="-1" strike="noStrike">
              <a:latin typeface="Arial"/>
            </a:endParaRPr>
          </a:p>
        </p:txBody>
      </p:sp>
      <p:pic>
        <p:nvPicPr>
          <p:cNvPr id="298" name="Picture 1_5" descr=""/>
          <p:cNvPicPr/>
          <p:nvPr/>
        </p:nvPicPr>
        <p:blipFill>
          <a:blip r:embed="rId1"/>
          <a:stretch/>
        </p:blipFill>
        <p:spPr>
          <a:xfrm>
            <a:off x="-32400" y="1881720"/>
            <a:ext cx="10141200" cy="5357160"/>
          </a:xfrm>
          <a:prstGeom prst="rect">
            <a:avLst/>
          </a:prstGeom>
          <a:ln>
            <a:noFill/>
          </a:ln>
        </p:spPr>
      </p:pic>
      <p:pic>
        <p:nvPicPr>
          <p:cNvPr id="299" name="Picture 5_2" descr=""/>
          <p:cNvPicPr/>
          <p:nvPr/>
        </p:nvPicPr>
        <p:blipFill>
          <a:blip r:embed="rId2"/>
          <a:stretch/>
        </p:blipFill>
        <p:spPr>
          <a:xfrm>
            <a:off x="10289520" y="1683000"/>
            <a:ext cx="3378600" cy="452160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35" name="CustomShape 1"/>
          <p:cNvSpPr/>
          <p:nvPr/>
        </p:nvSpPr>
        <p:spPr>
          <a:xfrm>
            <a:off x="360000" y="360000"/>
            <a:ext cx="9356760" cy="89676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Read-out electronics</a:t>
            </a:r>
            <a:endParaRPr b="0" lang="en-US" sz="3200" spc="-1" strike="noStrike">
              <a:latin typeface="Arial"/>
            </a:endParaRPr>
          </a:p>
        </p:txBody>
      </p:sp>
      <p:sp>
        <p:nvSpPr>
          <p:cNvPr id="436" name="CustomShape 2"/>
          <p:cNvSpPr/>
          <p:nvPr/>
        </p:nvSpPr>
        <p:spPr>
          <a:xfrm>
            <a:off x="183240" y="1481040"/>
            <a:ext cx="9273240" cy="640440"/>
          </a:xfrm>
          <a:prstGeom prst="rect">
            <a:avLst/>
          </a:prstGeom>
          <a:noFill/>
          <a:ln>
            <a:noFill/>
          </a:ln>
        </p:spPr>
        <p:style>
          <a:lnRef idx="0"/>
          <a:fillRef idx="0"/>
          <a:effectRef idx="0"/>
          <a:fontRef idx="minor"/>
        </p:style>
        <p:txBody>
          <a:bodyPr lIns="0" rIns="0" tIns="0" bIns="0">
            <a:noAutofit/>
          </a:bodyPr>
          <a:p>
            <a:pPr marL="285840" indent="-283680">
              <a:lnSpc>
                <a:spcPct val="100000"/>
              </a:lnSpc>
              <a:buClr>
                <a:srgbClr val="1c1c1c"/>
              </a:buClr>
              <a:buFont typeface="Arial"/>
              <a:buChar char="•"/>
            </a:pPr>
            <a:r>
              <a:rPr b="0" lang="en-US" sz="1500" spc="-1" strike="noStrike">
                <a:solidFill>
                  <a:srgbClr val="1c1c1c"/>
                </a:solidFill>
                <a:latin typeface="Noto Sans SemiBold"/>
                <a:ea typeface="DejaVu Sans"/>
              </a:rPr>
              <a:t>In order to minimize the development and implementation effort and time in CBM very well known DiRICH electronics was chosen.</a:t>
            </a: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437" name="Picture 1_3" descr=""/>
          <p:cNvPicPr/>
          <p:nvPr/>
        </p:nvPicPr>
        <p:blipFill>
          <a:blip r:embed="rId1"/>
          <a:stretch/>
        </p:blipFill>
        <p:spPr>
          <a:xfrm>
            <a:off x="183240" y="2076120"/>
            <a:ext cx="3207240" cy="2682720"/>
          </a:xfrm>
          <a:prstGeom prst="rect">
            <a:avLst/>
          </a:prstGeom>
          <a:ln>
            <a:noFill/>
          </a:ln>
        </p:spPr>
      </p:pic>
      <p:sp>
        <p:nvSpPr>
          <p:cNvPr id="438" name="CustomShape 3"/>
          <p:cNvSpPr/>
          <p:nvPr/>
        </p:nvSpPr>
        <p:spPr>
          <a:xfrm>
            <a:off x="3223080" y="2139480"/>
            <a:ext cx="6233400" cy="763920"/>
          </a:xfrm>
          <a:prstGeom prst="rect">
            <a:avLst/>
          </a:prstGeom>
          <a:noFill/>
          <a:ln>
            <a:noFill/>
          </a:ln>
        </p:spPr>
        <p:style>
          <a:lnRef idx="0"/>
          <a:fillRef idx="0"/>
          <a:effectRef idx="0"/>
          <a:fontRef idx="minor"/>
        </p:style>
        <p:txBody>
          <a:bodyPr lIns="0" rIns="0" tIns="0" bIns="0">
            <a:noAutofit/>
          </a:bodyPr>
          <a:p>
            <a:pPr marL="285840" indent="-283680">
              <a:lnSpc>
                <a:spcPct val="100000"/>
              </a:lnSpc>
              <a:buClr>
                <a:srgbClr val="1c1c1c"/>
              </a:buClr>
              <a:buFont typeface="Arial"/>
              <a:buChar char="•"/>
            </a:pPr>
            <a:r>
              <a:rPr b="0" lang="en-US" sz="1500" spc="-1" strike="noStrike">
                <a:solidFill>
                  <a:srgbClr val="1c1c1c"/>
                </a:solidFill>
                <a:latin typeface="Noto Sans SemiBold"/>
                <a:ea typeface="DejaVu Sans"/>
              </a:rPr>
              <a:t>Instead of the MAPMT, SiPMs are planned to be used</a:t>
            </a:r>
            <a:endParaRPr b="0" lang="en-US" sz="1500" spc="-1" strike="noStrike">
              <a:latin typeface="Arial"/>
            </a:endParaRPr>
          </a:p>
          <a:p>
            <a:pPr marL="285840" indent="-283680">
              <a:lnSpc>
                <a:spcPct val="100000"/>
              </a:lnSpc>
              <a:buClr>
                <a:srgbClr val="1c1c1c"/>
              </a:buClr>
              <a:buFont typeface="Arial"/>
              <a:buChar char="•"/>
            </a:pPr>
            <a:r>
              <a:rPr b="0" lang="en-US" sz="1500" spc="-1" strike="noStrike">
                <a:solidFill>
                  <a:srgbClr val="1c1c1c"/>
                </a:solidFill>
                <a:latin typeface="Noto Sans SemiBold"/>
                <a:ea typeface="DejaVu Sans"/>
              </a:rPr>
              <a:t>Assembly of several boards will be used to mimic the MAPMT interface</a:t>
            </a: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439" name="Picture 3_3" descr=""/>
          <p:cNvPicPr/>
          <p:nvPr/>
        </p:nvPicPr>
        <p:blipFill>
          <a:blip r:embed="rId2"/>
          <a:srcRect l="17083" t="24005" r="20887" b="17279"/>
          <a:stretch/>
        </p:blipFill>
        <p:spPr>
          <a:xfrm>
            <a:off x="2835360" y="5744520"/>
            <a:ext cx="3313800" cy="1776240"/>
          </a:xfrm>
          <a:prstGeom prst="rect">
            <a:avLst/>
          </a:prstGeom>
          <a:ln>
            <a:noFill/>
          </a:ln>
        </p:spPr>
      </p:pic>
      <p:pic>
        <p:nvPicPr>
          <p:cNvPr id="440" name="Picture 4_1" descr=""/>
          <p:cNvPicPr/>
          <p:nvPr/>
        </p:nvPicPr>
        <p:blipFill>
          <a:blip r:embed="rId3"/>
          <a:srcRect l="22703" t="10754" r="23816" b="7210"/>
          <a:stretch/>
        </p:blipFill>
        <p:spPr>
          <a:xfrm>
            <a:off x="6076080" y="4049640"/>
            <a:ext cx="4199760" cy="3650040"/>
          </a:xfrm>
          <a:prstGeom prst="rect">
            <a:avLst/>
          </a:prstGeom>
          <a:ln>
            <a:noFill/>
          </a:ln>
        </p:spPr>
      </p:pic>
      <p:pic>
        <p:nvPicPr>
          <p:cNvPr id="441" name="Picture 2_3" descr=""/>
          <p:cNvPicPr/>
          <p:nvPr/>
        </p:nvPicPr>
        <p:blipFill>
          <a:blip r:embed="rId4"/>
          <a:srcRect l="17942" t="8807" r="25141" b="13613"/>
          <a:stretch/>
        </p:blipFill>
        <p:spPr>
          <a:xfrm>
            <a:off x="3589560" y="3623400"/>
            <a:ext cx="3547800" cy="2739600"/>
          </a:xfrm>
          <a:prstGeom prst="rect">
            <a:avLst/>
          </a:prstGeom>
          <a:ln>
            <a:noFill/>
          </a:ln>
        </p:spPr>
      </p:pic>
      <p:sp>
        <p:nvSpPr>
          <p:cNvPr id="442" name="CustomShape 4"/>
          <p:cNvSpPr/>
          <p:nvPr/>
        </p:nvSpPr>
        <p:spPr>
          <a:xfrm>
            <a:off x="3223080" y="2942280"/>
            <a:ext cx="3914640" cy="1048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Carrier board</a:t>
            </a:r>
            <a:endParaRPr b="0" lang="en-US" sz="18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transfers signals to DiRICH backplane</a:t>
            </a:r>
            <a:endParaRPr b="0" lang="en-US" sz="15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holds SiPM blades and perhaps voltage control modules</a:t>
            </a:r>
            <a:endParaRPr b="0" lang="en-US" sz="1500" spc="-1" strike="noStrike">
              <a:latin typeface="Arial"/>
            </a:endParaRPr>
          </a:p>
        </p:txBody>
      </p:sp>
      <p:sp>
        <p:nvSpPr>
          <p:cNvPr id="443" name="CustomShape 5"/>
          <p:cNvSpPr/>
          <p:nvPr/>
        </p:nvSpPr>
        <p:spPr>
          <a:xfrm>
            <a:off x="7257960" y="2921040"/>
            <a:ext cx="2810880" cy="12769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Arial"/>
                <a:ea typeface="DejaVu Sans"/>
              </a:rPr>
              <a:t>SiPM blade</a:t>
            </a:r>
            <a:endParaRPr b="0" lang="en-US" sz="18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16 SiPMs</a:t>
            </a:r>
            <a:endParaRPr b="0" lang="en-US" sz="15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temperature sensing</a:t>
            </a:r>
            <a:endParaRPr b="0" lang="en-US" sz="15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signal amplification/shaping</a:t>
            </a:r>
            <a:endParaRPr b="0" lang="en-US" sz="15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Bias voltage control - TBD</a:t>
            </a:r>
            <a:endParaRPr b="0" lang="en-US" sz="1500" spc="-1" strike="noStrike">
              <a:latin typeface="Arial"/>
            </a:endParaRPr>
          </a:p>
        </p:txBody>
      </p:sp>
      <p:pic>
        <p:nvPicPr>
          <p:cNvPr id="444" name="Picture 7_1" descr=""/>
          <p:cNvPicPr/>
          <p:nvPr/>
        </p:nvPicPr>
        <p:blipFill>
          <a:blip r:embed="rId5"/>
          <a:stretch/>
        </p:blipFill>
        <p:spPr>
          <a:xfrm>
            <a:off x="54000" y="5616000"/>
            <a:ext cx="3156120" cy="1883880"/>
          </a:xfrm>
          <a:prstGeom prst="rect">
            <a:avLst/>
          </a:prstGeom>
          <a:ln>
            <a:noFill/>
          </a:ln>
        </p:spPr>
      </p:pic>
      <p:sp>
        <p:nvSpPr>
          <p:cNvPr id="445" name="CustomShape 6"/>
          <p:cNvSpPr/>
          <p:nvPr/>
        </p:nvSpPr>
        <p:spPr>
          <a:xfrm>
            <a:off x="0" y="4761000"/>
            <a:ext cx="3210480" cy="820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Signal amplification</a:t>
            </a:r>
            <a:endParaRPr b="0" lang="en-US" sz="1800" spc="-1" strike="noStrike">
              <a:latin typeface="Arial"/>
            </a:endParaRPr>
          </a:p>
          <a:p>
            <a:pPr marL="285840" indent="-283680">
              <a:lnSpc>
                <a:spcPct val="100000"/>
              </a:lnSpc>
              <a:buClr>
                <a:srgbClr val="000000"/>
              </a:buClr>
              <a:buFont typeface="Arial"/>
              <a:buChar char="•"/>
            </a:pPr>
            <a:r>
              <a:rPr b="0" lang="en-US" sz="1500" spc="-1" strike="noStrike">
                <a:solidFill>
                  <a:srgbClr val="000000"/>
                </a:solidFill>
                <a:latin typeface="Arial"/>
                <a:ea typeface="DejaVu Sans"/>
              </a:rPr>
              <a:t>First ideas are drawn and to be evaluated</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46"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Choice of SiPMs</a:t>
            </a:r>
            <a:endParaRPr b="0" lang="en-US" sz="3200" spc="-1" strike="noStrike">
              <a:latin typeface="Arial"/>
            </a:endParaRPr>
          </a:p>
        </p:txBody>
      </p:sp>
      <p:sp>
        <p:nvSpPr>
          <p:cNvPr id="447"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S forward wall </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48" name="CustomShape 3"/>
          <p:cNvSpPr/>
          <p:nvPr/>
        </p:nvSpPr>
        <p:spPr>
          <a:xfrm>
            <a:off x="183240" y="1482480"/>
            <a:ext cx="52149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Things to consider:</a:t>
            </a:r>
            <a:endParaRPr b="0" lang="en-US" sz="1600" spc="-1" strike="noStrike">
              <a:latin typeface="Arial"/>
            </a:endParaRPr>
          </a:p>
          <a:p>
            <a:pPr>
              <a:lnSpc>
                <a:spcPct val="100000"/>
              </a:lnSpc>
            </a:pPr>
            <a:endParaRPr b="0" lang="en-US" sz="16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Radiation hardness – not crutial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All balanced against cross talk, gain, noise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Overvoltage control and temperature stabilization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 monitoring on blade boards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Temperature-controled readout box</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Possibly adaptive bias voltage regulator</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400" spc="-1" strike="noStrike">
                <a:solidFill>
                  <a:srgbClr val="1c1c1c"/>
                </a:solidFill>
                <a:latin typeface="Noto Sans SemiBold"/>
                <a:ea typeface="DejaVu Sans"/>
              </a:rPr>
              <a:t>discussing with CALICE experts</a:t>
            </a:r>
            <a:endParaRPr b="0" lang="en-US" sz="1400" spc="-1" strike="noStrike">
              <a:latin typeface="Arial"/>
            </a:endParaRPr>
          </a:p>
          <a:p>
            <a:pPr>
              <a:lnSpc>
                <a:spcPct val="100000"/>
              </a:lnSpc>
              <a:spcAft>
                <a:spcPts val="601"/>
              </a:spcAft>
            </a:pPr>
            <a:endParaRPr b="0" lang="en-US" sz="1400" spc="-1" strike="noStrike">
              <a:latin typeface="Arial"/>
            </a:endParaRPr>
          </a:p>
          <a:p>
            <a:pPr>
              <a:lnSpc>
                <a:spcPct val="100000"/>
              </a:lnSpc>
              <a:spcAft>
                <a:spcPts val="601"/>
              </a:spcAft>
            </a:pPr>
            <a:endParaRPr b="0" lang="en-US" sz="1400" spc="-1" strike="noStrike">
              <a:latin typeface="Arial"/>
            </a:endParaRPr>
          </a:p>
          <a:p>
            <a:pPr>
              <a:lnSpc>
                <a:spcPct val="100000"/>
              </a:lnSpc>
              <a:spcAft>
                <a:spcPts val="601"/>
              </a:spcAft>
            </a:pPr>
            <a:endParaRPr b="0" lang="en-US" sz="1400" spc="-1" strike="noStrike">
              <a:latin typeface="Arial"/>
            </a:endParaRPr>
          </a:p>
          <a:p>
            <a:pPr>
              <a:lnSpc>
                <a:spcPct val="100000"/>
              </a:lnSpc>
              <a:spcAft>
                <a:spcPts val="601"/>
              </a:spcAft>
            </a:pPr>
            <a:endParaRPr b="0" lang="en-US" sz="1400" spc="-1" strike="noStrike">
              <a:latin typeface="Arial"/>
            </a:endParaRPr>
          </a:p>
          <a:p>
            <a:pPr>
              <a:lnSpc>
                <a:spcPct val="100000"/>
              </a:lnSpc>
              <a:spcAft>
                <a:spcPts val="601"/>
              </a:spcAft>
            </a:pPr>
            <a:endParaRPr b="0" lang="en-US" sz="1400" spc="-1" strike="noStrike">
              <a:latin typeface="Arial"/>
            </a:endParaRPr>
          </a:p>
          <a:p>
            <a:pPr>
              <a:lnSpc>
                <a:spcPct val="100000"/>
              </a:lnSpc>
              <a:spcAft>
                <a:spcPts val="601"/>
              </a:spcAft>
            </a:pPr>
            <a:endParaRPr b="0" lang="en-US" sz="1400" spc="-1" strike="noStrike">
              <a:latin typeface="Arial"/>
            </a:endParaRPr>
          </a:p>
          <a:p>
            <a:pPr>
              <a:lnSpc>
                <a:spcPct val="100000"/>
              </a:lnSpc>
              <a:spcAft>
                <a:spcPts val="1134"/>
              </a:spcAft>
            </a:pPr>
            <a:endParaRPr b="0" lang="en-US" sz="1400" spc="-1" strike="noStrike">
              <a:latin typeface="Arial"/>
            </a:endParaRPr>
          </a:p>
          <a:p>
            <a:pPr>
              <a:lnSpc>
                <a:spcPct val="100000"/>
              </a:lnSpc>
            </a:pPr>
            <a:endParaRPr b="0" lang="en-US" sz="14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49" name="CustomShape 4"/>
          <p:cNvSpPr/>
          <p:nvPr/>
        </p:nvSpPr>
        <p:spPr>
          <a:xfrm>
            <a:off x="2286000" y="7863840"/>
            <a:ext cx="298116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Odkud tehle obrazek mam?</a:t>
            </a:r>
            <a:endParaRPr b="0" lang="en-US" sz="1800" spc="-1" strike="noStrike">
              <a:latin typeface="Arial"/>
            </a:endParaRPr>
          </a:p>
        </p:txBody>
      </p:sp>
      <p:sp>
        <p:nvSpPr>
          <p:cNvPr id="450" name="CustomShape 5"/>
          <p:cNvSpPr/>
          <p:nvPr/>
        </p:nvSpPr>
        <p:spPr>
          <a:xfrm>
            <a:off x="6766560" y="4572000"/>
            <a:ext cx="2286360" cy="272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000" spc="-1" strike="noStrike">
                <a:solidFill>
                  <a:srgbClr val="000000"/>
                </a:solidFill>
                <a:latin typeface="Arial"/>
                <a:ea typeface="DejaVu Sans"/>
              </a:rPr>
              <a:t>G. Eigen et al 2019 JINST 14 P05006</a:t>
            </a:r>
            <a:endParaRPr b="0" lang="en-US" sz="1000" spc="-1" strike="noStrike">
              <a:latin typeface="Arial"/>
            </a:endParaRPr>
          </a:p>
        </p:txBody>
      </p:sp>
      <p:pic>
        <p:nvPicPr>
          <p:cNvPr id="451" name="" descr=""/>
          <p:cNvPicPr/>
          <p:nvPr/>
        </p:nvPicPr>
        <p:blipFill>
          <a:blip r:embed="rId1"/>
          <a:stretch/>
        </p:blipFill>
        <p:spPr>
          <a:xfrm>
            <a:off x="6024600" y="1828800"/>
            <a:ext cx="3848760" cy="2771280"/>
          </a:xfrm>
          <a:prstGeom prst="rect">
            <a:avLst/>
          </a:prstGeom>
          <a:ln>
            <a:noFill/>
          </a:ln>
        </p:spPr>
      </p:pic>
      <p:sp>
        <p:nvSpPr>
          <p:cNvPr id="452" name="CustomShape 6"/>
          <p:cNvSpPr/>
          <p:nvPr/>
        </p:nvSpPr>
        <p:spPr>
          <a:xfrm>
            <a:off x="6858000" y="1567080"/>
            <a:ext cx="2310480" cy="259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000" spc="-1" strike="noStrike">
                <a:solidFill>
                  <a:srgbClr val="000000"/>
                </a:solidFill>
                <a:latin typeface="Arial"/>
                <a:ea typeface="DejaVu Sans"/>
              </a:rPr>
              <a:t>Hamamatsu  MPPC S13360-1325b </a:t>
            </a:r>
            <a:endParaRPr b="0" lang="en-US" sz="1000" spc="-1" strike="noStrike">
              <a:latin typeface="Arial"/>
            </a:endParaRPr>
          </a:p>
        </p:txBody>
      </p:sp>
      <p:pic>
        <p:nvPicPr>
          <p:cNvPr id="453" name="" descr=""/>
          <p:cNvPicPr/>
          <p:nvPr/>
        </p:nvPicPr>
        <p:blipFill>
          <a:blip r:embed="rId2"/>
          <a:stretch/>
        </p:blipFill>
        <p:spPr>
          <a:xfrm>
            <a:off x="6263640" y="4846320"/>
            <a:ext cx="3335400" cy="255816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54"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Choice of SiPMs</a:t>
            </a:r>
            <a:endParaRPr b="0" lang="en-US" sz="3200" spc="-1" strike="noStrike">
              <a:latin typeface="Arial"/>
            </a:endParaRPr>
          </a:p>
        </p:txBody>
      </p:sp>
      <p:sp>
        <p:nvSpPr>
          <p:cNvPr id="455"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S forward wall </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56" name="CustomShape 3"/>
          <p:cNvSpPr/>
          <p:nvPr/>
        </p:nvSpPr>
        <p:spPr>
          <a:xfrm>
            <a:off x="2286000" y="7863840"/>
            <a:ext cx="298116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Odkud tehle obrazek mam?</a:t>
            </a:r>
            <a:endParaRPr b="0" lang="en-US" sz="1800" spc="-1" strike="noStrike">
              <a:latin typeface="Arial"/>
            </a:endParaRPr>
          </a:p>
        </p:txBody>
      </p:sp>
      <p:sp>
        <p:nvSpPr>
          <p:cNvPr id="457" name="CustomShape 4"/>
          <p:cNvSpPr/>
          <p:nvPr/>
        </p:nvSpPr>
        <p:spPr>
          <a:xfrm>
            <a:off x="6309360" y="1645920"/>
            <a:ext cx="3106800" cy="2725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300" spc="-1" strike="noStrike">
                <a:solidFill>
                  <a:srgbClr val="000000"/>
                </a:solidFill>
                <a:latin typeface="Arial"/>
                <a:ea typeface="DejaVu Sans"/>
              </a:rPr>
              <a:t>Physics Procedia 37 (2012) 402 – 409</a:t>
            </a:r>
            <a:endParaRPr b="0" lang="en-US" sz="1300" spc="-1" strike="noStrike">
              <a:latin typeface="Arial"/>
            </a:endParaRPr>
          </a:p>
        </p:txBody>
      </p:sp>
      <p:pic>
        <p:nvPicPr>
          <p:cNvPr id="458" name="" descr=""/>
          <p:cNvPicPr/>
          <p:nvPr/>
        </p:nvPicPr>
        <p:blipFill>
          <a:blip r:embed="rId1"/>
          <a:srcRect l="0" t="0" r="47904" b="0"/>
          <a:stretch/>
        </p:blipFill>
        <p:spPr>
          <a:xfrm>
            <a:off x="6035040" y="1884600"/>
            <a:ext cx="3672000" cy="2045160"/>
          </a:xfrm>
          <a:prstGeom prst="rect">
            <a:avLst/>
          </a:prstGeom>
          <a:ln>
            <a:noFill/>
          </a:ln>
        </p:spPr>
      </p:pic>
      <p:pic>
        <p:nvPicPr>
          <p:cNvPr id="459" name="" descr=""/>
          <p:cNvPicPr/>
          <p:nvPr/>
        </p:nvPicPr>
        <p:blipFill>
          <a:blip r:embed="rId2"/>
          <a:stretch/>
        </p:blipFill>
        <p:spPr>
          <a:xfrm>
            <a:off x="2926080" y="6013440"/>
            <a:ext cx="7160400" cy="1378440"/>
          </a:xfrm>
          <a:prstGeom prst="rect">
            <a:avLst/>
          </a:prstGeom>
          <a:ln>
            <a:noFill/>
          </a:ln>
        </p:spPr>
      </p:pic>
      <p:pic>
        <p:nvPicPr>
          <p:cNvPr id="460" name="" descr=""/>
          <p:cNvPicPr/>
          <p:nvPr/>
        </p:nvPicPr>
        <p:blipFill>
          <a:blip r:embed="rId3"/>
          <a:srcRect l="51760" t="0" r="0" b="0"/>
          <a:stretch/>
        </p:blipFill>
        <p:spPr>
          <a:xfrm>
            <a:off x="6217920" y="3713040"/>
            <a:ext cx="3398040" cy="2045520"/>
          </a:xfrm>
          <a:prstGeom prst="rect">
            <a:avLst/>
          </a:prstGeom>
          <a:ln>
            <a:noFill/>
          </a:ln>
        </p:spPr>
      </p:pic>
      <p:sp>
        <p:nvSpPr>
          <p:cNvPr id="461" name="CustomShape 5"/>
          <p:cNvSpPr/>
          <p:nvPr/>
        </p:nvSpPr>
        <p:spPr>
          <a:xfrm>
            <a:off x="183240" y="1481040"/>
            <a:ext cx="52149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Things to consider:</a:t>
            </a:r>
            <a:endParaRPr b="0" lang="en-US" sz="1600" spc="-1" strike="noStrike">
              <a:latin typeface="Arial"/>
            </a:endParaRPr>
          </a:p>
          <a:p>
            <a:pPr>
              <a:lnSpc>
                <a:spcPct val="100000"/>
              </a:lnSpc>
            </a:pPr>
            <a:endParaRPr b="0" lang="en-US" sz="16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Radiation hardness – not crutial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All balanced against cross talk, gain, noise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Overvoltage control and temperature stabilization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 monitoring on readout boards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Temperature-controled readout box</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Possibly adaptive bias voltage regulator</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400" spc="-1" strike="noStrike">
                <a:solidFill>
                  <a:srgbClr val="1c1c1c"/>
                </a:solidFill>
                <a:latin typeface="Noto Sans SemiBold"/>
                <a:ea typeface="DejaVu Sans"/>
              </a:rPr>
              <a:t>discussing with CALICE experts</a:t>
            </a:r>
            <a:endParaRPr b="0" lang="en-US" sz="14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Calibration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Based on on LED-pulser</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Ideally brought to both scintillators and SiPMs</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62"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Choice of SiPMs</a:t>
            </a:r>
            <a:endParaRPr b="0" lang="en-US" sz="3200" spc="-1" strike="noStrike">
              <a:latin typeface="Arial"/>
            </a:endParaRPr>
          </a:p>
        </p:txBody>
      </p:sp>
      <p:sp>
        <p:nvSpPr>
          <p:cNvPr id="463"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S forward wall </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464" name="Picture 6_0" descr=""/>
          <p:cNvPicPr/>
          <p:nvPr/>
        </p:nvPicPr>
        <p:blipFill>
          <a:blip r:embed="rId1"/>
          <a:stretch/>
        </p:blipFill>
        <p:spPr>
          <a:xfrm>
            <a:off x="6043680" y="1645920"/>
            <a:ext cx="3314160" cy="2375280"/>
          </a:xfrm>
          <a:prstGeom prst="rect">
            <a:avLst/>
          </a:prstGeom>
          <a:ln>
            <a:noFill/>
          </a:ln>
        </p:spPr>
      </p:pic>
      <p:pic>
        <p:nvPicPr>
          <p:cNvPr id="465" name="Picture 3_0" descr=""/>
          <p:cNvPicPr/>
          <p:nvPr/>
        </p:nvPicPr>
        <p:blipFill>
          <a:blip r:embed="rId2"/>
          <a:stretch/>
        </p:blipFill>
        <p:spPr>
          <a:xfrm>
            <a:off x="4999680" y="4666680"/>
            <a:ext cx="5078160" cy="2602080"/>
          </a:xfrm>
          <a:prstGeom prst="rect">
            <a:avLst/>
          </a:prstGeom>
          <a:ln>
            <a:noFill/>
          </a:ln>
        </p:spPr>
      </p:pic>
      <p:pic>
        <p:nvPicPr>
          <p:cNvPr id="466" name="Picture 4_0" descr=""/>
          <p:cNvPicPr/>
          <p:nvPr/>
        </p:nvPicPr>
        <p:blipFill>
          <a:blip r:embed="rId3"/>
          <a:stretch/>
        </p:blipFill>
        <p:spPr>
          <a:xfrm>
            <a:off x="6583680" y="4206240"/>
            <a:ext cx="1186200" cy="1234080"/>
          </a:xfrm>
          <a:prstGeom prst="rect">
            <a:avLst/>
          </a:prstGeom>
          <a:ln>
            <a:noFill/>
          </a:ln>
        </p:spPr>
      </p:pic>
      <p:sp>
        <p:nvSpPr>
          <p:cNvPr id="467" name="CustomShape 3"/>
          <p:cNvSpPr/>
          <p:nvPr/>
        </p:nvSpPr>
        <p:spPr>
          <a:xfrm>
            <a:off x="2286000" y="7863840"/>
            <a:ext cx="298116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Odkud tehle obrazek mam?</a:t>
            </a:r>
            <a:endParaRPr b="0" lang="en-US" sz="1800" spc="-1" strike="noStrike">
              <a:latin typeface="Arial"/>
            </a:endParaRPr>
          </a:p>
        </p:txBody>
      </p:sp>
      <p:sp>
        <p:nvSpPr>
          <p:cNvPr id="468" name="CustomShape 4"/>
          <p:cNvSpPr/>
          <p:nvPr/>
        </p:nvSpPr>
        <p:spPr>
          <a:xfrm>
            <a:off x="166320" y="1482480"/>
            <a:ext cx="52149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Things to consider:</a:t>
            </a:r>
            <a:endParaRPr b="0" lang="en-US" sz="1600" spc="-1" strike="noStrike">
              <a:latin typeface="Arial"/>
            </a:endParaRPr>
          </a:p>
          <a:p>
            <a:pPr>
              <a:lnSpc>
                <a:spcPct val="100000"/>
              </a:lnSpc>
            </a:pPr>
            <a:endParaRPr b="0" lang="en-US" sz="16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Radiation hardness – not crutial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All balanced against cross talk, gain, noise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Overvoltage control and temperature stabilization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 monitoring on readout boards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Temperature-controled readout box</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Possibly adaptive bias voltage regulator</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400" spc="-1" strike="noStrike">
                <a:solidFill>
                  <a:srgbClr val="1c1c1c"/>
                </a:solidFill>
                <a:latin typeface="Noto Sans SemiBold"/>
                <a:ea typeface="DejaVu Sans"/>
              </a:rPr>
              <a:t>discussing with CALICE experts</a:t>
            </a:r>
            <a:endParaRPr b="0" lang="en-US" sz="14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Calibration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Based on on LED-pulser</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Ideally brought to both scintillator and SiPMs</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Dynamic range</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High charge fragments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Possible non-linearity and saturation</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Will need simulation</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May add attenuated readout channel</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69"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Choice of SiPMs</a:t>
            </a:r>
            <a:endParaRPr b="0" lang="en-US" sz="3200" spc="-1" strike="noStrike">
              <a:latin typeface="Arial"/>
            </a:endParaRPr>
          </a:p>
        </p:txBody>
      </p:sp>
      <p:sp>
        <p:nvSpPr>
          <p:cNvPr id="470"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S forward wall </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71" name="CustomShape 3"/>
          <p:cNvSpPr/>
          <p:nvPr/>
        </p:nvSpPr>
        <p:spPr>
          <a:xfrm>
            <a:off x="183240" y="1481040"/>
            <a:ext cx="52149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Things to consider:</a:t>
            </a:r>
            <a:endParaRPr b="0" lang="en-US" sz="1600" spc="-1" strike="noStrike">
              <a:latin typeface="Arial"/>
            </a:endParaRPr>
          </a:p>
          <a:p>
            <a:pPr>
              <a:lnSpc>
                <a:spcPct val="100000"/>
              </a:lnSpc>
            </a:pPr>
            <a:endParaRPr b="0" lang="en-US" sz="16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Radiation hardness – not crutial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All balanced against cross talk, gain, noise …</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Overvoltage control and temperature stabilization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 monitoring on readout boards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Temperature-controled readout box</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Possibly adaptive bias voltage regulator</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400" spc="-1" strike="noStrike">
                <a:solidFill>
                  <a:srgbClr val="1c1c1c"/>
                </a:solidFill>
                <a:latin typeface="Noto Sans SemiBold"/>
                <a:ea typeface="DejaVu Sans"/>
              </a:rPr>
              <a:t>discussing with CALICE experts</a:t>
            </a:r>
            <a:endParaRPr b="0" lang="en-US" sz="14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Calibration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Based on on LED-pulser</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Ideally brought to both scintillator and SiPMs</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Dynamic range</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High charge fragments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Possible non-linearity and saturation</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Will need simulation</a:t>
            </a:r>
            <a:endParaRPr b="0" lang="en-US" sz="1500" spc="-1" strike="noStrike">
              <a:latin typeface="Arial"/>
            </a:endParaRPr>
          </a:p>
          <a:p>
            <a:pPr lvl="2" marL="648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May add attenuated readout channel</a:t>
            </a:r>
            <a:endParaRPr b="0" lang="en-US" sz="15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Time resolution</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Likely driven by tile size and WLS</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Considering Onsemi SiPM with fast output </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472" name="" descr=""/>
          <p:cNvPicPr/>
          <p:nvPr/>
        </p:nvPicPr>
        <p:blipFill>
          <a:blip r:embed="rId1"/>
          <a:stretch/>
        </p:blipFill>
        <p:spPr>
          <a:xfrm>
            <a:off x="5172120" y="3474720"/>
            <a:ext cx="4152600" cy="3634200"/>
          </a:xfrm>
          <a:prstGeom prst="rect">
            <a:avLst/>
          </a:prstGeom>
          <a:ln>
            <a:noFill/>
          </a:ln>
        </p:spPr>
      </p:pic>
      <p:sp>
        <p:nvSpPr>
          <p:cNvPr id="473" name="CustomShape 4"/>
          <p:cNvSpPr/>
          <p:nvPr/>
        </p:nvSpPr>
        <p:spPr>
          <a:xfrm>
            <a:off x="3019680" y="7680960"/>
            <a:ext cx="5482440" cy="649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000" spc="-1" strike="noStrike">
                <a:solidFill>
                  <a:srgbClr val="000000"/>
                </a:solidFill>
                <a:latin typeface="Arial"/>
                <a:ea typeface="DejaVu Sans"/>
              </a:rPr>
              <a:t>Rise time 300 ps − 1 ns and pulse widths of 600 ps − 3 ns FWHM </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474" name="Picture 11_0" descr="Chart, surface chart&#10;&#10;Description automatically generated"/>
          <p:cNvPicPr/>
          <p:nvPr/>
        </p:nvPicPr>
        <p:blipFill>
          <a:blip r:embed="rId1"/>
          <a:stretch/>
        </p:blipFill>
        <p:spPr>
          <a:xfrm>
            <a:off x="91440" y="4705200"/>
            <a:ext cx="3289680" cy="2893320"/>
          </a:xfrm>
          <a:prstGeom prst="rect">
            <a:avLst/>
          </a:prstGeom>
          <a:ln>
            <a:noFill/>
          </a:ln>
        </p:spPr>
      </p:pic>
      <p:sp>
        <p:nvSpPr>
          <p:cNvPr id="475"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Simulation for physics perfomance</a:t>
            </a:r>
            <a:endParaRPr b="0" lang="en-US" sz="3200" spc="-1" strike="noStrike">
              <a:latin typeface="Arial"/>
            </a:endParaRPr>
          </a:p>
        </p:txBody>
      </p:sp>
      <p:sp>
        <p:nvSpPr>
          <p:cNvPr id="476"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S forward wall </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77" name="CustomShape 3"/>
          <p:cNvSpPr/>
          <p:nvPr/>
        </p:nvSpPr>
        <p:spPr>
          <a:xfrm>
            <a:off x="183240" y="1229040"/>
            <a:ext cx="5301000" cy="3471120"/>
          </a:xfrm>
          <a:prstGeom prst="rect">
            <a:avLst/>
          </a:prstGeom>
          <a:noFill/>
          <a:ln>
            <a:noFill/>
          </a:ln>
        </p:spPr>
        <p:style>
          <a:lnRef idx="0"/>
          <a:fillRef idx="0"/>
          <a:effectRef idx="0"/>
          <a:fontRef idx="minor"/>
        </p:style>
        <p:txBody>
          <a:bodyPr lIns="0" rIns="0" tIns="0" bIns="0">
            <a:noAutofit/>
          </a:bodyPr>
          <a:p>
            <a:pPr>
              <a:lnSpc>
                <a:spcPct val="100000"/>
              </a:lnSpc>
            </a:pPr>
            <a:endParaRPr b="0" lang="en-US" sz="1800" spc="-1" strike="noStrike">
              <a:latin typeface="Arial"/>
            </a:endParaRPr>
          </a:p>
          <a:p>
            <a:pPr>
              <a:lnSpc>
                <a:spcPct val="100000"/>
              </a:lnSpc>
            </a:pPr>
            <a:r>
              <a:rPr b="1" lang="en-US" sz="1600" spc="-1" strike="noStrike">
                <a:solidFill>
                  <a:srgbClr val="1c1c1c"/>
                </a:solidFill>
                <a:latin typeface="Noto Sans SemiBold"/>
                <a:ea typeface="DejaVu Sans"/>
              </a:rPr>
              <a:t>Many questions:</a:t>
            </a:r>
            <a:endParaRPr b="0" lang="en-US" sz="1600" spc="-1" strike="noStrike">
              <a:latin typeface="Arial"/>
            </a:endParaRPr>
          </a:p>
          <a:p>
            <a:pPr>
              <a:lnSpc>
                <a:spcPct val="100000"/>
              </a:lnSpc>
            </a:pPr>
            <a:endParaRPr b="0" lang="en-US" sz="16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Event plane and centrality resolution</a:t>
            </a:r>
            <a:endParaRPr b="0" lang="en-US" sz="1500" spc="-1" strike="noStrike">
              <a:latin typeface="Arial"/>
            </a:endParaRPr>
          </a:p>
          <a:p>
            <a:pPr lvl="1" marL="432000" indent="-21456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Background effcest</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Effect of central hole</a:t>
            </a:r>
            <a:endParaRPr b="0" lang="en-US" sz="1500" spc="-1" strike="noStrike">
              <a:latin typeface="Arial"/>
            </a:endParaRPr>
          </a:p>
          <a:p>
            <a:pPr>
              <a:lnSpc>
                <a:spcPct val="100000"/>
              </a:lnSpc>
              <a:spcBef>
                <a:spcPts val="215"/>
              </a:spcBef>
              <a:spcAft>
                <a:spcPts val="360"/>
              </a:spcAft>
            </a:pPr>
            <a:r>
              <a:rPr b="0" lang="en-US" sz="1500" spc="-1" strike="noStrike">
                <a:solidFill>
                  <a:srgbClr val="1c1c1c"/>
                </a:solidFill>
                <a:latin typeface="Noto Sans SemiBold"/>
                <a:ea typeface="DejaVu Sans"/>
              </a:rPr>
              <a:t>Optimization of tile depth</a:t>
            </a:r>
            <a:endParaRPr b="0" lang="en-US" sz="1500" spc="-1" strike="noStrike">
              <a:latin typeface="Arial"/>
            </a:endParaRPr>
          </a:p>
          <a:p>
            <a:pPr lvl="1" marL="432000" indent="-213840">
              <a:lnSpc>
                <a:spcPct val="100000"/>
              </a:lnSpc>
              <a:spcAft>
                <a:spcPts val="360"/>
              </a:spcAft>
              <a:buClr>
                <a:srgbClr val="000000"/>
              </a:buClr>
              <a:buSzPct val="45000"/>
              <a:buFont typeface="Wingdings" charset="2"/>
              <a:buChar char=""/>
            </a:pPr>
            <a:r>
              <a:rPr b="0" lang="en-US" sz="1500" spc="-1" strike="noStrike">
                <a:solidFill>
                  <a:srgbClr val="1c1c1c"/>
                </a:solidFill>
                <a:latin typeface="Noto Sans SemiBold"/>
                <a:ea typeface="DejaVu Sans"/>
              </a:rPr>
              <a:t>Influence on charge-weighting</a:t>
            </a:r>
            <a:endParaRPr b="0" lang="en-US" sz="1500" spc="-1" strike="noStrike">
              <a:latin typeface="Arial"/>
            </a:endParaRPr>
          </a:p>
          <a:p>
            <a:pPr lvl="1" marL="432000" indent="-213840">
              <a:lnSpc>
                <a:spcPct val="100000"/>
              </a:lnSpc>
              <a:spcAft>
                <a:spcPts val="360"/>
              </a:spcAft>
              <a:buClr>
                <a:srgbClr val="000000"/>
              </a:buClr>
              <a:buSzPct val="45000"/>
              <a:buFont typeface="Wingdings" charset="2"/>
              <a:buChar char=""/>
            </a:pPr>
            <a:r>
              <a:rPr b="0" lang="en-US" sz="1500" spc="-1" strike="noStrike">
                <a:solidFill>
                  <a:srgbClr val="1c1c1c"/>
                </a:solidFill>
                <a:latin typeface="Noto Sans SemiBold"/>
                <a:ea typeface="DejaVu Sans"/>
              </a:rPr>
              <a:t>Yield vs readout time</a:t>
            </a:r>
            <a:endParaRPr b="0" lang="en-US" sz="1500" spc="-1" strike="noStrike">
              <a:latin typeface="Arial"/>
            </a:endParaRPr>
          </a:p>
          <a:p>
            <a:pPr lvl="1" marL="432000" indent="-213840">
              <a:lnSpc>
                <a:spcPct val="100000"/>
              </a:lnSpc>
              <a:spcAft>
                <a:spcPts val="360"/>
              </a:spcAft>
              <a:buClr>
                <a:srgbClr val="000000"/>
              </a:buClr>
              <a:buSzPct val="45000"/>
              <a:buFont typeface="Wingdings" charset="2"/>
              <a:buChar char=""/>
            </a:pPr>
            <a:r>
              <a:rPr b="0" lang="en-US" sz="1500" spc="-1" strike="noStrike">
                <a:solidFill>
                  <a:srgbClr val="1c1c1c"/>
                </a:solidFill>
                <a:latin typeface="Noto Sans SemiBold"/>
                <a:ea typeface="DejaVu Sans"/>
              </a:rPr>
              <a:t>Needed dynamics range </a:t>
            </a:r>
            <a:endParaRPr b="0" lang="en-US" sz="1500" spc="-1" strike="noStrike">
              <a:latin typeface="Arial"/>
            </a:endParaRPr>
          </a:p>
          <a:p>
            <a:pPr>
              <a:lnSpc>
                <a:spcPct val="100000"/>
              </a:lnSpc>
              <a:spcBef>
                <a:spcPts val="360"/>
              </a:spcBef>
              <a:spcAft>
                <a:spcPts val="360"/>
              </a:spcAft>
            </a:pPr>
            <a:r>
              <a:rPr b="0" lang="en-US" sz="1500" spc="-1" strike="noStrike">
                <a:solidFill>
                  <a:srgbClr val="1c1c1c"/>
                </a:solidFill>
                <a:latin typeface="Noto Sans SemiBold"/>
                <a:ea typeface="DejaVu Sans"/>
              </a:rPr>
              <a:t>Expected radiation dose (FLUKA)</a:t>
            </a:r>
            <a:endParaRPr b="0" lang="en-US" sz="1500" spc="-1" strike="noStrike">
              <a:latin typeface="Arial"/>
            </a:endParaRPr>
          </a:p>
          <a:p>
            <a:pPr lvl="1" marL="432000" indent="-213840">
              <a:lnSpc>
                <a:spcPct val="100000"/>
              </a:lnSpc>
              <a:spcAft>
                <a:spcPts val="360"/>
              </a:spcAft>
              <a:buClr>
                <a:srgbClr val="000000"/>
              </a:buClr>
              <a:buSzPct val="45000"/>
              <a:buFont typeface="Wingdings" charset="2"/>
              <a:buChar char=""/>
            </a:pPr>
            <a:r>
              <a:rPr b="0" lang="en-US" sz="1500" spc="-1" strike="noStrike">
                <a:solidFill>
                  <a:srgbClr val="1c1c1c"/>
                </a:solidFill>
                <a:latin typeface="Noto Sans SemiBold"/>
                <a:ea typeface="DejaVu Sans"/>
              </a:rPr>
              <a:t>Previously done with MCNP</a:t>
            </a:r>
            <a:endParaRPr b="0" lang="en-US" sz="1500" spc="-1" strike="noStrike">
              <a:latin typeface="Arial"/>
            </a:endParaRPr>
          </a:p>
          <a:p>
            <a:pPr lvl="1" marL="432000" indent="-213840">
              <a:lnSpc>
                <a:spcPct val="100000"/>
              </a:lnSpc>
              <a:spcAft>
                <a:spcPts val="360"/>
              </a:spcAft>
              <a:buClr>
                <a:srgbClr val="000000"/>
              </a:buClr>
              <a:buSzPct val="45000"/>
              <a:buFont typeface="Wingdings" charset="2"/>
              <a:buChar char=""/>
            </a:pPr>
            <a:r>
              <a:rPr b="0" lang="en-US" sz="1500" spc="-1" strike="noStrike">
                <a:solidFill>
                  <a:srgbClr val="1c1c1c"/>
                </a:solidFill>
                <a:latin typeface="Noto Sans SemiBold"/>
                <a:ea typeface="DejaVu Sans"/>
              </a:rPr>
              <a:t>How close can we get to beam?</a:t>
            </a:r>
            <a:endParaRPr b="0" lang="en-US" sz="1500" spc="-1" strike="noStrike">
              <a:latin typeface="Arial"/>
            </a:endParaRPr>
          </a:p>
          <a:p>
            <a:pPr>
              <a:lnSpc>
                <a:spcPct val="100000"/>
              </a:lnSpc>
            </a:pPr>
            <a:endParaRPr b="0" lang="en-US" sz="1500" spc="-1" strike="noStrike">
              <a:latin typeface="Arial"/>
            </a:endParaRPr>
          </a:p>
          <a:p>
            <a:pPr>
              <a:lnSpc>
                <a:spcPct val="100000"/>
              </a:lnSpc>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478" name="Picture 2_0" descr=""/>
          <p:cNvPicPr/>
          <p:nvPr/>
        </p:nvPicPr>
        <p:blipFill>
          <a:blip r:embed="rId2"/>
          <a:srcRect l="0" t="0" r="0" b="1209"/>
          <a:stretch/>
        </p:blipFill>
        <p:spPr>
          <a:xfrm>
            <a:off x="4656600" y="1621080"/>
            <a:ext cx="3022200" cy="2948760"/>
          </a:xfrm>
          <a:prstGeom prst="rect">
            <a:avLst/>
          </a:prstGeom>
          <a:ln>
            <a:noFill/>
          </a:ln>
        </p:spPr>
      </p:pic>
      <p:sp>
        <p:nvSpPr>
          <p:cNvPr id="479" name="CustomShape 4"/>
          <p:cNvSpPr/>
          <p:nvPr/>
        </p:nvSpPr>
        <p:spPr>
          <a:xfrm>
            <a:off x="5303520" y="7132320"/>
            <a:ext cx="4189680" cy="300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US" sz="1300" spc="-1" strike="noStrike">
                <a:solidFill>
                  <a:srgbClr val="1c1c1c"/>
                </a:solidFill>
                <a:latin typeface="Arial"/>
                <a:ea typeface="DejaVu Sans"/>
              </a:rPr>
              <a:t>D.Finogeev at 38th CBM Collaboration Meeting</a:t>
            </a:r>
            <a:endParaRPr b="0" lang="en-US" sz="1300" spc="-1" strike="noStrike">
              <a:latin typeface="Arial"/>
            </a:endParaRPr>
          </a:p>
        </p:txBody>
      </p:sp>
      <p:grpSp>
        <p:nvGrpSpPr>
          <p:cNvPr id="480" name="Group 5"/>
          <p:cNvGrpSpPr/>
          <p:nvPr/>
        </p:nvGrpSpPr>
        <p:grpSpPr>
          <a:xfrm>
            <a:off x="3749040" y="5058720"/>
            <a:ext cx="6291720" cy="1980000"/>
            <a:chOff x="3749040" y="5058720"/>
            <a:chExt cx="6291720" cy="1980000"/>
          </a:xfrm>
        </p:grpSpPr>
        <p:pic>
          <p:nvPicPr>
            <p:cNvPr id="481" name="Picture 6_2" descr=""/>
            <p:cNvPicPr/>
            <p:nvPr/>
          </p:nvPicPr>
          <p:blipFill>
            <a:blip r:embed="rId3"/>
            <a:stretch/>
          </p:blipFill>
          <p:spPr>
            <a:xfrm>
              <a:off x="3749040" y="5058720"/>
              <a:ext cx="6291720" cy="1980000"/>
            </a:xfrm>
            <a:prstGeom prst="rect">
              <a:avLst/>
            </a:prstGeom>
            <a:ln>
              <a:noFill/>
            </a:ln>
          </p:spPr>
        </p:pic>
        <p:pic>
          <p:nvPicPr>
            <p:cNvPr id="482" name="Picture 9_0" descr=""/>
            <p:cNvPicPr/>
            <p:nvPr/>
          </p:nvPicPr>
          <p:blipFill>
            <a:blip r:embed="rId4"/>
            <a:stretch/>
          </p:blipFill>
          <p:spPr>
            <a:xfrm>
              <a:off x="4341960" y="6126120"/>
              <a:ext cx="794160" cy="616320"/>
            </a:xfrm>
            <a:prstGeom prst="rect">
              <a:avLst/>
            </a:prstGeom>
            <a:ln>
              <a:noFill/>
            </a:ln>
          </p:spPr>
        </p:pic>
      </p:grpSp>
      <p:pic>
        <p:nvPicPr>
          <p:cNvPr id="483" name="Picture 2_2" descr=""/>
          <p:cNvPicPr/>
          <p:nvPr/>
        </p:nvPicPr>
        <p:blipFill>
          <a:blip r:embed="rId5"/>
          <a:stretch/>
        </p:blipFill>
        <p:spPr>
          <a:xfrm>
            <a:off x="7132320" y="5394960"/>
            <a:ext cx="795960" cy="602640"/>
          </a:xfrm>
          <a:prstGeom prst="rect">
            <a:avLst/>
          </a:prstGeom>
          <a:ln>
            <a:noFill/>
          </a:ln>
        </p:spPr>
      </p:pic>
      <p:sp>
        <p:nvSpPr>
          <p:cNvPr id="484" name="CustomShape 6"/>
          <p:cNvSpPr/>
          <p:nvPr/>
        </p:nvSpPr>
        <p:spPr>
          <a:xfrm>
            <a:off x="365760" y="7285320"/>
            <a:ext cx="161856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Tenorite"/>
                <a:ea typeface="Tenorite"/>
              </a:rPr>
              <a:t>PRC 102, 024914</a:t>
            </a:r>
            <a:endParaRPr b="0" lang="en-US" sz="1200" spc="-1" strike="noStrike">
              <a:latin typeface="Arial"/>
            </a:endParaRPr>
          </a:p>
        </p:txBody>
      </p:sp>
      <p:sp>
        <p:nvSpPr>
          <p:cNvPr id="485" name="CustomShape 7"/>
          <p:cNvSpPr/>
          <p:nvPr/>
        </p:nvSpPr>
        <p:spPr>
          <a:xfrm>
            <a:off x="1645920" y="4790880"/>
            <a:ext cx="155232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300" spc="-1" strike="noStrike">
                <a:solidFill>
                  <a:srgbClr val="000000"/>
                </a:solidFill>
                <a:latin typeface="Arial"/>
                <a:ea typeface="DejaVu Sans"/>
              </a:rPr>
              <a:t>HADES FWall</a:t>
            </a:r>
            <a:r>
              <a:rPr b="0" lang="en-US" sz="1800" spc="-1" strike="noStrike">
                <a:solidFill>
                  <a:srgbClr val="000000"/>
                </a:solidFill>
                <a:latin typeface="Arial"/>
                <a:ea typeface="DejaVu Sans"/>
              </a:rPr>
              <a:t> </a:t>
            </a:r>
            <a:endParaRPr b="0" lang="en-US" sz="1800" spc="-1" strike="noStrike">
              <a:latin typeface="Arial"/>
            </a:endParaRPr>
          </a:p>
        </p:txBody>
      </p:sp>
      <p:sp>
        <p:nvSpPr>
          <p:cNvPr id="486" name="CustomShape 8"/>
          <p:cNvSpPr/>
          <p:nvPr/>
        </p:nvSpPr>
        <p:spPr>
          <a:xfrm>
            <a:off x="4937760" y="4846320"/>
            <a:ext cx="5713560" cy="2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300" spc="-1" strike="noStrike">
                <a:solidFill>
                  <a:srgbClr val="000000"/>
                </a:solidFill>
                <a:latin typeface="Arial"/>
                <a:ea typeface="DejaVu Sans"/>
              </a:rPr>
              <a:t>DCM-QGSM-SMM,   Au-Au @ 12A GeV/c</a:t>
            </a:r>
            <a:endParaRPr b="0" lang="en-US" sz="1300" spc="-1" strike="noStrike">
              <a:latin typeface="Arial"/>
            </a:endParaRPr>
          </a:p>
        </p:txBody>
      </p:sp>
      <p:sp>
        <p:nvSpPr>
          <p:cNvPr id="487" name="CustomShape 9"/>
          <p:cNvSpPr/>
          <p:nvPr/>
        </p:nvSpPr>
        <p:spPr>
          <a:xfrm>
            <a:off x="7498080" y="1828800"/>
            <a:ext cx="2466720" cy="487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1" strike="noStrike">
                <a:solidFill>
                  <a:srgbClr val="000000"/>
                </a:solidFill>
                <a:latin typeface="Arial"/>
                <a:ea typeface="DejaVu Sans"/>
              </a:rPr>
              <a:t>PSD radiatiion dose simulation</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88"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Simulation for physics perfomance</a:t>
            </a:r>
            <a:endParaRPr b="0" lang="en-US" sz="3200" spc="-1" strike="noStrike">
              <a:latin typeface="Arial"/>
            </a:endParaRPr>
          </a:p>
        </p:txBody>
      </p:sp>
      <p:sp>
        <p:nvSpPr>
          <p:cNvPr id="489"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S forward wall </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490" name="CustomShape 3"/>
          <p:cNvSpPr/>
          <p:nvPr/>
        </p:nvSpPr>
        <p:spPr>
          <a:xfrm>
            <a:off x="274680" y="1572480"/>
            <a:ext cx="5301000" cy="2540160"/>
          </a:xfrm>
          <a:prstGeom prst="rect">
            <a:avLst/>
          </a:prstGeom>
          <a:noFill/>
          <a:ln>
            <a:noFill/>
          </a:ln>
        </p:spPr>
        <p:style>
          <a:lnRef idx="0"/>
          <a:fillRef idx="0"/>
          <a:effectRef idx="0"/>
          <a:fontRef idx="minor"/>
        </p:style>
        <p:txBody>
          <a:bodyPr lIns="0" rIns="0" tIns="0" bIns="0">
            <a:noAutofit/>
          </a:bodyPr>
          <a:p>
            <a:pPr>
              <a:lnSpc>
                <a:spcPct val="100000"/>
              </a:lnSpc>
            </a:pPr>
            <a:r>
              <a:rPr b="0" lang="en-US" sz="1500" spc="-1" strike="noStrike">
                <a:solidFill>
                  <a:srgbClr val="1c1c1c"/>
                </a:solidFill>
                <a:latin typeface="Noto Sans SemiBold"/>
                <a:ea typeface="DejaVu Sans"/>
              </a:rPr>
              <a:t> </a:t>
            </a:r>
            <a:r>
              <a:rPr b="1" lang="en-US" sz="1600" spc="-1" strike="noStrike">
                <a:solidFill>
                  <a:srgbClr val="1c1c1c"/>
                </a:solidFill>
                <a:latin typeface="Noto Sans SemiBold"/>
                <a:ea typeface="DejaVu Sans"/>
              </a:rPr>
              <a:t>Very first look </a:t>
            </a:r>
            <a:r>
              <a:rPr b="0" lang="en-US" sz="1600" spc="-1" strike="noStrike">
                <a:solidFill>
                  <a:srgbClr val="1c1c1c"/>
                </a:solidFill>
                <a:latin typeface="Noto Sans SemiBold"/>
                <a:ea typeface="DejaVu Sans"/>
              </a:rPr>
              <a:t>(Lukas Chlad):</a:t>
            </a:r>
            <a:endParaRPr b="0" lang="en-US" sz="1600" spc="-1" strike="noStrike">
              <a:latin typeface="Arial"/>
            </a:endParaRPr>
          </a:p>
          <a:p>
            <a:pPr>
              <a:lnSpc>
                <a:spcPct val="100000"/>
              </a:lnSpc>
            </a:pPr>
            <a:endParaRPr b="0" lang="en-US" sz="1600" spc="-1" strike="noStrike">
              <a:latin typeface="Arial"/>
            </a:endParaRPr>
          </a:p>
          <a:p>
            <a:pPr>
              <a:lnSpc>
                <a:spcPct val="100000"/>
              </a:lnSpc>
              <a:spcBef>
                <a:spcPts val="283"/>
              </a:spcBef>
              <a:spcAft>
                <a:spcPts val="884"/>
              </a:spcAft>
            </a:pPr>
            <a:r>
              <a:rPr b="0" lang="en-US" sz="1500" spc="-1" strike="noStrike">
                <a:solidFill>
                  <a:srgbClr val="1c1c1c"/>
                </a:solidFill>
                <a:latin typeface="Noto Sans SemiBold"/>
                <a:ea typeface="DejaVu Sans"/>
              </a:rPr>
              <a:t>Geometry taken from HADES </a:t>
            </a:r>
            <a:endParaRPr b="0" lang="en-US" sz="1500" spc="-1" strike="noStrike">
              <a:latin typeface="Arial"/>
            </a:endParaRPr>
          </a:p>
          <a:p>
            <a:pPr lvl="1" marL="432000" indent="-214200">
              <a:lnSpc>
                <a:spcPct val="100000"/>
              </a:lnSpc>
              <a:spcBef>
                <a:spcPts val="283"/>
              </a:spcBef>
              <a:spcAft>
                <a:spcPts val="884"/>
              </a:spcAft>
              <a:buClr>
                <a:srgbClr val="000000"/>
              </a:buClr>
              <a:buSzPct val="45000"/>
              <a:buFont typeface="Wingdings" charset="2"/>
              <a:buChar char=""/>
            </a:pPr>
            <a:r>
              <a:rPr b="0" lang="en-US" sz="1500" spc="-1" strike="noStrike">
                <a:solidFill>
                  <a:srgbClr val="1c1c1c"/>
                </a:solidFill>
                <a:latin typeface="Noto Sans SemiBold"/>
                <a:ea typeface="DejaVu Sans"/>
              </a:rPr>
              <a:t>uRQMD </a:t>
            </a:r>
            <a:endParaRPr b="0" lang="en-US" sz="1500" spc="-1" strike="noStrike">
              <a:latin typeface="Arial"/>
            </a:endParaRPr>
          </a:p>
          <a:p>
            <a:pPr lvl="1" marL="432000" indent="-213840">
              <a:lnSpc>
                <a:spcPct val="100000"/>
              </a:lnSpc>
              <a:spcBef>
                <a:spcPts val="283"/>
              </a:spcBef>
              <a:spcAft>
                <a:spcPts val="884"/>
              </a:spcAft>
              <a:buClr>
                <a:srgbClr val="000000"/>
              </a:buClr>
              <a:buSzPct val="45000"/>
              <a:buFont typeface="Wingdings" charset="2"/>
              <a:buChar char=""/>
            </a:pPr>
            <a:r>
              <a:rPr b="0" lang="en-US" sz="1500" spc="-1" strike="noStrike">
                <a:solidFill>
                  <a:srgbClr val="1c1c1c"/>
                </a:solidFill>
                <a:latin typeface="Noto Sans SemiBold"/>
                <a:ea typeface="DejaVu Sans"/>
              </a:rPr>
              <a:t>Will try fine grained model and resuming</a:t>
            </a:r>
            <a:endParaRPr b="0" lang="en-US" sz="1500" spc="-1" strike="noStrike">
              <a:latin typeface="Arial"/>
            </a:endParaRPr>
          </a:p>
          <a:p>
            <a:pPr>
              <a:lnSpc>
                <a:spcPct val="100000"/>
              </a:lnSpc>
              <a:spcBef>
                <a:spcPts val="283"/>
              </a:spcBef>
              <a:spcAft>
                <a:spcPts val="884"/>
              </a:spcAft>
            </a:pPr>
            <a:r>
              <a:rPr b="0" lang="en-US" sz="1500" spc="-1" strike="noStrike">
                <a:solidFill>
                  <a:srgbClr val="1c1c1c"/>
                </a:solidFill>
                <a:latin typeface="Noto Sans SemiBold"/>
                <a:ea typeface="DejaVu Sans"/>
              </a:rPr>
              <a:t>Planning to use other models </a:t>
            </a:r>
            <a:endParaRPr b="0" lang="en-US" sz="1500" spc="-1" strike="noStrike">
              <a:latin typeface="Arial"/>
            </a:endParaRPr>
          </a:p>
          <a:p>
            <a:pPr lvl="1" marL="432000" indent="-213840">
              <a:lnSpc>
                <a:spcPct val="100000"/>
              </a:lnSpc>
              <a:spcBef>
                <a:spcPts val="283"/>
              </a:spcBef>
              <a:spcAft>
                <a:spcPts val="884"/>
              </a:spcAft>
              <a:buClr>
                <a:srgbClr val="000000"/>
              </a:buClr>
              <a:buSzPct val="45000"/>
              <a:buFont typeface="Wingdings" charset="2"/>
              <a:buChar char=""/>
            </a:pPr>
            <a:r>
              <a:rPr b="0" lang="en-US" sz="1400" spc="-1" strike="noStrike">
                <a:solidFill>
                  <a:srgbClr val="1c1c1c"/>
                </a:solidFill>
                <a:latin typeface="Noto Sans SemiBold"/>
                <a:ea typeface="DejaVu Sans"/>
              </a:rPr>
              <a:t>Geant4 + DCM-QGSM seemed to do better for PSD </a:t>
            </a:r>
            <a:endParaRPr b="0" lang="en-US" sz="1400" spc="-1" strike="noStrike">
              <a:latin typeface="Arial"/>
            </a:endParaRPr>
          </a:p>
          <a:p>
            <a:pPr lvl="1" marL="432000" indent="-213840">
              <a:lnSpc>
                <a:spcPct val="100000"/>
              </a:lnSpc>
              <a:spcBef>
                <a:spcPts val="283"/>
              </a:spcBef>
              <a:spcAft>
                <a:spcPts val="884"/>
              </a:spcAft>
              <a:buClr>
                <a:srgbClr val="000000"/>
              </a:buClr>
              <a:buSzPct val="45000"/>
              <a:buFont typeface="Wingdings" charset="2"/>
              <a:buChar char=""/>
            </a:pPr>
            <a:r>
              <a:rPr b="0" lang="en-US" sz="1500" spc="-1" strike="noStrike">
                <a:solidFill>
                  <a:srgbClr val="1c1c1c"/>
                </a:solidFill>
                <a:latin typeface="Noto Sans SemiBold"/>
                <a:ea typeface="DejaVu Sans"/>
              </a:rPr>
              <a:t>Plan to use QnVector framework and compare to PSD performance simulations</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491" name="Picture 8_2" descr="Chart&#10;&#10;Description automatically generated"/>
          <p:cNvPicPr/>
          <p:nvPr/>
        </p:nvPicPr>
        <p:blipFill>
          <a:blip r:embed="rId1"/>
          <a:stretch/>
        </p:blipFill>
        <p:spPr>
          <a:xfrm>
            <a:off x="6035040" y="4663440"/>
            <a:ext cx="3876480" cy="2636280"/>
          </a:xfrm>
          <a:prstGeom prst="rect">
            <a:avLst/>
          </a:prstGeom>
          <a:ln>
            <a:noFill/>
          </a:ln>
        </p:spPr>
      </p:pic>
      <p:sp>
        <p:nvSpPr>
          <p:cNvPr id="492" name="CustomShape 4"/>
          <p:cNvSpPr/>
          <p:nvPr/>
        </p:nvSpPr>
        <p:spPr>
          <a:xfrm>
            <a:off x="6596640" y="4937760"/>
            <a:ext cx="3481920" cy="4536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300" spc="-1" strike="noStrike">
                <a:solidFill>
                  <a:srgbClr val="000000"/>
                </a:solidFill>
                <a:latin typeface="Tenorite"/>
                <a:ea typeface="DejaVu Sans"/>
              </a:rPr>
              <a:t>UrQMD Au+Au @ 6AGeV</a:t>
            </a:r>
            <a:endParaRPr b="0" lang="en-US" sz="1300" spc="-1" strike="noStrike">
              <a:latin typeface="Arial"/>
            </a:endParaRPr>
          </a:p>
        </p:txBody>
      </p:sp>
      <p:sp>
        <p:nvSpPr>
          <p:cNvPr id="493" name="CustomShape 5"/>
          <p:cNvSpPr/>
          <p:nvPr/>
        </p:nvSpPr>
        <p:spPr>
          <a:xfrm>
            <a:off x="8110440" y="3920760"/>
            <a:ext cx="1968120" cy="9234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32" strike="noStrike">
                <a:solidFill>
                  <a:srgbClr val="404040"/>
                </a:solidFill>
                <a:latin typeface="Tenorite"/>
                <a:ea typeface="Tenorite"/>
              </a:rPr>
              <a:t>Modules:</a:t>
            </a:r>
            <a:endParaRPr b="0" lang="en-US" sz="1400" spc="-1" strike="noStrike">
              <a:latin typeface="Arial"/>
            </a:endParaRPr>
          </a:p>
          <a:p>
            <a:pPr>
              <a:lnSpc>
                <a:spcPct val="100000"/>
              </a:lnSpc>
            </a:pPr>
            <a:r>
              <a:rPr b="0" lang="en-US" sz="1400" spc="32" strike="noStrike">
                <a:solidFill>
                  <a:srgbClr val="404040"/>
                </a:solidFill>
                <a:latin typeface="Tenorite"/>
                <a:ea typeface="Tenorite"/>
              </a:rPr>
              <a:t>Small:    4x4 cm</a:t>
            </a:r>
            <a:r>
              <a:rPr b="0" lang="en-US" sz="1400" spc="32" strike="noStrike" baseline="30000">
                <a:solidFill>
                  <a:srgbClr val="404040"/>
                </a:solidFill>
                <a:latin typeface="Tenorite"/>
                <a:ea typeface="Tenorite"/>
              </a:rPr>
              <a:t>2</a:t>
            </a:r>
            <a:br/>
            <a:r>
              <a:rPr b="0" lang="en-US" sz="1400" spc="32" strike="noStrike">
                <a:solidFill>
                  <a:srgbClr val="404040"/>
                </a:solidFill>
                <a:latin typeface="Tenorite"/>
                <a:ea typeface="Tenorite"/>
              </a:rPr>
              <a:t>Medium: 8x8 cm</a:t>
            </a:r>
            <a:r>
              <a:rPr b="0" lang="en-US" sz="1400" spc="32" strike="noStrike" baseline="30000">
                <a:solidFill>
                  <a:srgbClr val="404040"/>
                </a:solidFill>
                <a:latin typeface="Tenorite"/>
                <a:ea typeface="Tenorite"/>
              </a:rPr>
              <a:t>2</a:t>
            </a:r>
            <a:br/>
            <a:r>
              <a:rPr b="0" lang="en-US" sz="1400" spc="32" strike="noStrike">
                <a:solidFill>
                  <a:srgbClr val="404040"/>
                </a:solidFill>
                <a:latin typeface="Tenorite"/>
                <a:ea typeface="Tenorite"/>
              </a:rPr>
              <a:t>Large:   16x16 cm</a:t>
            </a:r>
            <a:r>
              <a:rPr b="0" lang="en-US" sz="1400" spc="32" strike="noStrike" baseline="30000">
                <a:solidFill>
                  <a:srgbClr val="404040"/>
                </a:solidFill>
                <a:latin typeface="Tenorite"/>
                <a:ea typeface="Tenorite"/>
              </a:rPr>
              <a:t>2</a:t>
            </a:r>
            <a:endParaRPr b="0" lang="en-US" sz="1400" spc="-1" strike="noStrike">
              <a:latin typeface="Arial"/>
            </a:endParaRPr>
          </a:p>
        </p:txBody>
      </p:sp>
      <p:sp>
        <p:nvSpPr>
          <p:cNvPr id="494" name="CustomShape 6"/>
          <p:cNvSpPr/>
          <p:nvPr/>
        </p:nvSpPr>
        <p:spPr>
          <a:xfrm>
            <a:off x="6225480" y="4023360"/>
            <a:ext cx="2093400" cy="729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32" strike="noStrike">
                <a:solidFill>
                  <a:srgbClr val="404040"/>
                </a:solidFill>
                <a:latin typeface="Tenorite"/>
                <a:ea typeface="Tenorite"/>
              </a:rPr>
              <a:t>Detector size (cm):</a:t>
            </a:r>
            <a:endParaRPr b="0" lang="en-US" sz="1400" spc="-1" strike="noStrike">
              <a:latin typeface="Arial"/>
            </a:endParaRPr>
          </a:p>
          <a:p>
            <a:pPr>
              <a:lnSpc>
                <a:spcPct val="100000"/>
              </a:lnSpc>
            </a:pPr>
            <a:r>
              <a:rPr b="0" lang="en-US" sz="1400" spc="32" strike="noStrike">
                <a:solidFill>
                  <a:srgbClr val="404040"/>
                </a:solidFill>
                <a:latin typeface="Tenorite"/>
                <a:ea typeface="Tenorite"/>
              </a:rPr>
              <a:t>160 x 128 x 10</a:t>
            </a:r>
            <a:endParaRPr b="0" lang="en-US" sz="1400" spc="-1" strike="noStrike">
              <a:latin typeface="Arial"/>
            </a:endParaRPr>
          </a:p>
        </p:txBody>
      </p:sp>
      <p:pic>
        <p:nvPicPr>
          <p:cNvPr id="495" name="Picture 4_2" descr="Chart, histogram&#10;&#10;Description automatically generated"/>
          <p:cNvPicPr/>
          <p:nvPr/>
        </p:nvPicPr>
        <p:blipFill>
          <a:blip r:embed="rId2"/>
          <a:stretch/>
        </p:blipFill>
        <p:spPr>
          <a:xfrm>
            <a:off x="365760" y="4838400"/>
            <a:ext cx="2740680" cy="2657880"/>
          </a:xfrm>
          <a:prstGeom prst="rect">
            <a:avLst/>
          </a:prstGeom>
          <a:ln>
            <a:noFill/>
          </a:ln>
        </p:spPr>
      </p:pic>
      <p:pic>
        <p:nvPicPr>
          <p:cNvPr id="496" name="Picture 3_4" descr=""/>
          <p:cNvPicPr/>
          <p:nvPr/>
        </p:nvPicPr>
        <p:blipFill>
          <a:blip r:embed="rId3"/>
          <a:stretch/>
        </p:blipFill>
        <p:spPr>
          <a:xfrm>
            <a:off x="3109680" y="4838400"/>
            <a:ext cx="2740680" cy="2657880"/>
          </a:xfrm>
          <a:prstGeom prst="rect">
            <a:avLst/>
          </a:prstGeom>
          <a:ln>
            <a:noFill/>
          </a:ln>
        </p:spPr>
      </p:pic>
      <p:pic>
        <p:nvPicPr>
          <p:cNvPr id="497" name="Picture 11_1" descr="Icon&#10;&#10;Description automatically generated"/>
          <p:cNvPicPr/>
          <p:nvPr/>
        </p:nvPicPr>
        <p:blipFill>
          <a:blip r:embed="rId4"/>
          <a:srcRect l="6157" t="14219" r="-514" b="11161"/>
          <a:stretch/>
        </p:blipFill>
        <p:spPr>
          <a:xfrm>
            <a:off x="6400800" y="1846440"/>
            <a:ext cx="2375280" cy="2072160"/>
          </a:xfrm>
          <a:prstGeom prst="rect">
            <a:avLst/>
          </a:prstGeom>
          <a:ln>
            <a:noFill/>
          </a:ln>
        </p:spPr>
      </p:pic>
      <p:sp>
        <p:nvSpPr>
          <p:cNvPr id="498" name="CustomShape 7"/>
          <p:cNvSpPr/>
          <p:nvPr/>
        </p:nvSpPr>
        <p:spPr>
          <a:xfrm>
            <a:off x="6581520" y="1554480"/>
            <a:ext cx="180792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a:t>
            </a:r>
            <a:r>
              <a:rPr b="0" lang="en-US" sz="1800" spc="-1" strike="noStrike">
                <a:solidFill>
                  <a:srgbClr val="000000"/>
                </a:solidFill>
                <a:latin typeface="Arial"/>
                <a:ea typeface="DejaVu Sans"/>
              </a:rPr>
              <a:t>FWall“ for CBM</a:t>
            </a:r>
            <a:endParaRPr b="0" lang="en-US" sz="1800" spc="-1" strike="noStrike">
              <a:latin typeface="Arial"/>
            </a:endParaRPr>
          </a:p>
        </p:txBody>
      </p:sp>
      <p:sp>
        <p:nvSpPr>
          <p:cNvPr id="499" name="CustomShape 8"/>
          <p:cNvSpPr/>
          <p:nvPr/>
        </p:nvSpPr>
        <p:spPr>
          <a:xfrm>
            <a:off x="6581520" y="1554480"/>
            <a:ext cx="180792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a:t>
            </a:r>
            <a:r>
              <a:rPr b="0" lang="en-US" sz="1800" spc="-1" strike="noStrike">
                <a:solidFill>
                  <a:srgbClr val="000000"/>
                </a:solidFill>
                <a:latin typeface="Arial"/>
                <a:ea typeface="DejaVu Sans"/>
              </a:rPr>
              <a:t>FWall“ for CBM</a:t>
            </a:r>
            <a:endParaRPr b="0" lang="en-US" sz="1800" spc="-1" strike="noStrike">
              <a:latin typeface="Arial"/>
            </a:endParaRPr>
          </a:p>
        </p:txBody>
      </p:sp>
      <p:sp>
        <p:nvSpPr>
          <p:cNvPr id="500" name="CustomShape 9"/>
          <p:cNvSpPr/>
          <p:nvPr/>
        </p:nvSpPr>
        <p:spPr>
          <a:xfrm>
            <a:off x="470520" y="4572000"/>
            <a:ext cx="5196960" cy="288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US" sz="1400" spc="-1" strike="noStrike">
                <a:solidFill>
                  <a:srgbClr val="000000"/>
                </a:solidFill>
                <a:latin typeface="Arial"/>
                <a:ea typeface="DejaVu Sans"/>
              </a:rPr>
              <a:t>Comparison of PSD simulation with mCBM real data (L. Chlad):</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Plans</a:t>
            </a:r>
            <a:endParaRPr b="0" lang="en-US" sz="3200" spc="-1" strike="noStrike">
              <a:latin typeface="Arial"/>
            </a:endParaRPr>
          </a:p>
        </p:txBody>
      </p:sp>
      <p:sp>
        <p:nvSpPr>
          <p:cNvPr id="502" name="CustomShape 2"/>
          <p:cNvSpPr/>
          <p:nvPr/>
        </p:nvSpPr>
        <p:spPr>
          <a:xfrm>
            <a:off x="365760" y="1609920"/>
            <a:ext cx="5303160" cy="5484240"/>
          </a:xfrm>
          <a:prstGeom prst="rect">
            <a:avLst/>
          </a:prstGeom>
          <a:noFill/>
          <a:ln>
            <a:noFill/>
          </a:ln>
        </p:spPr>
        <p:style>
          <a:lnRef idx="0"/>
          <a:fillRef idx="0"/>
          <a:effectRef idx="0"/>
          <a:fontRef idx="minor"/>
        </p:style>
        <p:txBody>
          <a:bodyPr lIns="0" rIns="0" tIns="0" bIns="0">
            <a:noAutofit/>
          </a:bodyPr>
          <a:p>
            <a:pPr>
              <a:lnSpc>
                <a:spcPct val="100000"/>
              </a:lnSpc>
            </a:pPr>
            <a:r>
              <a:rPr b="0" lang="en-US" sz="1700" spc="-1" strike="noStrike">
                <a:solidFill>
                  <a:srgbClr val="1c1c1c"/>
                </a:solidFill>
                <a:latin typeface="Noto Sans SemiBold"/>
                <a:ea typeface="DejaVu Sans"/>
              </a:rPr>
              <a:t>Work started on the main areas</a:t>
            </a:r>
            <a:endParaRPr b="0" lang="en-US" sz="1700" spc="-1" strike="noStrike">
              <a:latin typeface="Arial"/>
            </a:endParaRPr>
          </a:p>
          <a:p>
            <a:pPr>
              <a:lnSpc>
                <a:spcPct val="100000"/>
              </a:lnSpc>
            </a:pPr>
            <a:endParaRPr b="0" lang="en-US" sz="1700" spc="-1" strike="noStrike">
              <a:latin typeface="Arial"/>
            </a:endParaRPr>
          </a:p>
          <a:p>
            <a:pPr>
              <a:lnSpc>
                <a:spcPct val="100000"/>
              </a:lnSpc>
            </a:pPr>
            <a:endParaRPr b="0" lang="en-US" sz="1700" spc="-1" strike="noStrike">
              <a:latin typeface="Arial"/>
            </a:endParaRPr>
          </a:p>
          <a:p>
            <a:pPr>
              <a:lnSpc>
                <a:spcPct val="100000"/>
              </a:lnSpc>
            </a:pPr>
            <a:r>
              <a:rPr b="0" lang="en-US" sz="1700" spc="-1" strike="noStrike">
                <a:solidFill>
                  <a:srgbClr val="1c1c1c"/>
                </a:solidFill>
                <a:latin typeface="Noto Sans SemiBold"/>
                <a:ea typeface="DejaVu Sans"/>
              </a:rPr>
              <a:t>Software and physics performance</a:t>
            </a:r>
            <a:endParaRPr b="0" lang="en-US" sz="1700" spc="-1" strike="noStrike">
              <a:latin typeface="Arial"/>
            </a:endParaRPr>
          </a:p>
          <a:p>
            <a:pPr lvl="1" marL="432000" indent="-215640">
              <a:lnSpc>
                <a:spcPct val="100000"/>
              </a:lnSpc>
              <a:buClr>
                <a:srgbClr val="000000"/>
              </a:buClr>
              <a:buSzPct val="45000"/>
              <a:buFont typeface="Wingdings" charset="2"/>
              <a:buChar char=""/>
            </a:pPr>
            <a:r>
              <a:rPr b="0" lang="en-US" sz="1500" spc="-1" strike="noStrike">
                <a:solidFill>
                  <a:srgbClr val="1c1c1c"/>
                </a:solidFill>
                <a:latin typeface="Noto Sans SemiBold"/>
                <a:ea typeface="DejaVu Sans"/>
              </a:rPr>
              <a:t>Detector geometry and granularity by the end of 2023</a:t>
            </a:r>
            <a:endParaRPr b="0" lang="en-US" sz="1500" spc="-1" strike="noStrike">
              <a:latin typeface="Arial"/>
            </a:endParaRPr>
          </a:p>
          <a:p>
            <a:pPr>
              <a:lnSpc>
                <a:spcPct val="100000"/>
              </a:lnSpc>
            </a:pPr>
            <a:endParaRPr b="0" lang="en-US" sz="1500" spc="-1" strike="noStrike">
              <a:latin typeface="Arial"/>
            </a:endParaRPr>
          </a:p>
          <a:p>
            <a:pPr>
              <a:lnSpc>
                <a:spcPct val="100000"/>
              </a:lnSpc>
            </a:pPr>
            <a:r>
              <a:rPr b="0" lang="en-US" sz="1700" spc="-1" strike="noStrike">
                <a:solidFill>
                  <a:srgbClr val="1c1c1c"/>
                </a:solidFill>
                <a:latin typeface="Noto Sans SemiBold"/>
                <a:ea typeface="DejaVu Sans"/>
              </a:rPr>
              <a:t>Hardware</a:t>
            </a:r>
            <a:endParaRPr b="0" lang="en-US" sz="1700" spc="-1" strike="noStrike">
              <a:latin typeface="Arial"/>
            </a:endParaRPr>
          </a:p>
          <a:p>
            <a:pPr lvl="1" marL="432000" indent="-215640">
              <a:lnSpc>
                <a:spcPct val="100000"/>
              </a:lnSpc>
              <a:buClr>
                <a:srgbClr val="000000"/>
              </a:buClr>
              <a:buSzPct val="45000"/>
              <a:buFont typeface="Wingdings" charset="2"/>
              <a:buChar char=""/>
            </a:pPr>
            <a:r>
              <a:rPr b="0" lang="en-US" sz="1500" spc="-1" strike="noStrike">
                <a:solidFill>
                  <a:srgbClr val="1c1c1c"/>
                </a:solidFill>
                <a:latin typeface="Noto Sans SemiBold"/>
                <a:ea typeface="DejaVu Sans"/>
              </a:rPr>
              <a:t>Module design and testing of components</a:t>
            </a:r>
            <a:endParaRPr b="0" lang="en-US" sz="1500" spc="-1" strike="noStrike">
              <a:latin typeface="Arial"/>
            </a:endParaRPr>
          </a:p>
          <a:p>
            <a:pPr lvl="1" marL="432000" indent="-215640">
              <a:lnSpc>
                <a:spcPct val="100000"/>
              </a:lnSpc>
              <a:buClr>
                <a:srgbClr val="000000"/>
              </a:buClr>
              <a:buSzPct val="45000"/>
              <a:buFont typeface="Wingdings" charset="2"/>
              <a:buChar char=""/>
            </a:pPr>
            <a:r>
              <a:rPr b="0" lang="en-US" sz="1500" spc="-1" strike="noStrike">
                <a:solidFill>
                  <a:srgbClr val="1c1c1c"/>
                </a:solidFill>
                <a:latin typeface="Noto Sans SemiBold"/>
                <a:ea typeface="DejaVu Sans"/>
              </a:rPr>
              <a:t>- final decision on SiPM, scintillation and readout type by the end of 2024</a:t>
            </a:r>
            <a:endParaRPr b="0" lang="en-US" sz="1500" spc="-1" strike="noStrike">
              <a:latin typeface="Arial"/>
            </a:endParaRPr>
          </a:p>
          <a:p>
            <a:pPr>
              <a:lnSpc>
                <a:spcPct val="100000"/>
              </a:lnSpc>
            </a:pPr>
            <a:endParaRPr b="0" lang="en-US" sz="1500" spc="-1" strike="noStrike">
              <a:latin typeface="Arial"/>
            </a:endParaRPr>
          </a:p>
          <a:p>
            <a:pPr lvl="1" marL="432000" indent="-215640">
              <a:lnSpc>
                <a:spcPct val="100000"/>
              </a:lnSpc>
              <a:buClr>
                <a:srgbClr val="000000"/>
              </a:buClr>
              <a:buSzPct val="45000"/>
              <a:buFont typeface="Wingdings" charset="2"/>
              <a:buChar char=""/>
            </a:pPr>
            <a:r>
              <a:rPr b="0" lang="en-US" sz="1500" spc="-1" strike="noStrike">
                <a:solidFill>
                  <a:srgbClr val="1c1c1c"/>
                </a:solidFill>
                <a:latin typeface="Noto Sans SemiBold"/>
                <a:ea typeface="DejaVu Sans"/>
              </a:rPr>
              <a:t>Electronics design</a:t>
            </a:r>
            <a:endParaRPr b="0" lang="en-US" sz="1500" spc="-1" strike="noStrike">
              <a:latin typeface="Arial"/>
            </a:endParaRPr>
          </a:p>
          <a:p>
            <a:pPr>
              <a:lnSpc>
                <a:spcPct val="100000"/>
              </a:lnSpc>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pushing for early version for mCBM setup</a:t>
            </a:r>
            <a:endParaRPr b="0" lang="en-US" sz="1500" spc="-1" strike="noStrike">
              <a:latin typeface="Arial"/>
            </a:endParaRPr>
          </a:p>
          <a:p>
            <a:pPr>
              <a:lnSpc>
                <a:spcPct val="100000"/>
              </a:lnSpc>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will need review at some point</a:t>
            </a:r>
            <a:endParaRPr b="0" lang="en-US" sz="1500" spc="-1" strike="noStrike">
              <a:latin typeface="Arial"/>
            </a:endParaRPr>
          </a:p>
          <a:p>
            <a:pPr>
              <a:lnSpc>
                <a:spcPct val="100000"/>
              </a:lnSpc>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finalize by end of 2025</a:t>
            </a:r>
            <a:endParaRPr b="0" lang="en-US" sz="1500" spc="-1" strike="noStrike">
              <a:latin typeface="Arial"/>
            </a:endParaRPr>
          </a:p>
          <a:p>
            <a:pPr>
              <a:lnSpc>
                <a:spcPct val="100000"/>
              </a:lnSpc>
            </a:pPr>
            <a:endParaRPr b="0" lang="en-US" sz="1500" spc="-1" strike="noStrike">
              <a:latin typeface="Arial"/>
            </a:endParaRPr>
          </a:p>
          <a:p>
            <a:pPr>
              <a:lnSpc>
                <a:spcPct val="100000"/>
              </a:lnSpc>
            </a:pPr>
            <a:r>
              <a:rPr b="0" lang="en-US" sz="1700" spc="-1" strike="noStrike">
                <a:solidFill>
                  <a:srgbClr val="1c1c1c"/>
                </a:solidFill>
                <a:latin typeface="Noto Sans"/>
                <a:ea typeface="DejaVu Sans"/>
              </a:rPr>
              <a:t>Short term plan:</a:t>
            </a:r>
            <a:endParaRPr b="0" lang="en-US" sz="1700" spc="-1" strike="noStrike">
              <a:latin typeface="Arial"/>
            </a:endParaRPr>
          </a:p>
          <a:p>
            <a:pPr lvl="1" marL="432000" indent="-215640">
              <a:lnSpc>
                <a:spcPct val="100000"/>
              </a:lnSpc>
              <a:buClr>
                <a:srgbClr val="000000"/>
              </a:buClr>
              <a:buSzPct val="45000"/>
              <a:buFont typeface="Wingdings" charset="2"/>
              <a:buChar char=""/>
            </a:pPr>
            <a:r>
              <a:rPr b="0" lang="en-US" sz="1500" spc="-1" strike="noStrike">
                <a:solidFill>
                  <a:srgbClr val="1c1c1c"/>
                </a:solidFill>
                <a:latin typeface="Noto Sans"/>
                <a:ea typeface="DejaVu Sans"/>
              </a:rPr>
              <a:t>Modules for testing</a:t>
            </a:r>
            <a:endParaRPr b="0" lang="en-US" sz="1500" spc="-1" strike="noStrike">
              <a:latin typeface="Arial"/>
            </a:endParaRPr>
          </a:p>
          <a:p>
            <a:pPr lvl="1" marL="432000" indent="-215640">
              <a:lnSpc>
                <a:spcPct val="100000"/>
              </a:lnSpc>
              <a:buClr>
                <a:srgbClr val="000000"/>
              </a:buClr>
              <a:buSzPct val="45000"/>
              <a:buFont typeface="Wingdings" charset="2"/>
              <a:buChar char=""/>
            </a:pPr>
            <a:r>
              <a:rPr b="0" lang="en-US" sz="1500" spc="-1" strike="noStrike">
                <a:solidFill>
                  <a:srgbClr val="1c1c1c"/>
                </a:solidFill>
                <a:latin typeface="Noto Sans"/>
                <a:ea typeface="DejaVu Sans"/>
              </a:rPr>
              <a:t>mCBM setup for electronics and module response test </a:t>
            </a:r>
            <a:endParaRPr b="0" lang="en-US" sz="1500" spc="-1" strike="noStrike">
              <a:latin typeface="Arial"/>
            </a:endParaRPr>
          </a:p>
          <a:p>
            <a:pPr>
              <a:lnSpc>
                <a:spcPct val="100000"/>
              </a:lnSpc>
            </a:pPr>
            <a:endParaRPr b="0" lang="en-US" sz="1500" spc="-1" strike="noStrike">
              <a:latin typeface="Arial"/>
            </a:endParaRPr>
          </a:p>
          <a:p>
            <a:pPr>
              <a:lnSpc>
                <a:spcPct val="100000"/>
              </a:lnSpc>
            </a:pPr>
            <a:r>
              <a:rPr b="0" lang="en-US" sz="1700" spc="-1" strike="noStrike">
                <a:solidFill>
                  <a:srgbClr val="000000"/>
                </a:solidFill>
                <a:latin typeface="Noto Sans"/>
                <a:ea typeface="DejaVu Sans"/>
              </a:rPr>
              <a:t>Need to make long term plan (with help of Piotr)</a:t>
            </a:r>
            <a:endParaRPr b="0" lang="en-US" sz="17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a:ea typeface="DejaVu Sans"/>
              </a:rPr>
              <a:t>Not unreasonable to aim for end of 2026 (reserve for procurement and testing)</a:t>
            </a:r>
            <a:endParaRPr b="0" lang="en-US" sz="1500" spc="-1" strike="noStrike">
              <a:latin typeface="Arial"/>
            </a:endParaRPr>
          </a:p>
          <a:p>
            <a:pPr lvl="1" marL="432000" indent="-21384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a:ea typeface="DejaVu Sans"/>
              </a:rPr>
              <a:t>Need to thing about risks (delays, procurement,..?) </a:t>
            </a:r>
            <a:endParaRPr b="0" lang="en-US" sz="1500" spc="-1" strike="noStrike">
              <a:latin typeface="Arial"/>
            </a:endParaRPr>
          </a:p>
          <a:p>
            <a:pPr>
              <a:lnSpc>
                <a:spcPct val="100000"/>
              </a:lnSpc>
              <a:spcAft>
                <a:spcPts val="317"/>
              </a:spcAft>
            </a:pPr>
            <a:endParaRPr b="0" lang="en-US" sz="1500" spc="-1" strike="noStrike">
              <a:latin typeface="Arial"/>
            </a:endParaRPr>
          </a:p>
          <a:p>
            <a:pPr>
              <a:lnSpc>
                <a:spcPct val="100000"/>
              </a:lnSpc>
              <a:spcAft>
                <a:spcPts val="317"/>
              </a:spcAft>
            </a:pPr>
            <a:endParaRPr b="0" lang="en-US" sz="1500" spc="-1" strike="noStrike">
              <a:latin typeface="Arial"/>
            </a:endParaRPr>
          </a:p>
          <a:p>
            <a:pPr>
              <a:lnSpc>
                <a:spcPct val="100000"/>
              </a:lnSpc>
              <a:spcAft>
                <a:spcPts val="850"/>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859"/>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Budget and man power</a:t>
            </a:r>
            <a:endParaRPr b="0" lang="en-US" sz="3200" spc="-1" strike="noStrike">
              <a:latin typeface="Arial"/>
            </a:endParaRPr>
          </a:p>
        </p:txBody>
      </p:sp>
      <p:sp>
        <p:nvSpPr>
          <p:cNvPr id="504" name="CustomShape 2"/>
          <p:cNvSpPr/>
          <p:nvPr/>
        </p:nvSpPr>
        <p:spPr>
          <a:xfrm>
            <a:off x="365760" y="1609920"/>
            <a:ext cx="5303160" cy="5484240"/>
          </a:xfrm>
          <a:prstGeom prst="rect">
            <a:avLst/>
          </a:prstGeom>
          <a:noFill/>
          <a:ln>
            <a:noFill/>
          </a:ln>
        </p:spPr>
        <p:style>
          <a:lnRef idx="0"/>
          <a:fillRef idx="0"/>
          <a:effectRef idx="0"/>
          <a:fontRef idx="minor"/>
        </p:style>
        <p:txBody>
          <a:bodyPr lIns="0" rIns="0" tIns="0" bIns="0">
            <a:noAutofit/>
          </a:bodyPr>
          <a:p>
            <a:pPr>
              <a:lnSpc>
                <a:spcPct val="100000"/>
              </a:lnSpc>
            </a:pPr>
            <a:r>
              <a:rPr b="0" lang="en-US" sz="1700" spc="-1" strike="noStrike">
                <a:solidFill>
                  <a:srgbClr val="1c1c1c"/>
                </a:solidFill>
                <a:latin typeface="Noto Sans SemiBold"/>
                <a:ea typeface="DejaVu Sans"/>
              </a:rPr>
              <a:t>Czech side:</a:t>
            </a:r>
            <a:endParaRPr b="0" lang="en-US" sz="1700" spc="-1" strike="noStrike">
              <a:latin typeface="Arial"/>
            </a:endParaRPr>
          </a:p>
          <a:p>
            <a:pPr>
              <a:lnSpc>
                <a:spcPct val="100000"/>
              </a:lnSpc>
            </a:pPr>
            <a:endParaRPr b="0" lang="en-US" sz="1700" spc="-1" strike="noStrike">
              <a:latin typeface="Arial"/>
            </a:endParaRPr>
          </a:p>
          <a:p>
            <a:pPr>
              <a:lnSpc>
                <a:spcPct val="100000"/>
              </a:lnSpc>
            </a:pPr>
            <a:endParaRPr b="0" lang="en-US" sz="17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Manpower</a:t>
            </a:r>
            <a:endParaRPr b="0" lang="en-US" sz="17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Longterm support from Ministry of Education program of “Large infrastructures” </a:t>
            </a:r>
            <a:endParaRPr b="0" lang="en-US" sz="1500" spc="-1" strike="noStrike">
              <a:latin typeface="Arial"/>
            </a:endParaRPr>
          </a:p>
          <a:p>
            <a:pPr lvl="1" marL="432000" indent="-21564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Mainly man power – one FTE for CBM</a:t>
            </a:r>
            <a:r>
              <a:rPr b="0"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Support of current team</a:t>
            </a:r>
            <a:endParaRPr b="0" lang="en-US" sz="1500" spc="-1" strike="noStrike">
              <a:latin typeface="Arial"/>
            </a:endParaRPr>
          </a:p>
          <a:p>
            <a:pPr lvl="1" marL="432000" indent="-21564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Will try to get additional post doc</a:t>
            </a:r>
            <a:endParaRPr b="0" lang="en-US" sz="1500" spc="-1" strike="noStrike">
              <a:latin typeface="Arial"/>
            </a:endParaRPr>
          </a:p>
          <a:p>
            <a:pPr>
              <a:lnSpc>
                <a:spcPct val="100000"/>
              </a:lnSpc>
              <a:spcBef>
                <a:spcPts val="283"/>
              </a:spcBef>
              <a:spcAft>
                <a:spcPts val="283"/>
              </a:spcAft>
            </a:pPr>
            <a:endParaRPr b="0" lang="en-US" sz="15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Hardware</a:t>
            </a:r>
            <a:endParaRPr b="0" lang="en-US" sz="1700" spc="-1" strike="noStrike">
              <a:latin typeface="Arial"/>
            </a:endParaRPr>
          </a:p>
          <a:p>
            <a:pPr lvl="1" marL="432000" indent="-21564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Upcoming call for hardware money</a:t>
            </a:r>
            <a:endParaRPr b="0" lang="en-US" sz="1500" spc="-1" strike="noStrike">
              <a:latin typeface="Arial"/>
            </a:endParaRPr>
          </a:p>
          <a:p>
            <a:pPr lvl="1" marL="432000" indent="-21564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First estimate ~250k EUR</a:t>
            </a:r>
            <a:endParaRPr b="0" lang="en-US" sz="15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depend on mainly number of channel</a:t>
            </a:r>
            <a:endParaRPr b="0" lang="en-US" sz="15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currently asking for pricing </a:t>
            </a:r>
            <a:r>
              <a:rPr b="0" lang="en-US" sz="1700" spc="-1" strike="noStrike">
                <a:solidFill>
                  <a:srgbClr val="1c1c1c"/>
                </a:solidFill>
                <a:latin typeface="Noto Sans SemiBold"/>
                <a:ea typeface="DejaVu Sans"/>
              </a:rPr>
              <a:t> </a:t>
            </a:r>
            <a:endParaRPr b="0" lang="en-US" sz="1700" spc="-1" strike="noStrike">
              <a:latin typeface="Arial"/>
            </a:endParaRPr>
          </a:p>
          <a:p>
            <a:pPr>
              <a:lnSpc>
                <a:spcPct val="100000"/>
              </a:lnSpc>
              <a:spcBef>
                <a:spcPts val="283"/>
              </a:spcBef>
              <a:spcAft>
                <a:spcPts val="283"/>
              </a:spcAft>
            </a:pPr>
            <a:endParaRPr b="0" lang="en-US" sz="1700" spc="-1" strike="noStrike">
              <a:latin typeface="Arial"/>
            </a:endParaRPr>
          </a:p>
          <a:p>
            <a:pPr>
              <a:lnSpc>
                <a:spcPct val="100000"/>
              </a:lnSpc>
              <a:spcBef>
                <a:spcPts val="283"/>
              </a:spcBef>
              <a:spcAft>
                <a:spcPts val="283"/>
              </a:spcAft>
            </a:pPr>
            <a:r>
              <a:rPr b="0" lang="en-US" sz="1700" spc="-1" strike="noStrike">
                <a:solidFill>
                  <a:srgbClr val="1c1c1c"/>
                </a:solidFill>
                <a:latin typeface="Noto Sans SemiBold"/>
                <a:ea typeface="DejaVu Sans"/>
              </a:rPr>
              <a:t>Risk</a:t>
            </a:r>
            <a:endParaRPr b="0" lang="en-US" sz="1700" spc="-1" strike="noStrike">
              <a:latin typeface="Arial"/>
            </a:endParaRPr>
          </a:p>
          <a:p>
            <a:pPr lvl="1" marL="432000" indent="-215640">
              <a:lnSpc>
                <a:spcPct val="100000"/>
              </a:lnSpc>
              <a:spcBef>
                <a:spcPts val="283"/>
              </a:spcBef>
              <a:spcAft>
                <a:spcPts val="283"/>
              </a:spcAft>
              <a:buClr>
                <a:srgbClr val="000000"/>
              </a:buClr>
              <a:buSzPct val="45000"/>
              <a:buFont typeface="Wingdings" charset="2"/>
              <a:buChar char=""/>
            </a:pPr>
            <a:r>
              <a:rPr b="0" lang="en-US" sz="1500" spc="-1" strike="noStrike">
                <a:solidFill>
                  <a:srgbClr val="1c1c1c"/>
                </a:solidFill>
                <a:latin typeface="Noto Sans SemiBold"/>
                <a:ea typeface="DejaVu Sans"/>
              </a:rPr>
              <a:t>Dwindling support of science in Czech Rep.</a:t>
            </a:r>
            <a:endParaRPr b="0" lang="en-US" sz="15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increasing public debt after Covid</a:t>
            </a:r>
            <a:endParaRPr b="0" lang="en-US" sz="1500" spc="-1" strike="noStrike">
              <a:latin typeface="Arial"/>
            </a:endParaRPr>
          </a:p>
          <a:p>
            <a:pPr>
              <a:lnSpc>
                <a:spcPct val="100000"/>
              </a:lnSpc>
              <a:spcBef>
                <a:spcPts val="283"/>
              </a:spcBef>
              <a:spcAft>
                <a:spcPts val="283"/>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 increasing price of energy and service    </a:t>
            </a:r>
            <a:endParaRPr b="0" lang="en-US" sz="1500" spc="-1" strike="noStrike">
              <a:latin typeface="Arial"/>
            </a:endParaRPr>
          </a:p>
          <a:p>
            <a:pPr>
              <a:lnSpc>
                <a:spcPct val="100000"/>
              </a:lnSpc>
              <a:spcAft>
                <a:spcPts val="850"/>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859"/>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05"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Where are we now</a:t>
            </a:r>
            <a:endParaRPr b="0" lang="en-US" sz="3200" spc="-1" strike="noStrike">
              <a:latin typeface="Arial"/>
            </a:endParaRPr>
          </a:p>
        </p:txBody>
      </p:sp>
      <p:sp>
        <p:nvSpPr>
          <p:cNvPr id="506" name="CustomShape 2"/>
          <p:cNvSpPr/>
          <p:nvPr/>
        </p:nvSpPr>
        <p:spPr>
          <a:xfrm>
            <a:off x="365760" y="1609920"/>
            <a:ext cx="6307920" cy="5484240"/>
          </a:xfrm>
          <a:prstGeom prst="rect">
            <a:avLst/>
          </a:prstGeom>
          <a:noFill/>
          <a:ln>
            <a:noFill/>
          </a:ln>
        </p:spPr>
        <p:style>
          <a:lnRef idx="0"/>
          <a:fillRef idx="0"/>
          <a:effectRef idx="0"/>
          <a:fontRef idx="minor"/>
        </p:style>
        <p:txBody>
          <a:bodyPr lIns="0" rIns="0" tIns="0" bIns="0">
            <a:noAutofit/>
          </a:bodyPr>
          <a:p>
            <a:pPr>
              <a:lnSpc>
                <a:spcPct val="100000"/>
              </a:lnSpc>
              <a:spcAft>
                <a:spcPts val="215"/>
              </a:spcAft>
            </a:pPr>
            <a:r>
              <a:rPr b="0" lang="en-US" sz="1500" spc="-1" strike="noStrike">
                <a:solidFill>
                  <a:srgbClr val="1c1c1c"/>
                </a:solidFill>
                <a:latin typeface="Noto Sans SemiBold"/>
                <a:ea typeface="DejaVu Sans"/>
              </a:rPr>
              <a:t>Testing setup TRB+DiRich+SiPM test board</a:t>
            </a:r>
            <a:endParaRPr b="0" lang="en-US" sz="1500" spc="-1" strike="noStrike">
              <a:latin typeface="Arial"/>
            </a:endParaRPr>
          </a:p>
          <a:p>
            <a:pPr>
              <a:lnSpc>
                <a:spcPct val="100000"/>
              </a:lnSpc>
              <a:spcAft>
                <a:spcPts val="215"/>
              </a:spcAft>
            </a:pPr>
            <a:r>
              <a:rPr b="0" lang="en-US" sz="1500" spc="-1" strike="noStrike">
                <a:solidFill>
                  <a:srgbClr val="1c1c1c"/>
                </a:solidFill>
                <a:latin typeface="Noto Sans SemiBold"/>
                <a:ea typeface="DejaVu Sans"/>
              </a:rPr>
              <a:t>(thanks to Michael Traxler)</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Designing add-on board for DiRich backplane</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Voltage regulation</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Temperature measurement</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Initial ideas on calibrations and mechanical design</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...those will likely change many times</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Starting work on simulations</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Initial work with uRQMD</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Needs realistic backround + material (beampipe)</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Planning to use QnVector Corrections and Analysis framework</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Many things not addressed yet</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mainly scintilllator and WLS material</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Other things </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Make small setup for testing at mCBM</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Opportunistic  complementation with calorimeter modules</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Involve other interested institutions/persons</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507" name="" descr=""/>
          <p:cNvPicPr/>
          <p:nvPr/>
        </p:nvPicPr>
        <p:blipFill>
          <a:blip r:embed="rId1"/>
          <a:stretch/>
        </p:blipFill>
        <p:spPr>
          <a:xfrm>
            <a:off x="8228880" y="1554480"/>
            <a:ext cx="1279440" cy="1279440"/>
          </a:xfrm>
          <a:prstGeom prst="rect">
            <a:avLst/>
          </a:prstGeom>
          <a:ln>
            <a:noFill/>
          </a:ln>
        </p:spPr>
      </p:pic>
      <p:pic>
        <p:nvPicPr>
          <p:cNvPr id="508" name="Picture 1_6" descr=""/>
          <p:cNvPicPr/>
          <p:nvPr/>
        </p:nvPicPr>
        <p:blipFill>
          <a:blip r:embed="rId2"/>
          <a:stretch/>
        </p:blipFill>
        <p:spPr>
          <a:xfrm>
            <a:off x="5486400" y="1485360"/>
            <a:ext cx="2750040" cy="2300400"/>
          </a:xfrm>
          <a:prstGeom prst="rect">
            <a:avLst/>
          </a:prstGeom>
          <a:ln>
            <a:noFill/>
          </a:ln>
        </p:spPr>
      </p:pic>
      <p:pic>
        <p:nvPicPr>
          <p:cNvPr id="509" name="" descr=""/>
          <p:cNvPicPr/>
          <p:nvPr/>
        </p:nvPicPr>
        <p:blipFill>
          <a:blip r:embed="rId3"/>
          <a:stretch/>
        </p:blipFill>
        <p:spPr>
          <a:xfrm>
            <a:off x="5943600" y="3686760"/>
            <a:ext cx="3476880" cy="2337840"/>
          </a:xfrm>
          <a:prstGeom prst="rect">
            <a:avLst/>
          </a:prstGeom>
          <a:ln>
            <a:noFill/>
          </a:ln>
        </p:spPr>
      </p:pic>
      <p:pic>
        <p:nvPicPr>
          <p:cNvPr id="510" name="Picture 8_6" descr="Chart&#10;&#10;Description automatically generated"/>
          <p:cNvPicPr/>
          <p:nvPr/>
        </p:nvPicPr>
        <p:blipFill>
          <a:blip r:embed="rId4"/>
          <a:stretch/>
        </p:blipFill>
        <p:spPr>
          <a:xfrm>
            <a:off x="6858000" y="5957280"/>
            <a:ext cx="3087360" cy="1539360"/>
          </a:xfrm>
          <a:prstGeom prst="rect">
            <a:avLst/>
          </a:prstGeom>
          <a:ln>
            <a:noFill/>
          </a:ln>
        </p:spPr>
      </p:pic>
      <p:pic>
        <p:nvPicPr>
          <p:cNvPr id="511" name="Picture 4_4" descr=""/>
          <p:cNvPicPr/>
          <p:nvPr/>
        </p:nvPicPr>
        <p:blipFill>
          <a:blip r:embed="rId5"/>
          <a:srcRect l="22703" t="10754" r="23816" b="7210"/>
          <a:stretch/>
        </p:blipFill>
        <p:spPr>
          <a:xfrm>
            <a:off x="8412480" y="2743200"/>
            <a:ext cx="1155960" cy="100440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00"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PSD radiation conditions</a:t>
            </a:r>
            <a:endParaRPr b="0" lang="en-US" sz="4000" spc="-1" strike="noStrike">
              <a:latin typeface="Arial"/>
            </a:endParaRPr>
          </a:p>
        </p:txBody>
      </p:sp>
      <p:pic>
        <p:nvPicPr>
          <p:cNvPr id="301" name="Picture 3_5" descr=""/>
          <p:cNvPicPr/>
          <p:nvPr/>
        </p:nvPicPr>
        <p:blipFill>
          <a:blip r:embed="rId1"/>
          <a:stretch/>
        </p:blipFill>
        <p:spPr>
          <a:xfrm>
            <a:off x="10420200" y="1662480"/>
            <a:ext cx="4354560" cy="3715200"/>
          </a:xfrm>
          <a:prstGeom prst="rect">
            <a:avLst/>
          </a:prstGeom>
          <a:ln>
            <a:noFill/>
          </a:ln>
        </p:spPr>
      </p:pic>
      <p:sp>
        <p:nvSpPr>
          <p:cNvPr id="302" name="CustomShape 2"/>
          <p:cNvSpPr/>
          <p:nvPr/>
        </p:nvSpPr>
        <p:spPr>
          <a:xfrm>
            <a:off x="1582560" y="2256480"/>
            <a:ext cx="5274360" cy="2224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000" spc="-1" strike="noStrike">
                <a:solidFill>
                  <a:srgbClr val="000000"/>
                </a:solidFill>
                <a:latin typeface="Noto Sans Black"/>
                <a:ea typeface="DejaVu Sans"/>
              </a:rPr>
              <a:t>Petr Chaloupka</a:t>
            </a:r>
            <a:endParaRPr b="0" lang="en-US" sz="2000" spc="-1" strike="noStrike">
              <a:latin typeface="Arial"/>
            </a:endParaRPr>
          </a:p>
          <a:p>
            <a:pPr>
              <a:lnSpc>
                <a:spcPct val="100000"/>
              </a:lnSpc>
            </a:pPr>
            <a:r>
              <a:rPr b="0" lang="en-US" sz="2000" spc="-1" strike="noStrike">
                <a:solidFill>
                  <a:srgbClr val="000000"/>
                </a:solidFill>
                <a:latin typeface="Noto Sans Black"/>
                <a:ea typeface="DejaVu Sans"/>
              </a:rPr>
              <a:t> </a:t>
            </a:r>
            <a:r>
              <a:rPr b="0" lang="en-US" sz="2000" spc="-1" strike="noStrike">
                <a:solidFill>
                  <a:srgbClr val="000000"/>
                </a:solidFill>
                <a:latin typeface="Noto Sans Black"/>
                <a:ea typeface="DejaVu Sans"/>
              </a:rPr>
              <a:t>For the detector group </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Noto Sans Black"/>
                <a:ea typeface="DejaVu Sans"/>
              </a:rPr>
              <a:t>Andrej Kugler </a:t>
            </a:r>
            <a:r>
              <a:rPr b="0" i="1" lang="en-US" sz="2000" spc="-1" strike="noStrike">
                <a:solidFill>
                  <a:srgbClr val="000000"/>
                </a:solidFill>
                <a:latin typeface="Noto Sans Black"/>
                <a:ea typeface="DejaVu Sans"/>
              </a:rPr>
              <a:t>(NPI Řež),</a:t>
            </a:r>
            <a:endParaRPr b="0" lang="en-US" sz="2000" spc="-1" strike="noStrike">
              <a:latin typeface="Arial"/>
            </a:endParaRPr>
          </a:p>
          <a:p>
            <a:pPr>
              <a:lnSpc>
                <a:spcPct val="100000"/>
              </a:lnSpc>
            </a:pPr>
            <a:r>
              <a:rPr b="0" lang="en-US" sz="2000" spc="-1" strike="noStrike">
                <a:solidFill>
                  <a:srgbClr val="000000"/>
                </a:solidFill>
                <a:latin typeface="Noto Sans Black"/>
                <a:ea typeface="DejaVu Sans"/>
              </a:rPr>
              <a:t>Lukáš Chlad</a:t>
            </a:r>
            <a:r>
              <a:rPr b="1" lang="en-US" sz="2000" spc="-1" strike="noStrike">
                <a:solidFill>
                  <a:srgbClr val="ffffff"/>
                </a:solidFill>
                <a:latin typeface="Noto Sans Black"/>
                <a:ea typeface="DejaVu Sans"/>
              </a:rPr>
              <a:t>(</a:t>
            </a:r>
            <a:r>
              <a:rPr b="0" i="1" lang="en-US" sz="2000" spc="-1" strike="noStrike">
                <a:solidFill>
                  <a:srgbClr val="000000"/>
                </a:solidFill>
                <a:latin typeface="Noto Sans Black"/>
                <a:ea typeface="DejaVu Sans"/>
              </a:rPr>
              <a:t>(NPI Řež, CTU Prague),</a:t>
            </a:r>
            <a:endParaRPr b="0" lang="en-US" sz="2000" spc="-1" strike="noStrike">
              <a:latin typeface="Arial"/>
            </a:endParaRPr>
          </a:p>
          <a:p>
            <a:pPr>
              <a:lnSpc>
                <a:spcPct val="100000"/>
              </a:lnSpc>
            </a:pPr>
            <a:r>
              <a:rPr b="0" lang="en-US" sz="2000" spc="-1" strike="noStrike">
                <a:solidFill>
                  <a:srgbClr val="000000"/>
                </a:solidFill>
                <a:latin typeface="Noto Sans Black"/>
                <a:ea typeface="DejaVu Sans"/>
              </a:rPr>
              <a:t>Petr Chudoba </a:t>
            </a:r>
            <a:r>
              <a:rPr b="0" i="1" lang="en-US" sz="2000" spc="-1" strike="noStrike">
                <a:solidFill>
                  <a:srgbClr val="000000"/>
                </a:solidFill>
                <a:latin typeface="Noto Sans Black"/>
                <a:ea typeface="DejaVu Sans"/>
              </a:rPr>
              <a:t>(CTU Prague)</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12"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Plans and budget</a:t>
            </a:r>
            <a:endParaRPr b="0" lang="en-US" sz="3200" spc="-1" strike="noStrike">
              <a:latin typeface="Arial"/>
            </a:endParaRPr>
          </a:p>
        </p:txBody>
      </p:sp>
      <p:sp>
        <p:nvSpPr>
          <p:cNvPr id="513" name="CustomShape 2"/>
          <p:cNvSpPr/>
          <p:nvPr/>
        </p:nvSpPr>
        <p:spPr>
          <a:xfrm>
            <a:off x="365760" y="1609920"/>
            <a:ext cx="6307920" cy="5484240"/>
          </a:xfrm>
          <a:prstGeom prst="rect">
            <a:avLst/>
          </a:prstGeom>
          <a:noFill/>
          <a:ln>
            <a:noFill/>
          </a:ln>
        </p:spPr>
        <p:style>
          <a:lnRef idx="0"/>
          <a:fillRef idx="0"/>
          <a:effectRef idx="0"/>
          <a:fontRef idx="minor"/>
        </p:style>
        <p:txBody>
          <a:bodyPr lIns="0" rIns="0" tIns="0" bIns="0">
            <a:noAutofit/>
          </a:bodyPr>
          <a:p>
            <a:pPr>
              <a:lnSpc>
                <a:spcPct val="100000"/>
              </a:lnSpc>
              <a:spcAft>
                <a:spcPts val="215"/>
              </a:spcAft>
            </a:pPr>
            <a:r>
              <a:rPr b="0" lang="en-US" sz="1500" spc="-1" strike="noStrike">
                <a:solidFill>
                  <a:srgbClr val="1c1c1c"/>
                </a:solidFill>
                <a:latin typeface="Noto Sans SemiBold"/>
                <a:ea typeface="DejaVu Sans"/>
              </a:rPr>
              <a:t>We have ideas and started to work on the main topics </a:t>
            </a:r>
            <a:endParaRPr b="0" lang="en-US" sz="1500" spc="-1" strike="noStrike">
              <a:latin typeface="Arial"/>
            </a:endParaRPr>
          </a:p>
          <a:p>
            <a:pPr>
              <a:lnSpc>
                <a:spcPct val="100000"/>
              </a:lnSpc>
              <a:spcAft>
                <a:spcPts val="215"/>
              </a:spcAft>
            </a:pPr>
            <a:endParaRPr b="0" lang="en-US" sz="1500" spc="-1" strike="noStrike">
              <a:latin typeface="Arial"/>
            </a:endParaRPr>
          </a:p>
          <a:p>
            <a:pPr>
              <a:lnSpc>
                <a:spcPct val="100000"/>
              </a:lnSpc>
              <a:spcAft>
                <a:spcPts val="215"/>
              </a:spcAft>
            </a:pPr>
            <a:r>
              <a:rPr b="0" lang="en-US" sz="1500" spc="-1" strike="noStrike">
                <a:solidFill>
                  <a:srgbClr val="1c1c1c"/>
                </a:solidFill>
                <a:latin typeface="Noto Sans SemiBold"/>
                <a:ea typeface="DejaVu Sans"/>
              </a:rPr>
              <a:t>Software and physics performance</a:t>
            </a:r>
            <a:r>
              <a:rPr b="0" lang="en-US" sz="1500" spc="-1" strike="noStrike">
                <a:solidFill>
                  <a:srgbClr val="1c1c1c"/>
                </a:solidFill>
                <a:latin typeface="Noto Sans SemiBold"/>
                <a:ea typeface="DejaVu Sans"/>
              </a:rPr>
              <a:t>	</a:t>
            </a:r>
            <a:endParaRPr b="0" lang="en-US" sz="1500" spc="-1" strike="noStrike">
              <a:latin typeface="Arial"/>
            </a:endParaRPr>
          </a:p>
          <a:p>
            <a:pPr marL="216000" indent="-215280">
              <a:lnSpc>
                <a:spcPct val="100000"/>
              </a:lnSpc>
              <a:spcAft>
                <a:spcPts val="215"/>
              </a:spcAft>
              <a:buClr>
                <a:srgbClr val="1c1c1c"/>
              </a:buClr>
              <a:buFont typeface="Wingdings" charset="2"/>
              <a:buChar char=""/>
            </a:pPr>
            <a:r>
              <a:rPr b="0" lang="en-US" sz="1500" spc="-1" strike="noStrike">
                <a:solidFill>
                  <a:srgbClr val="1c1c1c"/>
                </a:solidFill>
                <a:latin typeface="Noto Sans SemiBold"/>
                <a:ea typeface="DejaVu Sans"/>
              </a:rPr>
              <a:t>	</a:t>
            </a:r>
            <a:endParaRPr b="0" lang="en-US" sz="1500" spc="-1" strike="noStrike">
              <a:latin typeface="Arial"/>
            </a:endParaRPr>
          </a:p>
          <a:p>
            <a:pPr lvl="1" marL="432000" indent="-215280">
              <a:lnSpc>
                <a:spcPct val="100000"/>
              </a:lnSpc>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Initial ideas on calibrations and mechanical design</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...those will likely change many times</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Starting work on simulations</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Initial work with uRQMD</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Needs realistic backround + material (beampipe)</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Planning to use QnVector Corrections and Analysis framework</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Many things not addressed yet</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mainly scintilllator and WLS material</a:t>
            </a:r>
            <a:endParaRPr b="0" lang="en-US" sz="1500" spc="-1" strike="noStrike">
              <a:latin typeface="Arial"/>
            </a:endParaRPr>
          </a:p>
          <a:p>
            <a:pPr>
              <a:lnSpc>
                <a:spcPct val="100000"/>
              </a:lnSpc>
              <a:spcBef>
                <a:spcPts val="283"/>
              </a:spcBef>
              <a:spcAft>
                <a:spcPts val="884"/>
              </a:spcAft>
            </a:pPr>
            <a:endParaRPr b="0" lang="en-US" sz="1500" spc="-1" strike="noStrike">
              <a:latin typeface="Arial"/>
            </a:endParaRPr>
          </a:p>
          <a:p>
            <a:pPr>
              <a:lnSpc>
                <a:spcPct val="100000"/>
              </a:lnSpc>
              <a:spcBef>
                <a:spcPts val="289"/>
              </a:spcBef>
              <a:spcAft>
                <a:spcPts val="215"/>
              </a:spcAft>
            </a:pPr>
            <a:r>
              <a:rPr b="0" lang="en-US" sz="1500" spc="-1" strike="noStrike">
                <a:solidFill>
                  <a:srgbClr val="1c1c1c"/>
                </a:solidFill>
                <a:latin typeface="Noto Sans SemiBold"/>
                <a:ea typeface="DejaVu Sans"/>
              </a:rPr>
              <a:t>Other things </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Make small setup for testing at mCBM</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Opportunistic  complementation with calorimeter modules</a:t>
            </a:r>
            <a:endParaRPr b="0" lang="en-US" sz="1500" spc="-1" strike="noStrike">
              <a:latin typeface="Arial"/>
            </a:endParaRPr>
          </a:p>
          <a:p>
            <a:pPr lvl="1" marL="432000" indent="-213840">
              <a:lnSpc>
                <a:spcPct val="100000"/>
              </a:lnSpc>
              <a:spcBef>
                <a:spcPts val="215"/>
              </a:spcBef>
              <a:spcAft>
                <a:spcPts val="215"/>
              </a:spcAft>
              <a:buClr>
                <a:srgbClr val="000000"/>
              </a:buClr>
              <a:buSzPct val="45000"/>
              <a:buFont typeface="Wingdings" charset="2"/>
              <a:buChar char=""/>
            </a:pPr>
            <a:r>
              <a:rPr b="0" lang="en-US" sz="1500" spc="-1" strike="noStrike">
                <a:solidFill>
                  <a:srgbClr val="1c1c1c"/>
                </a:solidFill>
                <a:latin typeface="Noto Sans SemiBold"/>
                <a:ea typeface="DejaVu Sans"/>
              </a:rPr>
              <a:t>Involve other interested institutions/persons</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514" name="" descr=""/>
          <p:cNvPicPr/>
          <p:nvPr/>
        </p:nvPicPr>
        <p:blipFill>
          <a:blip r:embed="rId1"/>
          <a:stretch/>
        </p:blipFill>
        <p:spPr>
          <a:xfrm>
            <a:off x="5760720" y="438480"/>
            <a:ext cx="5322600" cy="3583440"/>
          </a:xfrm>
          <a:prstGeom prst="rect">
            <a:avLst/>
          </a:prstGeom>
          <a:ln>
            <a:noFill/>
          </a:ln>
        </p:spPr>
      </p:pic>
      <p:sp>
        <p:nvSpPr>
          <p:cNvPr id="515" name="CustomShape 1"/>
          <p:cNvSpPr/>
          <p:nvPr/>
        </p:nvSpPr>
        <p:spPr>
          <a:xfrm>
            <a:off x="504000" y="301320"/>
            <a:ext cx="9070200" cy="1260000"/>
          </a:xfrm>
          <a:prstGeom prst="rect">
            <a:avLst/>
          </a:prstGeom>
          <a:noFill/>
          <a:ln>
            <a:noFill/>
          </a:ln>
        </p:spPr>
        <p:style>
          <a:lnRef idx="0"/>
          <a:fillRef idx="0"/>
          <a:effectRef idx="0"/>
          <a:fontRef idx="minor"/>
        </p:style>
      </p:sp>
      <p:pic>
        <p:nvPicPr>
          <p:cNvPr id="516" name="" descr=""/>
          <p:cNvPicPr/>
          <p:nvPr/>
        </p:nvPicPr>
        <p:blipFill>
          <a:blip r:embed="rId2"/>
          <a:stretch/>
        </p:blipFill>
        <p:spPr>
          <a:xfrm>
            <a:off x="80640" y="0"/>
            <a:ext cx="5587200" cy="4143960"/>
          </a:xfrm>
          <a:prstGeom prst="rect">
            <a:avLst/>
          </a:prstGeom>
          <a:ln>
            <a:noFill/>
          </a:ln>
        </p:spPr>
      </p:pic>
      <p:pic>
        <p:nvPicPr>
          <p:cNvPr id="517" name="" descr=""/>
          <p:cNvPicPr/>
          <p:nvPr/>
        </p:nvPicPr>
        <p:blipFill>
          <a:blip r:embed="rId3"/>
          <a:stretch/>
        </p:blipFill>
        <p:spPr>
          <a:xfrm>
            <a:off x="91440" y="4249080"/>
            <a:ext cx="6418080" cy="3247560"/>
          </a:xfrm>
          <a:prstGeom prst="rect">
            <a:avLst/>
          </a:prstGeom>
          <a:ln>
            <a:noFill/>
          </a:ln>
        </p:spPr>
      </p:pic>
      <p:sp>
        <p:nvSpPr>
          <p:cNvPr id="518" name="CustomShape 2"/>
          <p:cNvSpPr/>
          <p:nvPr/>
        </p:nvSpPr>
        <p:spPr>
          <a:xfrm>
            <a:off x="6204960" y="4415760"/>
            <a:ext cx="3486240" cy="2075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000" spc="-1" strike="noStrike">
                <a:solidFill>
                  <a:srgbClr val="000000"/>
                </a:solidFill>
                <a:latin typeface="Arial"/>
                <a:ea typeface="DejaVu Sans"/>
              </a:rPr>
              <a:t>best matching to the quantum efficiency wavelength dependency of silicon photomultipliers is achieved for BC-408 scintillator</a:t>
            </a:r>
            <a:endParaRPr b="0" lang="en-US" sz="1000" spc="-1" strike="noStrike">
              <a:latin typeface="Arial"/>
            </a:endParaRPr>
          </a:p>
        </p:txBody>
      </p:sp>
      <p:pic>
        <p:nvPicPr>
          <p:cNvPr id="519" name="" descr=""/>
          <p:cNvPicPr/>
          <p:nvPr/>
        </p:nvPicPr>
        <p:blipFill>
          <a:blip r:embed="rId4"/>
          <a:stretch/>
        </p:blipFill>
        <p:spPr>
          <a:xfrm>
            <a:off x="6400800" y="4754880"/>
            <a:ext cx="6059520" cy="303804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20"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New forward detector for CBM</a:t>
            </a:r>
            <a:endParaRPr b="0" lang="en-US" sz="3200" spc="-1" strike="noStrike">
              <a:latin typeface="Arial"/>
            </a:endParaRPr>
          </a:p>
        </p:txBody>
      </p:sp>
      <p:sp>
        <p:nvSpPr>
          <p:cNvPr id="521" name="CustomShape 2"/>
          <p:cNvSpPr/>
          <p:nvPr/>
        </p:nvSpPr>
        <p:spPr>
          <a:xfrm>
            <a:off x="177840" y="1645920"/>
            <a:ext cx="640332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HADES forward wall </a:t>
            </a:r>
            <a:endParaRPr b="0" lang="en-US" sz="1500" spc="-1" strike="noStrike">
              <a:latin typeface="Arial"/>
            </a:endParaRPr>
          </a:p>
          <a:p>
            <a:pPr marL="720">
              <a:lnSpc>
                <a:spcPct val="100000"/>
              </a:lnSpc>
              <a:spcAft>
                <a:spcPts val="1142"/>
              </a:spcAft>
            </a:pPr>
            <a:r>
              <a:rPr b="1" lang="en-US" sz="1700" spc="-1" strike="noStrike">
                <a:solidFill>
                  <a:srgbClr val="1c1c1c"/>
                </a:solidFill>
                <a:latin typeface="Noto Sans SemiBold"/>
                <a:ea typeface="DejaVu Sans"/>
              </a:rPr>
              <a:t>GOALS</a:t>
            </a:r>
            <a:r>
              <a:rPr b="0" lang="en-US" sz="1700" spc="-1" strike="noStrike">
                <a:solidFill>
                  <a:srgbClr val="1c1c1c"/>
                </a:solidFill>
                <a:latin typeface="Noto Sans SemiBold"/>
                <a:ea typeface="DejaVu Sans"/>
              </a:rPr>
              <a:t>: </a:t>
            </a:r>
            <a:endParaRPr b="0" lang="en-US" sz="17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Physics  - similar to PSD: event plane and centrality reconstruction</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fast readout,  radiation hardiness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based on proven technology, reuse maxim knowledge gained from PSD</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reasonable budge</a:t>
            </a:r>
            <a:endParaRPr b="0" lang="en-US" sz="1500" spc="-1" strike="noStrike">
              <a:latin typeface="Arial"/>
            </a:endParaRPr>
          </a:p>
          <a:p>
            <a:pPr>
              <a:lnSpc>
                <a:spcPct val="100000"/>
              </a:lnSpc>
              <a:spcAft>
                <a:spcPts val="1142"/>
              </a:spcAft>
            </a:pPr>
            <a:endParaRPr b="0" lang="en-US" sz="1500" spc="-1" strike="noStrike">
              <a:latin typeface="Arial"/>
            </a:endParaRPr>
          </a:p>
          <a:p>
            <a:pPr marL="720">
              <a:lnSpc>
                <a:spcPct val="100000"/>
              </a:lnSpc>
              <a:spcAft>
                <a:spcPts val="1142"/>
              </a:spcAft>
            </a:pPr>
            <a:r>
              <a:rPr b="1" lang="en-US" sz="1600" spc="-1" strike="noStrike">
                <a:solidFill>
                  <a:srgbClr val="1c1c1c"/>
                </a:solidFill>
                <a:latin typeface="Noto Sans SemiBold"/>
                <a:ea typeface="DejaVu Sans"/>
              </a:rPr>
              <a:t>Proposing SCINTILLATOR HODOSCOPE:</a:t>
            </a:r>
            <a:endParaRPr b="0" lang="en-US" sz="16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analogous in function to HADES forward wall</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Increasing granularity closer to the beam</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Arial"/>
                <a:ea typeface="DejaVu Sans"/>
              </a:rPr>
              <a:t>Total charge used to determine centrality.</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Fast readout by PMT – expensive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Plan to </a:t>
            </a:r>
            <a:r>
              <a:rPr b="1" lang="en-US" sz="1500" spc="-1" strike="noStrike">
                <a:solidFill>
                  <a:srgbClr val="1c1c1c"/>
                </a:solidFill>
                <a:latin typeface="Noto Sans SemiBold"/>
                <a:ea typeface="DejaVu Sans"/>
              </a:rPr>
              <a:t>use SiPM instead</a:t>
            </a: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522" name="Picture 1" descr=""/>
          <p:cNvPicPr/>
          <p:nvPr/>
        </p:nvPicPr>
        <p:blipFill>
          <a:blip r:embed="rId1"/>
          <a:stretch/>
        </p:blipFill>
        <p:spPr>
          <a:xfrm>
            <a:off x="6573960" y="1765440"/>
            <a:ext cx="3287880" cy="2511720"/>
          </a:xfrm>
          <a:prstGeom prst="rect">
            <a:avLst/>
          </a:prstGeom>
          <a:ln>
            <a:noFill/>
          </a:ln>
        </p:spPr>
      </p:pic>
      <p:pic>
        <p:nvPicPr>
          <p:cNvPr id="523" name="Picture 3" descr=""/>
          <p:cNvPicPr/>
          <p:nvPr/>
        </p:nvPicPr>
        <p:blipFill>
          <a:blip r:embed="rId2"/>
          <a:stretch/>
        </p:blipFill>
        <p:spPr>
          <a:xfrm>
            <a:off x="4999680" y="4666680"/>
            <a:ext cx="5078160" cy="2602080"/>
          </a:xfrm>
          <a:prstGeom prst="rect">
            <a:avLst/>
          </a:prstGeom>
          <a:ln>
            <a:noFill/>
          </a:ln>
        </p:spPr>
      </p:pic>
      <p:pic>
        <p:nvPicPr>
          <p:cNvPr id="524" name="Picture 4" descr=""/>
          <p:cNvPicPr/>
          <p:nvPr/>
        </p:nvPicPr>
        <p:blipFill>
          <a:blip r:embed="rId3"/>
          <a:stretch/>
        </p:blipFill>
        <p:spPr>
          <a:xfrm>
            <a:off x="3657600" y="5987160"/>
            <a:ext cx="1186200" cy="123408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525" name="Picture 9" descr=""/>
          <p:cNvPicPr/>
          <p:nvPr/>
        </p:nvPicPr>
        <p:blipFill>
          <a:blip r:embed="rId1"/>
          <a:stretch/>
        </p:blipFill>
        <p:spPr>
          <a:xfrm>
            <a:off x="6092640" y="1551240"/>
            <a:ext cx="4145760" cy="1856160"/>
          </a:xfrm>
          <a:prstGeom prst="rect">
            <a:avLst/>
          </a:prstGeom>
          <a:ln>
            <a:noFill/>
          </a:ln>
        </p:spPr>
      </p:pic>
      <p:sp>
        <p:nvSpPr>
          <p:cNvPr id="526"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New forward detector for CBM</a:t>
            </a:r>
            <a:endParaRPr b="0" lang="en-US" sz="3200" spc="-1" strike="noStrike">
              <a:latin typeface="Arial"/>
            </a:endParaRPr>
          </a:p>
        </p:txBody>
      </p:sp>
      <p:sp>
        <p:nvSpPr>
          <p:cNvPr id="527" name="CustomShape 2"/>
          <p:cNvSpPr/>
          <p:nvPr/>
        </p:nvSpPr>
        <p:spPr>
          <a:xfrm>
            <a:off x="183240" y="1481040"/>
            <a:ext cx="569772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IHADES forward wall </a:t>
            </a:r>
            <a:endParaRPr b="0" lang="en-US" sz="1500" spc="-1" strike="noStrike">
              <a:latin typeface="Arial"/>
            </a:endParaRPr>
          </a:p>
          <a:p>
            <a:pPr marL="720">
              <a:lnSpc>
                <a:spcPct val="100000"/>
              </a:lnSpc>
              <a:spcAft>
                <a:spcPts val="1142"/>
              </a:spcAft>
            </a:pPr>
            <a:r>
              <a:rPr b="0" lang="en-US" sz="1700" spc="-1" strike="noStrike">
                <a:solidFill>
                  <a:srgbClr val="000000"/>
                </a:solidFill>
                <a:latin typeface="Noto Sans SemiBold"/>
                <a:ea typeface="DejaVu Sans"/>
              </a:rPr>
              <a:t>Propose to </a:t>
            </a:r>
            <a:r>
              <a:rPr b="1" lang="en-US" sz="1700" spc="-1" strike="noStrike">
                <a:solidFill>
                  <a:srgbClr val="000000"/>
                </a:solidFill>
                <a:latin typeface="Noto Sans SemiBold"/>
                <a:ea typeface="DejaVu Sans"/>
              </a:rPr>
              <a:t>use similar technology as STAR EPD </a:t>
            </a:r>
            <a:endParaRPr b="0" lang="en-US" sz="17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1.2cm thick plastic block divided into optically isolated segments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2.1&lt; |η| &lt;5.1 with 16 radial segments and 24 azimuthal segments, total of 744 channels</a:t>
            </a:r>
            <a:endParaRPr b="0" lang="en-US" sz="16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Readout by embedded wavelength shifter coupled to clear fibers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SiPM readout away from radiation zone</a:t>
            </a:r>
            <a:endParaRPr b="0" lang="en-US" sz="1500" spc="-1" strike="noStrike">
              <a:latin typeface="Arial"/>
            </a:endParaRPr>
          </a:p>
          <a:p>
            <a:pPr marL="720">
              <a:lnSpc>
                <a:spcPct val="100000"/>
              </a:lnSpc>
              <a:spcAft>
                <a:spcPts val="601"/>
              </a:spcAft>
            </a:pPr>
            <a:endParaRPr b="0" lang="en-US" sz="1500" spc="-1" strike="noStrike">
              <a:latin typeface="Arial"/>
            </a:endParaRPr>
          </a:p>
          <a:p>
            <a:pPr marL="720">
              <a:lnSpc>
                <a:spcPct val="100000"/>
              </a:lnSpc>
              <a:spcAft>
                <a:spcPts val="1134"/>
              </a:spcAft>
            </a:pPr>
            <a:endParaRPr b="0" lang="en-US" sz="1500" spc="-1" strike="noStrike">
              <a:latin typeface="Arial"/>
            </a:endParaRPr>
          </a:p>
          <a:p>
            <a:pPr marL="720">
              <a:lnSpc>
                <a:spcPct val="100000"/>
              </a:lnSpc>
            </a:pPr>
            <a:endParaRPr b="0" lang="en-US" sz="1500" spc="-1" strike="noStrike">
              <a:latin typeface="Arial"/>
            </a:endParaRPr>
          </a:p>
          <a:p>
            <a:pPr marL="7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7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528" name="CustomShape 3"/>
          <p:cNvSpPr/>
          <p:nvPr/>
        </p:nvSpPr>
        <p:spPr>
          <a:xfrm>
            <a:off x="808560" y="7112520"/>
            <a:ext cx="662004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Nuclear Instrumentation and Methods A 00 (2020) 1–17</a:t>
            </a:r>
            <a:endParaRPr b="0" lang="en-US" sz="1800" spc="-1" strike="noStrike">
              <a:latin typeface="Arial"/>
            </a:endParaRPr>
          </a:p>
        </p:txBody>
      </p:sp>
      <p:pic>
        <p:nvPicPr>
          <p:cNvPr id="529" name="Picture 5" descr=""/>
          <p:cNvPicPr/>
          <p:nvPr/>
        </p:nvPicPr>
        <p:blipFill>
          <a:blip r:embed="rId2"/>
          <a:stretch/>
        </p:blipFill>
        <p:spPr>
          <a:xfrm>
            <a:off x="286200" y="4023360"/>
            <a:ext cx="5198040" cy="3004920"/>
          </a:xfrm>
          <a:prstGeom prst="rect">
            <a:avLst/>
          </a:prstGeom>
          <a:ln>
            <a:noFill/>
          </a:ln>
        </p:spPr>
      </p:pic>
      <p:pic>
        <p:nvPicPr>
          <p:cNvPr id="530" name="Picture 11" descr=""/>
          <p:cNvPicPr/>
          <p:nvPr/>
        </p:nvPicPr>
        <p:blipFill>
          <a:blip r:embed="rId3"/>
          <a:stretch/>
        </p:blipFill>
        <p:spPr>
          <a:xfrm>
            <a:off x="7826400" y="3489120"/>
            <a:ext cx="2115360" cy="2375640"/>
          </a:xfrm>
          <a:prstGeom prst="rect">
            <a:avLst/>
          </a:prstGeom>
          <a:ln>
            <a:noFill/>
          </a:ln>
        </p:spPr>
      </p:pic>
      <p:pic>
        <p:nvPicPr>
          <p:cNvPr id="531" name="Picture 12" descr=""/>
          <p:cNvPicPr/>
          <p:nvPr/>
        </p:nvPicPr>
        <p:blipFill>
          <a:blip r:embed="rId4"/>
          <a:stretch/>
        </p:blipFill>
        <p:spPr>
          <a:xfrm>
            <a:off x="5560200" y="3553200"/>
            <a:ext cx="1682280" cy="3281400"/>
          </a:xfrm>
          <a:prstGeom prst="rect">
            <a:avLst/>
          </a:prstGeom>
          <a:ln>
            <a:noFill/>
          </a:ln>
        </p:spPr>
      </p:pic>
      <p:pic>
        <p:nvPicPr>
          <p:cNvPr id="532" name="Picture 8" descr=""/>
          <p:cNvPicPr/>
          <p:nvPr/>
        </p:nvPicPr>
        <p:blipFill>
          <a:blip r:embed="rId5"/>
          <a:stretch/>
        </p:blipFill>
        <p:spPr>
          <a:xfrm>
            <a:off x="7045920" y="5804280"/>
            <a:ext cx="2670480" cy="147744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33"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STAR EPD</a:t>
            </a:r>
            <a:endParaRPr b="0" lang="en-US" sz="3200" spc="-1" strike="noStrike">
              <a:latin typeface="Arial"/>
            </a:endParaRPr>
          </a:p>
        </p:txBody>
      </p:sp>
      <p:sp>
        <p:nvSpPr>
          <p:cNvPr id="534" name="CustomShape 2"/>
          <p:cNvSpPr/>
          <p:nvPr/>
        </p:nvSpPr>
        <p:spPr>
          <a:xfrm>
            <a:off x="183240" y="1481040"/>
            <a:ext cx="8493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IHADES forward wall </a:t>
            </a:r>
            <a:endParaRPr b="0" lang="en-US" sz="1500" spc="-1" strike="noStrike">
              <a:latin typeface="Arial"/>
            </a:endParaRPr>
          </a:p>
          <a:p>
            <a:pPr marL="720">
              <a:lnSpc>
                <a:spcPct val="100000"/>
              </a:lnSpc>
              <a:spcAft>
                <a:spcPts val="601"/>
              </a:spcAft>
            </a:pPr>
            <a:r>
              <a:rPr b="1" lang="en-US" sz="1500" spc="-1" strike="noStrike">
                <a:solidFill>
                  <a:srgbClr val="1c1c1c"/>
                </a:solidFill>
                <a:latin typeface="Noto Sans SemiBold"/>
                <a:ea typeface="DejaVu Sans"/>
              </a:rPr>
              <a:t>EPD tested at STAR </a:t>
            </a:r>
            <a:r>
              <a:rPr b="0" lang="en-US" sz="1500" spc="-1" strike="noStrike">
                <a:solidFill>
                  <a:srgbClr val="1c1c1c"/>
                </a:solidFill>
                <a:latin typeface="Noto Sans SemiBold"/>
                <a:ea typeface="DejaVu Sans"/>
              </a:rPr>
              <a:t>– installed 2018</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scintillator milling and optical readout </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readout optimized for MIP counting (&lt;5 per sector)</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single-tile timing resolution 0.44 ns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event plane and centrality reconstruction</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Ring-weighting, MLR</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comparable</a:t>
            </a: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535" name="Picture 6_1" descr=""/>
          <p:cNvPicPr/>
          <p:nvPr/>
        </p:nvPicPr>
        <p:blipFill>
          <a:blip r:embed="rId1"/>
          <a:stretch/>
        </p:blipFill>
        <p:spPr>
          <a:xfrm>
            <a:off x="6667920" y="749520"/>
            <a:ext cx="3048480" cy="2184840"/>
          </a:xfrm>
          <a:prstGeom prst="rect">
            <a:avLst/>
          </a:prstGeom>
          <a:ln>
            <a:noFill/>
          </a:ln>
        </p:spPr>
      </p:pic>
      <p:pic>
        <p:nvPicPr>
          <p:cNvPr id="536" name="Picture 8_1" descr=""/>
          <p:cNvPicPr/>
          <p:nvPr/>
        </p:nvPicPr>
        <p:blipFill>
          <a:blip r:embed="rId2"/>
          <a:stretch/>
        </p:blipFill>
        <p:spPr>
          <a:xfrm>
            <a:off x="90720" y="4083120"/>
            <a:ext cx="5135400" cy="2939400"/>
          </a:xfrm>
          <a:prstGeom prst="rect">
            <a:avLst/>
          </a:prstGeom>
          <a:ln>
            <a:noFill/>
          </a:ln>
        </p:spPr>
      </p:pic>
      <p:sp>
        <p:nvSpPr>
          <p:cNvPr id="537" name="CustomShape 3"/>
          <p:cNvSpPr/>
          <p:nvPr/>
        </p:nvSpPr>
        <p:spPr>
          <a:xfrm>
            <a:off x="360000" y="7104240"/>
            <a:ext cx="3764520" cy="509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US" sz="1400" spc="-1" strike="noStrike">
                <a:solidFill>
                  <a:srgbClr val="000000"/>
                </a:solidFill>
                <a:latin typeface="Noto Sans Regular"/>
                <a:ea typeface="DejaVu Sans"/>
              </a:rPr>
              <a:t>Phys. Lett. B 827 (2022) 137003</a:t>
            </a:r>
            <a:endParaRPr b="0" lang="en-US" sz="1400" spc="-1" strike="noStrike">
              <a:latin typeface="Arial"/>
            </a:endParaRPr>
          </a:p>
        </p:txBody>
      </p:sp>
      <p:pic>
        <p:nvPicPr>
          <p:cNvPr id="538" name="Picture 3_1" descr=""/>
          <p:cNvPicPr/>
          <p:nvPr/>
        </p:nvPicPr>
        <p:blipFill>
          <a:blip r:embed="rId3"/>
          <a:srcRect l="0" t="0" r="-3786" b="32985"/>
          <a:stretch/>
        </p:blipFill>
        <p:spPr>
          <a:xfrm>
            <a:off x="5423040" y="3159000"/>
            <a:ext cx="4952880" cy="4150080"/>
          </a:xfrm>
          <a:prstGeom prst="rect">
            <a:avLst/>
          </a:prstGeom>
          <a:ln>
            <a:noFill/>
          </a:ln>
        </p:spPr>
      </p:pic>
      <p:sp>
        <p:nvSpPr>
          <p:cNvPr id="539" name="CustomShape 4"/>
          <p:cNvSpPr/>
          <p:nvPr/>
        </p:nvSpPr>
        <p:spPr>
          <a:xfrm>
            <a:off x="6228720" y="7206480"/>
            <a:ext cx="2252160" cy="302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i="1" lang="en-US" sz="1400" spc="-1" strike="noStrike">
                <a:solidFill>
                  <a:srgbClr val="000000"/>
                </a:solidFill>
                <a:latin typeface="Arial"/>
                <a:ea typeface="DejaVu Sans"/>
              </a:rPr>
              <a:t>Phys. Rev. C 103, 044902</a:t>
            </a:r>
            <a:endParaRPr b="0" lang="en-US" sz="1400" spc="-1" strike="noStrike">
              <a:latin typeface="Arial"/>
            </a:endParaRPr>
          </a:p>
        </p:txBody>
      </p:sp>
      <p:sp>
        <p:nvSpPr>
          <p:cNvPr id="540" name="CustomShape 5"/>
          <p:cNvSpPr/>
          <p:nvPr/>
        </p:nvSpPr>
        <p:spPr>
          <a:xfrm>
            <a:off x="6663600" y="2974320"/>
            <a:ext cx="219420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Arial"/>
                <a:ea typeface="DejaVu Sans"/>
              </a:rPr>
              <a:t>Centrality resolution</a:t>
            </a:r>
            <a:endParaRPr b="0" lang="en-US" sz="1800" spc="-1" strike="noStrike">
              <a:latin typeface="Arial"/>
            </a:endParaRPr>
          </a:p>
        </p:txBody>
      </p:sp>
      <p:pic>
        <p:nvPicPr>
          <p:cNvPr id="541" name="Picture 15_1" descr=""/>
          <p:cNvPicPr/>
          <p:nvPr/>
        </p:nvPicPr>
        <p:blipFill>
          <a:blip r:embed="rId4"/>
          <a:stretch/>
        </p:blipFill>
        <p:spPr>
          <a:xfrm>
            <a:off x="10572840" y="2138040"/>
            <a:ext cx="4415760" cy="417816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42"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Scinitillator hodoscope for CBM</a:t>
            </a:r>
            <a:endParaRPr b="0" lang="en-US" sz="3200" spc="-1" strike="noStrike">
              <a:latin typeface="Arial"/>
            </a:endParaRPr>
          </a:p>
        </p:txBody>
      </p:sp>
      <p:sp>
        <p:nvSpPr>
          <p:cNvPr id="543" name="CustomShape 2"/>
          <p:cNvSpPr/>
          <p:nvPr/>
        </p:nvSpPr>
        <p:spPr>
          <a:xfrm>
            <a:off x="183240" y="1481040"/>
            <a:ext cx="498492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IHADES forward wall </a:t>
            </a:r>
            <a:endParaRPr b="0" lang="en-US" sz="1500" spc="-1" strike="noStrike">
              <a:latin typeface="Arial"/>
            </a:endParaRPr>
          </a:p>
          <a:p>
            <a:pPr marL="720">
              <a:lnSpc>
                <a:spcPct val="100000"/>
              </a:lnSpc>
              <a:spcAft>
                <a:spcPts val="601"/>
              </a:spcAft>
            </a:pPr>
            <a:r>
              <a:rPr b="1" lang="en-US" sz="1500" spc="-1" strike="noStrike">
                <a:solidFill>
                  <a:srgbClr val="1c1c1c"/>
                </a:solidFill>
                <a:latin typeface="Noto Sans SemiBold"/>
                <a:ea typeface="DejaVu Sans"/>
              </a:rPr>
              <a:t>CHALLENGES to resolve</a:t>
            </a:r>
            <a:endParaRPr b="0" lang="en-US" sz="1500" spc="-1" strike="noStrike">
              <a:latin typeface="Arial"/>
            </a:endParaRPr>
          </a:p>
          <a:p>
            <a:pPr marL="720">
              <a:lnSpc>
                <a:spcPct val="100000"/>
              </a:lnSpc>
              <a:spcAft>
                <a:spcPts val="601"/>
              </a:spcAft>
            </a:pPr>
            <a:endParaRPr b="0" lang="en-US" sz="1500" spc="-1" strike="noStrike">
              <a:latin typeface="Arial"/>
            </a:endParaRPr>
          </a:p>
          <a:p>
            <a:pPr marL="216000" indent="-21348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Read out electronics and  integration to CBM</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Optimize physics performance </a:t>
            </a:r>
            <a:endParaRPr b="0" lang="en-US" sz="1500" spc="-1" strike="noStrike">
              <a:latin typeface="Arial"/>
            </a:endParaRPr>
          </a:p>
          <a:p>
            <a:pPr lvl="1" marL="432000" indent="-21348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shape and granularity</a:t>
            </a:r>
            <a:endParaRPr b="0" lang="en-US" sz="1500" spc="-1" strike="noStrike">
              <a:latin typeface="Arial"/>
            </a:endParaRPr>
          </a:p>
          <a:p>
            <a:pPr marL="457920">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High luminosity + higher Z fragments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Sum of charges to measure event plane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Radiation damage</a:t>
            </a:r>
            <a:endParaRPr b="0" lang="en-US" sz="1500" spc="-1" strike="noStrike">
              <a:latin typeface="Arial"/>
            </a:endParaRPr>
          </a:p>
          <a:p>
            <a:pPr marL="457920">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No information from neutrons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Effect on centrality measurement</a:t>
            </a:r>
            <a:endParaRPr b="0" lang="en-US" sz="1500" spc="-1" strike="noStrike">
              <a:latin typeface="Arial"/>
            </a:endParaRPr>
          </a:p>
          <a:p>
            <a:pPr>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Damage from beam halo</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Effect of beam hole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Could we get closer to the beam?</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marL="720">
              <a:lnSpc>
                <a:spcPct val="100000"/>
              </a:lnSpc>
              <a:spcAft>
                <a:spcPts val="601"/>
              </a:spcAft>
            </a:pPr>
            <a:r>
              <a:rPr b="1" lang="en-US" sz="1500" spc="-1" strike="noStrike">
                <a:solidFill>
                  <a:srgbClr val="000000"/>
                </a:solidFill>
                <a:latin typeface="Noto Sans SemiBold"/>
                <a:ea typeface="DejaVu Sans"/>
              </a:rPr>
              <a:t>Need performance studies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Build us much as possible on PSD experience</a:t>
            </a: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544" name="Picture 1" descr=""/>
          <p:cNvPicPr/>
          <p:nvPr/>
        </p:nvPicPr>
        <p:blipFill>
          <a:blip r:embed="rId1"/>
          <a:stretch/>
        </p:blipFill>
        <p:spPr>
          <a:xfrm>
            <a:off x="4834800" y="2000520"/>
            <a:ext cx="2843640" cy="2294640"/>
          </a:xfrm>
          <a:prstGeom prst="rect">
            <a:avLst/>
          </a:prstGeom>
          <a:ln>
            <a:noFill/>
          </a:ln>
        </p:spPr>
      </p:pic>
      <p:pic>
        <p:nvPicPr>
          <p:cNvPr id="545" name="Picture 2" descr=""/>
          <p:cNvPicPr/>
          <p:nvPr/>
        </p:nvPicPr>
        <p:blipFill>
          <a:blip r:embed="rId2"/>
          <a:stretch/>
        </p:blipFill>
        <p:spPr>
          <a:xfrm>
            <a:off x="7589520" y="1828800"/>
            <a:ext cx="2557800" cy="2333880"/>
          </a:xfrm>
          <a:prstGeom prst="rect">
            <a:avLst/>
          </a:prstGeom>
          <a:ln>
            <a:noFill/>
          </a:ln>
        </p:spPr>
      </p:pic>
      <p:pic>
        <p:nvPicPr>
          <p:cNvPr id="546" name="Picture 12" descr=""/>
          <p:cNvPicPr/>
          <p:nvPr/>
        </p:nvPicPr>
        <p:blipFill>
          <a:blip r:embed="rId3"/>
          <a:srcRect l="0" t="0" r="0" b="1209"/>
          <a:stretch/>
        </p:blipFill>
        <p:spPr>
          <a:xfrm>
            <a:off x="4430160" y="4589640"/>
            <a:ext cx="2607840" cy="2544840"/>
          </a:xfrm>
          <a:prstGeom prst="rect">
            <a:avLst/>
          </a:prstGeom>
          <a:ln>
            <a:noFill/>
          </a:ln>
        </p:spPr>
      </p:pic>
      <p:pic>
        <p:nvPicPr>
          <p:cNvPr id="547" name="Picture 5" descr=""/>
          <p:cNvPicPr/>
          <p:nvPr/>
        </p:nvPicPr>
        <p:blipFill>
          <a:blip r:embed="rId4"/>
          <a:stretch/>
        </p:blipFill>
        <p:spPr>
          <a:xfrm>
            <a:off x="7040880" y="4589640"/>
            <a:ext cx="2980080" cy="235764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48"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Scinitillator hodoscope for CBM</a:t>
            </a:r>
            <a:endParaRPr b="0" lang="en-US" sz="3200" spc="-1" strike="noStrike">
              <a:latin typeface="Arial"/>
            </a:endParaRPr>
          </a:p>
        </p:txBody>
      </p:sp>
      <p:sp>
        <p:nvSpPr>
          <p:cNvPr id="549" name="CustomShape 2"/>
          <p:cNvSpPr/>
          <p:nvPr/>
        </p:nvSpPr>
        <p:spPr>
          <a:xfrm>
            <a:off x="183240" y="1481040"/>
            <a:ext cx="498492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500" spc="-1" strike="noStrike">
                <a:solidFill>
                  <a:srgbClr val="ffffff"/>
                </a:solidFill>
                <a:latin typeface="Noto Sans Black"/>
                <a:ea typeface="DejaVu Sans"/>
              </a:rPr>
              <a:t>IHADES forward wall </a:t>
            </a:r>
            <a:endParaRPr b="0" lang="en-US" sz="1500" spc="-1" strike="noStrike">
              <a:latin typeface="Arial"/>
            </a:endParaRPr>
          </a:p>
          <a:p>
            <a:pPr marL="720">
              <a:lnSpc>
                <a:spcPct val="100000"/>
              </a:lnSpc>
              <a:spcAft>
                <a:spcPts val="601"/>
              </a:spcAft>
            </a:pPr>
            <a:r>
              <a:rPr b="1" lang="en-US" sz="1500" spc="-1" strike="noStrike">
                <a:solidFill>
                  <a:srgbClr val="1c1c1c"/>
                </a:solidFill>
                <a:latin typeface="Noto Sans SemiBold"/>
                <a:ea typeface="DejaVu Sans"/>
              </a:rPr>
              <a:t>CHALLENGES to resolve</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Optimize shape and granularity</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Effect of CBM magnetic field</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Likely asymmetric design</a:t>
            </a:r>
            <a:endParaRPr b="0" lang="en-US" sz="1500" spc="-1" strike="noStrike">
              <a:latin typeface="Arial"/>
            </a:endParaRPr>
          </a:p>
          <a:p>
            <a:pPr marL="457920">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High luminosity + higher Z fragments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Sum of charges to measure event plane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Radiation damage</a:t>
            </a:r>
            <a:endParaRPr b="0" lang="en-US" sz="1500" spc="-1" strike="noStrike">
              <a:latin typeface="Arial"/>
            </a:endParaRPr>
          </a:p>
          <a:p>
            <a:pPr marL="457920">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No information from neutrons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Effect on centrality measurement</a:t>
            </a:r>
            <a:endParaRPr b="0" lang="en-US" sz="1500" spc="-1" strike="noStrike">
              <a:latin typeface="Arial"/>
            </a:endParaRPr>
          </a:p>
          <a:p>
            <a:pPr>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Damage from beam halo</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Effect of beam hole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Could we get closer to the beam?</a:t>
            </a:r>
            <a:endParaRPr b="0" lang="en-US" sz="1500" spc="-1" strike="noStrike">
              <a:latin typeface="Arial"/>
            </a:endParaRPr>
          </a:p>
          <a:p>
            <a:pPr>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Read out electronics </a:t>
            </a:r>
            <a:endParaRPr b="0" lang="en-US" sz="1500" spc="-1" strike="noStrike">
              <a:latin typeface="Arial"/>
            </a:endParaRPr>
          </a:p>
          <a:p>
            <a:pPr>
              <a:lnSpc>
                <a:spcPct val="100000"/>
              </a:lnSpc>
              <a:spcAft>
                <a:spcPts val="601"/>
              </a:spcAft>
            </a:pPr>
            <a:endParaRPr b="0" lang="en-US" sz="1500" spc="-1" strike="noStrike">
              <a:latin typeface="Arial"/>
            </a:endParaRPr>
          </a:p>
          <a:p>
            <a:pPr marL="720">
              <a:lnSpc>
                <a:spcPct val="100000"/>
              </a:lnSpc>
              <a:spcAft>
                <a:spcPts val="601"/>
              </a:spcAft>
            </a:pPr>
            <a:r>
              <a:rPr b="1" lang="en-US" sz="1500" spc="-1" strike="noStrike">
                <a:solidFill>
                  <a:srgbClr val="000000"/>
                </a:solidFill>
                <a:latin typeface="Noto Sans SemiBold"/>
                <a:ea typeface="DejaVu Sans"/>
              </a:rPr>
              <a:t>Need performance studies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Build us much as possible on PSD experience</a:t>
            </a: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550" name="Picture 1_1" descr=""/>
          <p:cNvPicPr/>
          <p:nvPr/>
        </p:nvPicPr>
        <p:blipFill>
          <a:blip r:embed="rId1"/>
          <a:stretch/>
        </p:blipFill>
        <p:spPr>
          <a:xfrm>
            <a:off x="4312080" y="2034360"/>
            <a:ext cx="2843640" cy="2294640"/>
          </a:xfrm>
          <a:prstGeom prst="rect">
            <a:avLst/>
          </a:prstGeom>
          <a:ln>
            <a:noFill/>
          </a:ln>
        </p:spPr>
      </p:pic>
      <p:pic>
        <p:nvPicPr>
          <p:cNvPr id="551" name="Picture 2_1" descr=""/>
          <p:cNvPicPr/>
          <p:nvPr/>
        </p:nvPicPr>
        <p:blipFill>
          <a:blip r:embed="rId2"/>
          <a:stretch/>
        </p:blipFill>
        <p:spPr>
          <a:xfrm>
            <a:off x="7269120" y="1836360"/>
            <a:ext cx="2557800" cy="2333880"/>
          </a:xfrm>
          <a:prstGeom prst="rect">
            <a:avLst/>
          </a:prstGeom>
          <a:ln>
            <a:noFill/>
          </a:ln>
        </p:spPr>
      </p:pic>
      <p:pic>
        <p:nvPicPr>
          <p:cNvPr id="552" name="Picture 12_1" descr=""/>
          <p:cNvPicPr/>
          <p:nvPr/>
        </p:nvPicPr>
        <p:blipFill>
          <a:blip r:embed="rId3"/>
          <a:srcRect l="0" t="0" r="0" b="1209"/>
          <a:stretch/>
        </p:blipFill>
        <p:spPr>
          <a:xfrm>
            <a:off x="4430160" y="4589640"/>
            <a:ext cx="2607840" cy="2544840"/>
          </a:xfrm>
          <a:prstGeom prst="rect">
            <a:avLst/>
          </a:prstGeom>
          <a:ln>
            <a:noFill/>
          </a:ln>
        </p:spPr>
      </p:pic>
      <p:pic>
        <p:nvPicPr>
          <p:cNvPr id="553" name="Picture 5_1" descr=""/>
          <p:cNvPicPr/>
          <p:nvPr/>
        </p:nvPicPr>
        <p:blipFill>
          <a:blip r:embed="rId4"/>
          <a:stretch/>
        </p:blipFill>
        <p:spPr>
          <a:xfrm>
            <a:off x="7040880" y="4589640"/>
            <a:ext cx="2980080" cy="235764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554" name="Picture 3" descr=""/>
          <p:cNvPicPr/>
          <p:nvPr/>
        </p:nvPicPr>
        <p:blipFill>
          <a:blip r:embed="rId1"/>
          <a:stretch/>
        </p:blipFill>
        <p:spPr>
          <a:xfrm>
            <a:off x="6103440" y="4372560"/>
            <a:ext cx="3817800" cy="1523160"/>
          </a:xfrm>
          <a:prstGeom prst="rect">
            <a:avLst/>
          </a:prstGeom>
          <a:ln>
            <a:noFill/>
          </a:ln>
        </p:spPr>
      </p:pic>
      <p:pic>
        <p:nvPicPr>
          <p:cNvPr id="555" name="Picture 7" descr=""/>
          <p:cNvPicPr/>
          <p:nvPr/>
        </p:nvPicPr>
        <p:blipFill>
          <a:blip r:embed="rId2"/>
          <a:stretch/>
        </p:blipFill>
        <p:spPr>
          <a:xfrm>
            <a:off x="5039640" y="4802040"/>
            <a:ext cx="2768760" cy="2683080"/>
          </a:xfrm>
          <a:prstGeom prst="rect">
            <a:avLst/>
          </a:prstGeom>
          <a:ln>
            <a:noFill/>
          </a:ln>
        </p:spPr>
      </p:pic>
      <p:sp>
        <p:nvSpPr>
          <p:cNvPr id="556"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Involvement in project</a:t>
            </a:r>
            <a:endParaRPr b="0" lang="en-US" sz="3200" spc="-1" strike="noStrike">
              <a:latin typeface="Arial"/>
            </a:endParaRPr>
          </a:p>
        </p:txBody>
      </p:sp>
      <p:sp>
        <p:nvSpPr>
          <p:cNvPr id="557" name="CustomShape 2"/>
          <p:cNvSpPr/>
          <p:nvPr/>
        </p:nvSpPr>
        <p:spPr>
          <a:xfrm>
            <a:off x="123480" y="1845000"/>
            <a:ext cx="5105520" cy="5910840"/>
          </a:xfrm>
          <a:prstGeom prst="rect">
            <a:avLst/>
          </a:prstGeom>
          <a:noFill/>
          <a:ln>
            <a:noFill/>
          </a:ln>
        </p:spPr>
        <p:style>
          <a:lnRef idx="0"/>
          <a:fillRef idx="0"/>
          <a:effectRef idx="0"/>
          <a:fontRef idx="minor"/>
        </p:style>
        <p:txBody>
          <a:bodyPr lIns="0" rIns="0" tIns="0" bIns="0">
            <a:noAutofit/>
          </a:bodyPr>
          <a:p>
            <a:pPr marL="720">
              <a:lnSpc>
                <a:spcPct val="100000"/>
              </a:lnSpc>
              <a:spcAft>
                <a:spcPts val="601"/>
              </a:spcAft>
            </a:pPr>
            <a:r>
              <a:rPr b="1" lang="en-US" sz="1500" spc="-1" strike="noStrike">
                <a:solidFill>
                  <a:srgbClr val="ffffff"/>
                </a:solidFill>
                <a:latin typeface="Noto Sans Black"/>
                <a:ea typeface="DejaVu Sans"/>
              </a:rPr>
              <a:t>I</a:t>
            </a:r>
            <a:r>
              <a:rPr b="1" lang="en-US" sz="1500" spc="-1" strike="noStrike">
                <a:solidFill>
                  <a:srgbClr val="1c1c1c"/>
                </a:solidFill>
                <a:latin typeface="Noto Sans SemiBold"/>
                <a:ea typeface="DejaVu Sans"/>
              </a:rPr>
              <a:t>CTU Prague, CZE</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Performance studies, detector manufacturing </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Previous experience with ALICE FDD</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Mechanical design at faculty of mechanical eng.</a:t>
            </a:r>
            <a:endParaRPr b="0" lang="en-US" sz="1500" spc="-1" strike="noStrike">
              <a:latin typeface="Arial"/>
            </a:endParaRPr>
          </a:p>
          <a:p>
            <a:pPr marL="720">
              <a:lnSpc>
                <a:spcPct val="100000"/>
              </a:lnSpc>
              <a:spcAft>
                <a:spcPts val="601"/>
              </a:spcAft>
            </a:pPr>
            <a:endParaRPr b="0" lang="en-US" sz="1500" spc="-1" strike="noStrike">
              <a:latin typeface="Arial"/>
            </a:endParaRPr>
          </a:p>
          <a:p>
            <a:pPr marL="457920">
              <a:lnSpc>
                <a:spcPct val="100000"/>
              </a:lnSpc>
              <a:spcAft>
                <a:spcPts val="601"/>
              </a:spcAft>
            </a:pPr>
            <a:endParaRPr b="0" lang="en-US" sz="1500" spc="-1" strike="noStrike">
              <a:latin typeface="Arial"/>
            </a:endParaRPr>
          </a:p>
          <a:p>
            <a:pPr marL="720">
              <a:lnSpc>
                <a:spcPct val="100000"/>
              </a:lnSpc>
              <a:spcAft>
                <a:spcPts val="601"/>
              </a:spcAft>
            </a:pPr>
            <a:r>
              <a:rPr b="1" lang="en-US" sz="1500" spc="-1" strike="noStrike">
                <a:solidFill>
                  <a:srgbClr val="1c1c1c"/>
                </a:solidFill>
                <a:latin typeface="Noto Sans SemiBold"/>
                <a:ea typeface="DejaVu Sans"/>
              </a:rPr>
              <a:t>NPI Řež, CZE</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1" lang="en-US" sz="1500" spc="-1" strike="noStrike">
                <a:solidFill>
                  <a:srgbClr val="1c1c1c"/>
                </a:solidFill>
                <a:latin typeface="Noto Sans SemiBold"/>
                <a:ea typeface="DejaVu Sans"/>
              </a:rPr>
              <a:t> </a:t>
            </a:r>
            <a:r>
              <a:rPr b="0" lang="en-US" sz="1500" spc="-1" strike="noStrike">
                <a:solidFill>
                  <a:srgbClr val="1c1c1c"/>
                </a:solidFill>
                <a:latin typeface="Noto Sans SemiBold"/>
                <a:ea typeface="DejaVu Sans"/>
              </a:rPr>
              <a:t>experience with HADES fwd wall and TOF</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Detector manufacturing ,assembly and testing</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As done for PDS </a:t>
            </a:r>
            <a:endParaRPr b="0" lang="en-US" sz="1500" spc="-1" strike="noStrike">
              <a:latin typeface="Arial"/>
            </a:endParaRPr>
          </a:p>
          <a:p>
            <a:pPr>
              <a:lnSpc>
                <a:spcPct val="100000"/>
              </a:lnSpc>
              <a:spcAft>
                <a:spcPts val="601"/>
              </a:spcAft>
            </a:pPr>
            <a:endParaRPr b="0" lang="en-US" sz="1500" spc="-1" strike="noStrike">
              <a:latin typeface="Arial"/>
            </a:endParaRPr>
          </a:p>
          <a:p>
            <a:pPr marL="720">
              <a:lnSpc>
                <a:spcPct val="100000"/>
              </a:lnSpc>
              <a:spcAft>
                <a:spcPts val="601"/>
              </a:spcAft>
            </a:pPr>
            <a:r>
              <a:rPr b="1" lang="en-US" sz="1500" spc="-1" strike="noStrike">
                <a:solidFill>
                  <a:srgbClr val="1c1c1c"/>
                </a:solidFill>
                <a:latin typeface="Noto Sans SemiBold"/>
                <a:ea typeface="DejaVu Sans"/>
              </a:rPr>
              <a:t>National Center for Nuclear Research, Poland</a:t>
            </a:r>
            <a:endParaRPr b="0" lang="en-US" sz="1500" spc="-1" strike="noStrike">
              <a:latin typeface="Arial"/>
            </a:endParaRPr>
          </a:p>
          <a:p>
            <a:pPr marL="457920">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Readout electronics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Experience from MCORD (Modular Cosmic Ray Detector detector) for MPD</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Similar readout techniques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Full readout system</a:t>
            </a:r>
            <a:endParaRPr b="0" lang="en-US" sz="1500" spc="-1" strike="noStrike">
              <a:latin typeface="Arial"/>
            </a:endParaRPr>
          </a:p>
          <a:p>
            <a:pPr marL="457920">
              <a:lnSpc>
                <a:spcPct val="100000"/>
              </a:lnSpc>
              <a:spcAft>
                <a:spcPts val="601"/>
              </a:spcAft>
            </a:pPr>
            <a:endParaRPr b="0" lang="en-US" sz="1500" spc="-1" strike="noStrike">
              <a:latin typeface="Arial"/>
            </a:endParaRPr>
          </a:p>
          <a:p>
            <a:pPr marL="457920">
              <a:lnSpc>
                <a:spcPct val="100000"/>
              </a:lnSpc>
              <a:spcAft>
                <a:spcPts val="601"/>
              </a:spcAft>
            </a:pPr>
            <a:endParaRPr b="0" lang="en-US" sz="1500" spc="-1" strike="noStrike">
              <a:latin typeface="Arial"/>
            </a:endParaRPr>
          </a:p>
          <a:p>
            <a:pPr marL="457920">
              <a:lnSpc>
                <a:spcPct val="100000"/>
              </a:lnSpc>
            </a:pPr>
            <a:endParaRPr b="0" lang="en-US" sz="1500" spc="-1" strike="noStrike">
              <a:latin typeface="Arial"/>
            </a:endParaRPr>
          </a:p>
          <a:p>
            <a:pPr marL="457920">
              <a:lnSpc>
                <a:spcPct val="100000"/>
              </a:lnSpc>
            </a:pPr>
            <a:endParaRPr b="0" lang="en-US" sz="1500" spc="-1" strike="noStrike">
              <a:latin typeface="Arial"/>
            </a:endParaRPr>
          </a:p>
          <a:p>
            <a:pPr marL="457920">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marL="457920">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558" name="Picture 6" descr=""/>
          <p:cNvPicPr/>
          <p:nvPr/>
        </p:nvPicPr>
        <p:blipFill>
          <a:blip r:embed="rId3"/>
          <a:stretch/>
        </p:blipFill>
        <p:spPr>
          <a:xfrm>
            <a:off x="5657400" y="1688400"/>
            <a:ext cx="3024000" cy="2393640"/>
          </a:xfrm>
          <a:prstGeom prst="rect">
            <a:avLst/>
          </a:prstGeom>
          <a:ln>
            <a:noFill/>
          </a:ln>
        </p:spPr>
      </p:pic>
      <p:pic>
        <p:nvPicPr>
          <p:cNvPr id="559" name="Picture 5" descr=""/>
          <p:cNvPicPr/>
          <p:nvPr/>
        </p:nvPicPr>
        <p:blipFill>
          <a:blip r:embed="rId4"/>
          <a:stretch/>
        </p:blipFill>
        <p:spPr>
          <a:xfrm>
            <a:off x="7567560" y="520200"/>
            <a:ext cx="2354040" cy="162108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60" name="CustomShape 1"/>
          <p:cNvSpPr/>
          <p:nvPr/>
        </p:nvSpPr>
        <p:spPr>
          <a:xfrm>
            <a:off x="360000" y="360000"/>
            <a:ext cx="9356400" cy="896400"/>
          </a:xfrm>
          <a:prstGeom prst="rect">
            <a:avLst/>
          </a:prstGeom>
          <a:noFill/>
          <a:ln>
            <a:noFill/>
          </a:ln>
        </p:spPr>
        <p:style>
          <a:lnRef idx="0"/>
          <a:fillRef idx="0"/>
          <a:effectRef idx="0"/>
          <a:fontRef idx="minor"/>
        </p:style>
      </p:sp>
      <p:sp>
        <p:nvSpPr>
          <p:cNvPr id="561" name="CustomShape 2"/>
          <p:cNvSpPr/>
          <p:nvPr/>
        </p:nvSpPr>
        <p:spPr>
          <a:xfrm>
            <a:off x="360000" y="1980000"/>
            <a:ext cx="4476240" cy="4676400"/>
          </a:xfrm>
          <a:prstGeom prst="rect">
            <a:avLst/>
          </a:prstGeom>
          <a:noFill/>
          <a:ln>
            <a:noFill/>
          </a:ln>
        </p:spPr>
        <p:style>
          <a:lnRef idx="0"/>
          <a:fillRef idx="0"/>
          <a:effectRef idx="0"/>
          <a:fontRef idx="minor"/>
        </p:style>
        <p:txBody>
          <a:bodyPr lIns="0" rIns="0" tIns="0" bIns="0">
            <a:normAutofit/>
          </a:bodyPr>
          <a:p>
            <a:pPr marL="432000" indent="-321120">
              <a:lnSpc>
                <a:spcPct val="100000"/>
              </a:lnSpc>
              <a:spcBef>
                <a:spcPts val="1417"/>
              </a:spcBef>
              <a:buClr>
                <a:srgbClr val="000000"/>
              </a:buClr>
              <a:buSzPct val="45000"/>
              <a:buFont typeface="Wingdings" charset="2"/>
              <a:buChar char=""/>
            </a:pPr>
            <a:r>
              <a:rPr b="0" lang="en-US" sz="3200" spc="-1" strike="noStrike">
                <a:solidFill>
                  <a:srgbClr val="000000"/>
                </a:solidFill>
                <a:latin typeface="Arial"/>
                <a:ea typeface="DejaVu Sans"/>
              </a:rPr>
              <a:t>Tohle je bez diry...</a:t>
            </a:r>
            <a:endParaRPr b="0" lang="en-US" sz="3200" spc="-1" strike="noStrike">
              <a:latin typeface="Arial"/>
            </a:endParaRPr>
          </a:p>
        </p:txBody>
      </p:sp>
      <p:pic>
        <p:nvPicPr>
          <p:cNvPr id="562" name="Picture 174" descr=""/>
          <p:cNvPicPr/>
          <p:nvPr/>
        </p:nvPicPr>
        <p:blipFill>
          <a:blip r:embed="rId1"/>
          <a:stretch/>
        </p:blipFill>
        <p:spPr>
          <a:xfrm>
            <a:off x="182880" y="3749040"/>
            <a:ext cx="8775360" cy="3582720"/>
          </a:xfrm>
          <a:prstGeom prst="rect">
            <a:avLst/>
          </a:prstGeom>
          <a:ln>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63" name="CustomShape 1"/>
          <p:cNvSpPr/>
          <p:nvPr/>
        </p:nvSpPr>
        <p:spPr>
          <a:xfrm>
            <a:off x="360000" y="360000"/>
            <a:ext cx="9356400" cy="896400"/>
          </a:xfrm>
          <a:prstGeom prst="rect">
            <a:avLst/>
          </a:prstGeom>
          <a:noFill/>
          <a:ln>
            <a:noFill/>
          </a:ln>
        </p:spPr>
        <p:style>
          <a:lnRef idx="0"/>
          <a:fillRef idx="0"/>
          <a:effectRef idx="0"/>
          <a:fontRef idx="minor"/>
        </p:style>
      </p:sp>
      <p:sp>
        <p:nvSpPr>
          <p:cNvPr id="564" name="CustomShape 2"/>
          <p:cNvSpPr/>
          <p:nvPr/>
        </p:nvSpPr>
        <p:spPr>
          <a:xfrm>
            <a:off x="360000" y="1980000"/>
            <a:ext cx="4476240" cy="4676400"/>
          </a:xfrm>
          <a:prstGeom prst="rect">
            <a:avLst/>
          </a:prstGeom>
          <a:noFill/>
          <a:ln>
            <a:noFill/>
          </a:ln>
        </p:spPr>
        <p:style>
          <a:lnRef idx="0"/>
          <a:fillRef idx="0"/>
          <a:effectRef idx="0"/>
          <a:fontRef idx="minor"/>
        </p:style>
        <p:txBody>
          <a:bodyPr lIns="0" rIns="0" tIns="0" bIns="0">
            <a:normAutofit/>
          </a:bodyPr>
          <a:p>
            <a:pPr marL="432000" indent="-321120">
              <a:lnSpc>
                <a:spcPct val="100000"/>
              </a:lnSpc>
              <a:spcBef>
                <a:spcPts val="1417"/>
              </a:spcBef>
              <a:buClr>
                <a:srgbClr val="000000"/>
              </a:buClr>
              <a:buSzPct val="45000"/>
              <a:buFont typeface="Wingdings" charset="2"/>
              <a:buChar char=""/>
            </a:pPr>
            <a:r>
              <a:rPr b="0" lang="en-US" sz="3200" spc="-1" strike="noStrike">
                <a:solidFill>
                  <a:srgbClr val="000000"/>
                </a:solidFill>
                <a:latin typeface="Arial"/>
                <a:ea typeface="DejaVu Sans"/>
              </a:rPr>
              <a:t>Z tdr 2015</a:t>
            </a:r>
            <a:endParaRPr b="0" lang="en-US" sz="3200" spc="-1" strike="noStrike">
              <a:latin typeface="Arial"/>
            </a:endParaRPr>
          </a:p>
        </p:txBody>
      </p:sp>
      <p:pic>
        <p:nvPicPr>
          <p:cNvPr id="565" name="Picture 183" descr=""/>
          <p:cNvPicPr/>
          <p:nvPr/>
        </p:nvPicPr>
        <p:blipFill>
          <a:blip r:embed="rId1"/>
          <a:stretch/>
        </p:blipFill>
        <p:spPr>
          <a:xfrm>
            <a:off x="791640" y="3144960"/>
            <a:ext cx="8493120" cy="351144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New forward detector </a:t>
            </a:r>
            <a:endParaRPr b="0" lang="en-US" sz="3200" spc="-1" strike="noStrike">
              <a:latin typeface="Arial"/>
            </a:endParaRPr>
          </a:p>
        </p:txBody>
      </p:sp>
      <p:sp>
        <p:nvSpPr>
          <p:cNvPr id="304" name="CustomShape 2"/>
          <p:cNvSpPr/>
          <p:nvPr/>
        </p:nvSpPr>
        <p:spPr>
          <a:xfrm>
            <a:off x="182880" y="1554480"/>
            <a:ext cx="52149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Proposing SCINTILLATOR HODOSCOPE:</a:t>
            </a:r>
            <a:endParaRPr b="0" lang="en-US" sz="16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analogous in function to HADES forward wall</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Increasing granularity closer to the beam</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Arial"/>
                <a:ea typeface="DejaVu Sans"/>
              </a:rPr>
              <a:t>Total charge used to determine centrality.</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Fast readout by PMT – expensive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Plan to </a:t>
            </a:r>
            <a:r>
              <a:rPr b="1" lang="en-US" sz="1500" spc="-1" strike="noStrike">
                <a:solidFill>
                  <a:srgbClr val="1c1c1c"/>
                </a:solidFill>
                <a:latin typeface="Noto Sans SemiBold"/>
                <a:ea typeface="DejaVu Sans"/>
              </a:rPr>
              <a:t>use SiPM instead</a:t>
            </a:r>
            <a:endParaRPr b="0" lang="en-US" sz="1500" spc="-1" strike="noStrike">
              <a:latin typeface="Arial"/>
            </a:endParaRPr>
          </a:p>
          <a:p>
            <a:pPr>
              <a:lnSpc>
                <a:spcPct val="100000"/>
              </a:lnSpc>
              <a:spcAft>
                <a:spcPts val="601"/>
              </a:spcAft>
            </a:pPr>
            <a:endParaRPr b="0" lang="en-US" sz="1500" spc="-1" strike="noStrike">
              <a:latin typeface="Arial"/>
            </a:endParaRPr>
          </a:p>
          <a:p>
            <a:pPr marL="720">
              <a:lnSpc>
                <a:spcPct val="100000"/>
              </a:lnSpc>
              <a:spcAft>
                <a:spcPts val="1142"/>
              </a:spcAft>
            </a:pPr>
            <a:r>
              <a:rPr b="0" lang="en-US" sz="1700" spc="-1" strike="noStrike">
                <a:solidFill>
                  <a:srgbClr val="000000"/>
                </a:solidFill>
                <a:latin typeface="Noto Sans SemiBold"/>
                <a:ea typeface="DejaVu Sans"/>
              </a:rPr>
              <a:t>Considering </a:t>
            </a:r>
            <a:r>
              <a:rPr b="1" lang="en-US" sz="1700" spc="-1" strike="noStrike">
                <a:solidFill>
                  <a:srgbClr val="000000"/>
                </a:solidFill>
                <a:latin typeface="Noto Sans SemiBold"/>
                <a:ea typeface="DejaVu Sans"/>
              </a:rPr>
              <a:t>similar technology as STAR EPD</a:t>
            </a:r>
            <a:endParaRPr b="0" lang="en-US" sz="17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Readout by embedded wavelength shifter coupled to clear fibers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SiPM readout away from radiation zone</a:t>
            </a:r>
            <a:endParaRPr b="0" lang="en-US" sz="1500" spc="-1" strike="noStrike">
              <a:latin typeface="Arial"/>
            </a:endParaRPr>
          </a:p>
          <a:p>
            <a:pPr>
              <a:lnSpc>
                <a:spcPct val="100000"/>
              </a:lnSpc>
              <a:spcAft>
                <a:spcPts val="601"/>
              </a:spcAft>
            </a:pP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1" lang="en-US" sz="1700" spc="-1" strike="noStrike">
                <a:solidFill>
                  <a:srgbClr val="1c1c1c"/>
                </a:solidFill>
                <a:latin typeface="Noto Sans SemiBold"/>
                <a:ea typeface="DejaVu Sans"/>
              </a:rPr>
              <a:t>GOALS</a:t>
            </a:r>
            <a:r>
              <a:rPr b="0" lang="en-US" sz="1700" spc="-1" strike="noStrike">
                <a:solidFill>
                  <a:srgbClr val="1c1c1c"/>
                </a:solidFill>
                <a:latin typeface="Noto Sans SemiBold"/>
                <a:ea typeface="DejaVu Sans"/>
              </a:rPr>
              <a:t>: </a:t>
            </a:r>
            <a:endParaRPr b="0" lang="en-US" sz="17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fast readout,  radiation hardiness</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based on proven technology, reuse maxim knowledge gained from PSD</a:t>
            </a:r>
            <a:endParaRPr b="0" lang="en-US" sz="1500" spc="-1" strike="noStrike">
              <a:latin typeface="Arial"/>
            </a:endParaRPr>
          </a:p>
          <a:p>
            <a:pPr marL="2160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reasonable budge</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305" name="Picture 1_2" descr=""/>
          <p:cNvPicPr/>
          <p:nvPr/>
        </p:nvPicPr>
        <p:blipFill>
          <a:blip r:embed="rId1"/>
          <a:stretch/>
        </p:blipFill>
        <p:spPr>
          <a:xfrm>
            <a:off x="6573960" y="1765440"/>
            <a:ext cx="3287880" cy="2511720"/>
          </a:xfrm>
          <a:prstGeom prst="rect">
            <a:avLst/>
          </a:prstGeom>
          <a:ln>
            <a:noFill/>
          </a:ln>
        </p:spPr>
      </p:pic>
      <p:sp>
        <p:nvSpPr>
          <p:cNvPr id="306" name="CustomShape 3"/>
          <p:cNvSpPr/>
          <p:nvPr/>
        </p:nvSpPr>
        <p:spPr>
          <a:xfrm>
            <a:off x="6492240" y="7213320"/>
            <a:ext cx="2466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Arial"/>
                <a:ea typeface="DejaVu Sans"/>
              </a:rPr>
              <a:t>NIM A 00 (2020) 1–17</a:t>
            </a:r>
            <a:endParaRPr b="0" lang="en-US" sz="1800" spc="-1" strike="noStrike">
              <a:latin typeface="Arial"/>
            </a:endParaRPr>
          </a:p>
        </p:txBody>
      </p:sp>
      <p:pic>
        <p:nvPicPr>
          <p:cNvPr id="307" name="Picture 5_0" descr=""/>
          <p:cNvPicPr/>
          <p:nvPr/>
        </p:nvPicPr>
        <p:blipFill>
          <a:blip r:embed="rId2"/>
          <a:stretch/>
        </p:blipFill>
        <p:spPr>
          <a:xfrm>
            <a:off x="5623920" y="4754880"/>
            <a:ext cx="4249440" cy="24562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3200" spc="-1" strike="noStrike">
                <a:solidFill>
                  <a:srgbClr val="ffffff"/>
                </a:solidFill>
                <a:latin typeface="Noto Sans Black"/>
                <a:ea typeface="DejaVu Sans"/>
              </a:rPr>
              <a:t>Current status:</a:t>
            </a:r>
            <a:endParaRPr b="0" lang="en-US" sz="3200" spc="-1" strike="noStrike">
              <a:latin typeface="Arial"/>
            </a:endParaRPr>
          </a:p>
          <a:p>
            <a:pPr>
              <a:lnSpc>
                <a:spcPct val="100000"/>
              </a:lnSpc>
            </a:pPr>
            <a:r>
              <a:rPr b="1" lang="en-US" sz="3200" spc="-1" strike="noStrike">
                <a:solidFill>
                  <a:srgbClr val="ffffff"/>
                </a:solidFill>
                <a:latin typeface="Noto Sans Black"/>
                <a:ea typeface="DejaVu Sans"/>
              </a:rPr>
              <a:t>- group structure and management </a:t>
            </a:r>
            <a:endParaRPr b="0" lang="en-US" sz="3200" spc="-1" strike="noStrike">
              <a:latin typeface="Arial"/>
            </a:endParaRPr>
          </a:p>
        </p:txBody>
      </p:sp>
      <p:sp>
        <p:nvSpPr>
          <p:cNvPr id="309" name="CustomShape 2"/>
          <p:cNvSpPr/>
          <p:nvPr/>
        </p:nvSpPr>
        <p:spPr>
          <a:xfrm>
            <a:off x="182880" y="1554480"/>
            <a:ext cx="51195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Group started in November</a:t>
            </a:r>
            <a:endParaRPr b="0" lang="en-US" sz="1600" spc="-1" strike="noStrike">
              <a:latin typeface="Arial"/>
            </a:endParaRPr>
          </a:p>
          <a:p>
            <a:pPr lvl="1" marL="432000" indent="-21492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Weekly meetings since December </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r>
              <a:rPr b="1" lang="en-US" sz="1700" spc="-1" strike="noStrike">
                <a:solidFill>
                  <a:srgbClr val="000000"/>
                </a:solidFill>
                <a:latin typeface="Noto Sans SemiBold"/>
                <a:ea typeface="DejaVu Sans"/>
              </a:rPr>
              <a:t>Institutes and persons involved</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r>
              <a:rPr b="1" lang="en-US" sz="1500" spc="-1" strike="noStrike">
                <a:solidFill>
                  <a:srgbClr val="1c1c1c"/>
                </a:solidFill>
                <a:latin typeface="Noto Sans SemiBold"/>
                <a:ea typeface="DejaVu Sans"/>
              </a:rPr>
              <a:t>Czech Technical University</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Petr Chaloupka</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Petr Chudoba – readout electronics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Radim Dvorak (starting Ph.D.) - response sim.</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Ondrej Hofman (Msc.) – FLUKA backround studies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SemiBold"/>
                <a:ea typeface="DejaVu Sans"/>
              </a:rPr>
              <a:t>Kristyna Haismanova (Bc.) – SiPM testing</a:t>
            </a:r>
            <a:r>
              <a:rPr b="0" lang="en-US" sz="1600" spc="-1" strike="noStrike">
                <a:solidFill>
                  <a:srgbClr val="1c1c1c"/>
                </a:solidFill>
                <a:latin typeface="Noto Sans SemiBold"/>
                <a:ea typeface="DejaVu Sans"/>
              </a:rPr>
              <a:t> </a:t>
            </a: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r>
              <a:rPr b="1" lang="en-US" sz="1800" spc="-1" strike="noStrike">
                <a:solidFill>
                  <a:srgbClr val="000000"/>
                </a:solidFill>
                <a:latin typeface="Arial"/>
                <a:ea typeface="DejaVu Sans"/>
              </a:rPr>
              <a:t>NPI, Řež</a:t>
            </a:r>
            <a:endParaRPr b="0" lang="en-US" sz="18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Arial"/>
                <a:ea typeface="DejaVu Sans"/>
              </a:rPr>
              <a:t>Andrej Kugler</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Arial"/>
                <a:ea typeface="DejaVu Sans"/>
              </a:rPr>
              <a:t>Leszek Kosarzewski </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10" name="CustomShape 3"/>
          <p:cNvSpPr/>
          <p:nvPr/>
        </p:nvSpPr>
        <p:spPr>
          <a:xfrm>
            <a:off x="5608080" y="2094480"/>
            <a:ext cx="5119560" cy="4123080"/>
          </a:xfrm>
          <a:prstGeom prst="rect">
            <a:avLst/>
          </a:prstGeom>
          <a:noFill/>
          <a:ln>
            <a:noFill/>
          </a:ln>
        </p:spPr>
        <p:style>
          <a:lnRef idx="0"/>
          <a:fillRef idx="0"/>
          <a:effectRef idx="0"/>
          <a:fontRef idx="minor"/>
        </p:style>
        <p:txBody>
          <a:bodyPr lIns="0" rIns="0" tIns="0" bIns="0">
            <a:noAutofit/>
          </a:bodyPr>
          <a:p>
            <a:pPr>
              <a:lnSpc>
                <a:spcPct val="100000"/>
              </a:lnSpc>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601"/>
              </a:spcAft>
            </a:pPr>
            <a:endParaRPr b="0" lang="en-US" sz="1800" spc="-1" strike="noStrike">
              <a:latin typeface="Arial"/>
            </a:endParaRPr>
          </a:p>
          <a:p>
            <a:pPr>
              <a:lnSpc>
                <a:spcPct val="100000"/>
              </a:lnSpc>
              <a:spcAft>
                <a:spcPts val="601"/>
              </a:spcAft>
            </a:pPr>
            <a:r>
              <a:rPr b="1" lang="en-US" sz="1500" spc="-1" strike="noStrike">
                <a:solidFill>
                  <a:srgbClr val="1c1c1c"/>
                </a:solidFill>
                <a:latin typeface="Noto Sans SemiBold"/>
                <a:ea typeface="DejaVu Sans"/>
              </a:rPr>
              <a:t>GSI / University of Tubingen</a:t>
            </a:r>
            <a:endParaRPr b="0" lang="en-US" sz="15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i="1" lang="en-US" sz="1600" spc="-1" strike="noStrike">
                <a:solidFill>
                  <a:srgbClr val="1c1c1c"/>
                </a:solidFill>
                <a:latin typeface="Noto Sans SemiBold"/>
                <a:ea typeface="DejaVu Sans"/>
              </a:rPr>
              <a:t> </a:t>
            </a:r>
            <a:r>
              <a:rPr b="0" i="1" lang="en-US" sz="1600" spc="-1" strike="noStrike">
                <a:solidFill>
                  <a:srgbClr val="1c1c1c"/>
                </a:solidFill>
                <a:latin typeface="Noto Sans SemiBold"/>
                <a:ea typeface="DejaVu Sans"/>
              </a:rPr>
              <a:t>physics performance studies</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Ilya Selyuzhenkov </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Lukáš Chlad </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Oleksii Lubynets </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Frédéric Linz  </a:t>
            </a: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1134"/>
              </a:spcAft>
            </a:pPr>
            <a:endParaRPr b="0" lang="en-US" sz="1600" spc="-1" strike="noStrike">
              <a:latin typeface="Arial"/>
            </a:endParaRPr>
          </a:p>
          <a:p>
            <a:pPr>
              <a:lnSpc>
                <a:spcPct val="100000"/>
              </a:lnSpc>
            </a:pPr>
            <a:endParaRPr b="0" lang="en-US" sz="16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Physics performance studies</a:t>
            </a:r>
            <a:endParaRPr b="0" lang="en-US" sz="4000" spc="-1" strike="noStrike">
              <a:latin typeface="Arial"/>
            </a:endParaRPr>
          </a:p>
        </p:txBody>
      </p:sp>
      <p:pic>
        <p:nvPicPr>
          <p:cNvPr id="312" name="Picture 3_19" descr=""/>
          <p:cNvPicPr/>
          <p:nvPr/>
        </p:nvPicPr>
        <p:blipFill>
          <a:blip r:embed="rId1"/>
          <a:stretch/>
        </p:blipFill>
        <p:spPr>
          <a:xfrm>
            <a:off x="10649520" y="-196560"/>
            <a:ext cx="4354560" cy="3715200"/>
          </a:xfrm>
          <a:prstGeom prst="rect">
            <a:avLst/>
          </a:prstGeom>
          <a:ln>
            <a:noFill/>
          </a:ln>
        </p:spPr>
      </p:pic>
      <p:pic>
        <p:nvPicPr>
          <p:cNvPr id="313" name="Picture 6_16" descr=""/>
          <p:cNvPicPr/>
          <p:nvPr/>
        </p:nvPicPr>
        <p:blipFill>
          <a:blip r:embed="rId2"/>
          <a:stretch/>
        </p:blipFill>
        <p:spPr>
          <a:xfrm>
            <a:off x="10334520" y="3798360"/>
            <a:ext cx="7277400" cy="5212440"/>
          </a:xfrm>
          <a:prstGeom prst="rect">
            <a:avLst/>
          </a:prstGeom>
          <a:ln>
            <a:noFill/>
          </a:ln>
        </p:spPr>
      </p:pic>
      <p:sp>
        <p:nvSpPr>
          <p:cNvPr id="314" name="CustomShape 2"/>
          <p:cNvSpPr/>
          <p:nvPr/>
        </p:nvSpPr>
        <p:spPr>
          <a:xfrm>
            <a:off x="365760" y="1647720"/>
            <a:ext cx="557748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a:ea typeface="DejaVu Sans"/>
              </a:rPr>
              <a:t>Crucial for many decision </a:t>
            </a:r>
            <a:r>
              <a:rPr b="0" lang="en-US" sz="1600" spc="-1" strike="noStrike">
                <a:solidFill>
                  <a:srgbClr val="1c1c1c"/>
                </a:solidFill>
                <a:latin typeface="Noto Sans"/>
                <a:ea typeface="DejaVu Sans"/>
              </a:rPr>
              <a:t>to be made</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a:ea typeface="DejaVu Sans"/>
              </a:rPr>
              <a:t>Relying heavily on PDS experience (Ilya and his group)</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1c1c1c"/>
                </a:solidFill>
                <a:latin typeface="Noto Sans"/>
                <a:ea typeface="DejaVu Sans"/>
              </a:rPr>
              <a:t>L. Chlad, O. Lubynets – software integration and physics performance studies</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r>
              <a:rPr b="1" lang="en-US" sz="1700" spc="-1" strike="noStrike">
                <a:solidFill>
                  <a:srgbClr val="000000"/>
                </a:solidFill>
                <a:latin typeface="Noto Sans"/>
                <a:ea typeface="DejaVu Sans"/>
              </a:rPr>
              <a:t>Key questions:</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Granularity</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effect of central hole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Influence of background</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r>
              <a:rPr b="1" lang="en-US" sz="1700" spc="-1" strike="noStrike">
                <a:solidFill>
                  <a:srgbClr val="000000"/>
                </a:solidFill>
                <a:latin typeface="Noto Sans"/>
                <a:ea typeface="DejaVu Sans"/>
              </a:rPr>
              <a:t>Current status:</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Building on PSD code</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Flexible parametrization with high granularity</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Integrated into CBM-ROOT (private version)</a:t>
            </a:r>
            <a:endParaRPr b="0" lang="en-US" sz="1500" spc="-1" strike="noStrike">
              <a:latin typeface="Arial"/>
            </a:endParaRPr>
          </a:p>
          <a:p>
            <a:pPr lvl="3" marL="864000" indent="-21564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a:ea typeface="DejaVu Sans"/>
              </a:rPr>
              <a:t>- All steps: sim, transport, digi, reco, analysis tree </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r>
              <a:rPr b="1" lang="en-US" sz="1700" spc="-1" strike="noStrike">
                <a:solidFill>
                  <a:srgbClr val="1c1c1c"/>
                </a:solidFill>
                <a:latin typeface="Noto Sans"/>
                <a:ea typeface="DejaVu Sans"/>
              </a:rPr>
              <a:t>Estimated time line</a:t>
            </a:r>
            <a:endParaRPr b="0" lang="en-US" sz="1700" spc="-1" strike="noStrike">
              <a:latin typeface="Arial"/>
            </a:endParaRPr>
          </a:p>
          <a:p>
            <a:pPr lvl="1" marL="673200" indent="-212400">
              <a:lnSpc>
                <a:spcPct val="100000"/>
              </a:lnSpc>
              <a:buClr>
                <a:srgbClr val="000000"/>
              </a:buClr>
              <a:buSzPct val="45000"/>
              <a:buFont typeface="Wingdings" charset="2"/>
              <a:buChar char=""/>
            </a:pPr>
            <a:r>
              <a:rPr b="0" lang="en-US" sz="1500" spc="-1" strike="noStrike">
                <a:solidFill>
                  <a:srgbClr val="1c1c1c"/>
                </a:solidFill>
                <a:latin typeface="Noto Sans"/>
                <a:ea typeface="DejaVu Sans"/>
              </a:rPr>
              <a:t>Need to decide on pad sizes and geometry</a:t>
            </a:r>
            <a:endParaRPr b="0" lang="en-US" sz="1500" spc="-1" strike="noStrike">
              <a:latin typeface="Arial"/>
            </a:endParaRPr>
          </a:p>
          <a:p>
            <a:pPr lvl="2" marL="648000" indent="-215640">
              <a:lnSpc>
                <a:spcPct val="100000"/>
              </a:lnSpc>
              <a:buClr>
                <a:srgbClr val="000000"/>
              </a:buClr>
              <a:buSzPct val="45000"/>
              <a:buFont typeface="Wingdings" charset="2"/>
              <a:buChar char=""/>
            </a:pPr>
            <a:r>
              <a:rPr b="0" lang="en-US" sz="1500" spc="-1" strike="noStrike">
                <a:solidFill>
                  <a:srgbClr val="1c1c1c"/>
                </a:solidFill>
                <a:latin typeface="Noto Sans"/>
                <a:ea typeface="DejaVu Sans"/>
              </a:rPr>
              <a:t>End of 2023</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1134"/>
              </a:spcAft>
            </a:pPr>
            <a:endParaRPr b="0" lang="en-US" sz="1500" spc="-1" strike="noStrike">
              <a:latin typeface="Arial"/>
            </a:endParaRPr>
          </a:p>
          <a:p>
            <a:pPr>
              <a:lnSpc>
                <a:spcPct val="100000"/>
              </a:lnSpc>
            </a:pPr>
            <a:endParaRPr b="0" lang="en-US" sz="15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15" name="CustomShape 3"/>
          <p:cNvSpPr/>
          <p:nvPr/>
        </p:nvSpPr>
        <p:spPr>
          <a:xfrm>
            <a:off x="8110800" y="3920760"/>
            <a:ext cx="1968120" cy="9234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32" strike="noStrike">
                <a:solidFill>
                  <a:srgbClr val="404040"/>
                </a:solidFill>
                <a:latin typeface="Tenorite"/>
                <a:ea typeface="Tenorite"/>
              </a:rPr>
              <a:t>Modules:</a:t>
            </a:r>
            <a:endParaRPr b="0" lang="en-US" sz="1400" spc="-1" strike="noStrike">
              <a:latin typeface="Arial"/>
            </a:endParaRPr>
          </a:p>
          <a:p>
            <a:pPr>
              <a:lnSpc>
                <a:spcPct val="100000"/>
              </a:lnSpc>
            </a:pPr>
            <a:r>
              <a:rPr b="0" lang="en-US" sz="1400" spc="32" strike="noStrike">
                <a:solidFill>
                  <a:srgbClr val="404040"/>
                </a:solidFill>
                <a:latin typeface="Tenorite"/>
                <a:ea typeface="Tenorite"/>
              </a:rPr>
              <a:t>Small:    4x4 cm</a:t>
            </a:r>
            <a:r>
              <a:rPr b="0" lang="en-US" sz="1400" spc="32" strike="noStrike" baseline="30000">
                <a:solidFill>
                  <a:srgbClr val="404040"/>
                </a:solidFill>
                <a:latin typeface="Tenorite"/>
                <a:ea typeface="Tenorite"/>
              </a:rPr>
              <a:t>2</a:t>
            </a:r>
            <a:br/>
            <a:r>
              <a:rPr b="0" lang="en-US" sz="1400" spc="32" strike="noStrike">
                <a:solidFill>
                  <a:srgbClr val="404040"/>
                </a:solidFill>
                <a:latin typeface="Tenorite"/>
                <a:ea typeface="Tenorite"/>
              </a:rPr>
              <a:t>Medium: 8x8 cm</a:t>
            </a:r>
            <a:r>
              <a:rPr b="0" lang="en-US" sz="1400" spc="32" strike="noStrike" baseline="30000">
                <a:solidFill>
                  <a:srgbClr val="404040"/>
                </a:solidFill>
                <a:latin typeface="Tenorite"/>
                <a:ea typeface="Tenorite"/>
              </a:rPr>
              <a:t>2</a:t>
            </a:r>
            <a:br/>
            <a:r>
              <a:rPr b="0" lang="en-US" sz="1400" spc="32" strike="noStrike">
                <a:solidFill>
                  <a:srgbClr val="404040"/>
                </a:solidFill>
                <a:latin typeface="Tenorite"/>
                <a:ea typeface="Tenorite"/>
              </a:rPr>
              <a:t>Large:   16x16 cm</a:t>
            </a:r>
            <a:r>
              <a:rPr b="0" lang="en-US" sz="1400" spc="32" strike="noStrike" baseline="30000">
                <a:solidFill>
                  <a:srgbClr val="404040"/>
                </a:solidFill>
                <a:latin typeface="Tenorite"/>
                <a:ea typeface="Tenorite"/>
              </a:rPr>
              <a:t>2</a:t>
            </a:r>
            <a:endParaRPr b="0" lang="en-US" sz="1400" spc="-1" strike="noStrike">
              <a:latin typeface="Arial"/>
            </a:endParaRPr>
          </a:p>
        </p:txBody>
      </p:sp>
      <p:sp>
        <p:nvSpPr>
          <p:cNvPr id="316" name="CustomShape 4"/>
          <p:cNvSpPr/>
          <p:nvPr/>
        </p:nvSpPr>
        <p:spPr>
          <a:xfrm>
            <a:off x="6225840" y="4023360"/>
            <a:ext cx="2093400" cy="729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32" strike="noStrike">
                <a:solidFill>
                  <a:srgbClr val="404040"/>
                </a:solidFill>
                <a:latin typeface="Tenorite"/>
                <a:ea typeface="Tenorite"/>
              </a:rPr>
              <a:t>Detector size (cm):</a:t>
            </a:r>
            <a:endParaRPr b="0" lang="en-US" sz="1400" spc="-1" strike="noStrike">
              <a:latin typeface="Arial"/>
            </a:endParaRPr>
          </a:p>
          <a:p>
            <a:pPr>
              <a:lnSpc>
                <a:spcPct val="100000"/>
              </a:lnSpc>
            </a:pPr>
            <a:r>
              <a:rPr b="0" lang="en-US" sz="1400" spc="32" strike="noStrike">
                <a:solidFill>
                  <a:srgbClr val="404040"/>
                </a:solidFill>
                <a:latin typeface="Tenorite"/>
                <a:ea typeface="Tenorite"/>
              </a:rPr>
              <a:t>160 x 128 x 10</a:t>
            </a:r>
            <a:endParaRPr b="0" lang="en-US" sz="1400" spc="-1" strike="noStrike">
              <a:latin typeface="Arial"/>
            </a:endParaRPr>
          </a:p>
        </p:txBody>
      </p:sp>
      <p:pic>
        <p:nvPicPr>
          <p:cNvPr id="317" name="Picture 11_4" descr="Icon&#10;&#10;Description automatically generated"/>
          <p:cNvPicPr/>
          <p:nvPr/>
        </p:nvPicPr>
        <p:blipFill>
          <a:blip r:embed="rId3"/>
          <a:srcRect l="6157" t="14219" r="-514" b="11161"/>
          <a:stretch/>
        </p:blipFill>
        <p:spPr>
          <a:xfrm>
            <a:off x="6401160" y="1846440"/>
            <a:ext cx="2375280" cy="2072160"/>
          </a:xfrm>
          <a:prstGeom prst="rect">
            <a:avLst/>
          </a:prstGeom>
          <a:ln>
            <a:noFill/>
          </a:ln>
        </p:spPr>
      </p:pic>
      <p:sp>
        <p:nvSpPr>
          <p:cNvPr id="318" name="CustomShape 5"/>
          <p:cNvSpPr/>
          <p:nvPr/>
        </p:nvSpPr>
        <p:spPr>
          <a:xfrm>
            <a:off x="6581880" y="1554480"/>
            <a:ext cx="180792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a:t>
            </a:r>
            <a:r>
              <a:rPr b="0" lang="en-US" sz="1800" spc="-1" strike="noStrike">
                <a:solidFill>
                  <a:srgbClr val="000000"/>
                </a:solidFill>
                <a:latin typeface="Arial"/>
                <a:ea typeface="DejaVu Sans"/>
              </a:rPr>
              <a:t>FWall“ for </a:t>
            </a:r>
            <a:endParaRPr b="0" lang="en-US" sz="1800" spc="-1" strike="noStrike">
              <a:latin typeface="Arial"/>
            </a:endParaRPr>
          </a:p>
        </p:txBody>
      </p:sp>
      <p:sp>
        <p:nvSpPr>
          <p:cNvPr id="319" name="CustomShape 6"/>
          <p:cNvSpPr/>
          <p:nvPr/>
        </p:nvSpPr>
        <p:spPr>
          <a:xfrm>
            <a:off x="6581880" y="1554480"/>
            <a:ext cx="219564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a:t>
            </a:r>
            <a:r>
              <a:rPr b="0" lang="en-US" sz="1800" spc="-1" strike="noStrike">
                <a:solidFill>
                  <a:srgbClr val="000000"/>
                </a:solidFill>
                <a:latin typeface="Arial"/>
                <a:ea typeface="DejaVu Sans"/>
              </a:rPr>
              <a:t>FWall“ for CBM</a:t>
            </a:r>
            <a:endParaRPr b="0" lang="en-US" sz="1800" spc="-1" strike="noStrike">
              <a:latin typeface="Arial"/>
            </a:endParaRPr>
          </a:p>
        </p:txBody>
      </p:sp>
      <p:pic>
        <p:nvPicPr>
          <p:cNvPr id="320" name="Google Shape;184;p30" descr=""/>
          <p:cNvPicPr/>
          <p:nvPr/>
        </p:nvPicPr>
        <p:blipFill>
          <a:blip r:embed="rId4"/>
          <a:stretch/>
        </p:blipFill>
        <p:spPr>
          <a:xfrm>
            <a:off x="5868360" y="5120640"/>
            <a:ext cx="3641040" cy="213804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Detector modules</a:t>
            </a:r>
            <a:endParaRPr b="0" lang="en-US" sz="4000" spc="-1" strike="noStrike">
              <a:latin typeface="Arial"/>
            </a:endParaRPr>
          </a:p>
        </p:txBody>
      </p:sp>
      <p:pic>
        <p:nvPicPr>
          <p:cNvPr id="322" name="Picture 3_6" descr=""/>
          <p:cNvPicPr/>
          <p:nvPr/>
        </p:nvPicPr>
        <p:blipFill>
          <a:blip r:embed="rId1"/>
          <a:stretch/>
        </p:blipFill>
        <p:spPr>
          <a:xfrm>
            <a:off x="10649520" y="-196560"/>
            <a:ext cx="4354560" cy="3715200"/>
          </a:xfrm>
          <a:prstGeom prst="rect">
            <a:avLst/>
          </a:prstGeom>
          <a:ln>
            <a:noFill/>
          </a:ln>
        </p:spPr>
      </p:pic>
      <p:pic>
        <p:nvPicPr>
          <p:cNvPr id="323" name="Picture 6_3" descr=""/>
          <p:cNvPicPr/>
          <p:nvPr/>
        </p:nvPicPr>
        <p:blipFill>
          <a:blip r:embed="rId2"/>
          <a:stretch/>
        </p:blipFill>
        <p:spPr>
          <a:xfrm>
            <a:off x="10334520" y="3798360"/>
            <a:ext cx="7277400" cy="5212440"/>
          </a:xfrm>
          <a:prstGeom prst="rect">
            <a:avLst/>
          </a:prstGeom>
          <a:ln>
            <a:noFill/>
          </a:ln>
        </p:spPr>
      </p:pic>
      <p:sp>
        <p:nvSpPr>
          <p:cNvPr id="324" name="CustomShape 2"/>
          <p:cNvSpPr/>
          <p:nvPr/>
        </p:nvSpPr>
        <p:spPr>
          <a:xfrm>
            <a:off x="365760" y="1647720"/>
            <a:ext cx="5119560" cy="5910840"/>
          </a:xfrm>
          <a:prstGeom prst="rect">
            <a:avLst/>
          </a:prstGeom>
          <a:noFill/>
          <a:ln>
            <a:noFill/>
          </a:ln>
        </p:spPr>
        <p:style>
          <a:lnRef idx="0"/>
          <a:fillRef idx="0"/>
          <a:effectRef idx="0"/>
          <a:fontRef idx="minor"/>
        </p:style>
        <p:txBody>
          <a:bodyPr lIns="0" rIns="0" tIns="0" bIns="0">
            <a:noAutofit/>
          </a:bodyPr>
          <a:p>
            <a:pPr>
              <a:lnSpc>
                <a:spcPct val="100000"/>
              </a:lnSpc>
            </a:pPr>
            <a:r>
              <a:rPr b="0" lang="en-US" sz="1700" spc="-1" strike="noStrike">
                <a:solidFill>
                  <a:srgbClr val="000000"/>
                </a:solidFill>
                <a:latin typeface="Noto Sans SemiBold"/>
                <a:ea typeface="DejaVu Sans"/>
              </a:rPr>
              <a:t>Individual scintillator „pads“ </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SemiBold"/>
                <a:ea typeface="DejaVu Sans"/>
              </a:rPr>
              <a:t>~ 300 pieces</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500" spc="-1" strike="noStrike">
                <a:solidFill>
                  <a:srgbClr val="000000"/>
                </a:solidFill>
                <a:latin typeface="Noto Sans SemiBold"/>
                <a:ea typeface="DejaVu Sans"/>
              </a:rPr>
              <a:t>Varying sizes (4 – 16 cm wide, 5cm thick)</a:t>
            </a:r>
            <a:endParaRPr b="0" lang="en-US" sz="1500" spc="-1" strike="noStrike">
              <a:latin typeface="Arial"/>
            </a:endParaRPr>
          </a:p>
          <a:p>
            <a:pPr>
              <a:lnSpc>
                <a:spcPct val="100000"/>
              </a:lnSpc>
              <a:spcAft>
                <a:spcPts val="601"/>
              </a:spcAft>
            </a:pPr>
            <a:endParaRPr b="0" lang="en-US" sz="15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Much depends on expected radiation dose</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r>
              <a:rPr b="1" lang="en-US" sz="1600" spc="-1" strike="noStrike">
                <a:solidFill>
                  <a:srgbClr val="1c1c1c"/>
                </a:solidFill>
                <a:latin typeface="Noto Sans SemiBold"/>
                <a:ea typeface="DejaVu Sans"/>
              </a:rPr>
              <a:t>Material choice</a:t>
            </a:r>
            <a:r>
              <a:rPr b="0" lang="en-US" sz="1600" spc="-1" strike="noStrike">
                <a:solidFill>
                  <a:srgbClr val="1c1c1c"/>
                </a:solidFill>
                <a:latin typeface="Noto Sans SemiBold"/>
                <a:ea typeface="DejaVu Sans"/>
              </a:rPr>
              <a:t>:</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plastic ZnS scintillator</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not rad. hard,  cheap replaceable</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LYSO crystal ( offered from Juelich )</a:t>
            </a:r>
            <a:r>
              <a:rPr b="0" lang="en-US" sz="1600" spc="-1" strike="noStrike">
                <a:solidFill>
                  <a:srgbClr val="1c1c1c"/>
                </a:solidFill>
                <a:latin typeface="Noto Sans SemiBold"/>
                <a:ea typeface="DejaVu Sans"/>
              </a:rPr>
              <a:t>	</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central part, possible to anneal</a:t>
            </a: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r>
              <a:rPr b="1" lang="en-US" sz="1700" spc="-1" strike="noStrike">
                <a:solidFill>
                  <a:srgbClr val="1c1c1c"/>
                </a:solidFill>
                <a:latin typeface="Noto Sans SemiBold"/>
                <a:ea typeface="DejaVu Sans"/>
              </a:rPr>
              <a:t>Readout</a:t>
            </a:r>
            <a:r>
              <a:rPr b="1" lang="en-US" sz="1500" spc="-1" strike="noStrike">
                <a:solidFill>
                  <a:srgbClr val="1c1c1c"/>
                </a:solidFill>
                <a:latin typeface="Noto Sans SemiBold"/>
                <a:ea typeface="DejaVu Sans"/>
              </a:rPr>
              <a:t>  with SiPM</a:t>
            </a:r>
            <a:r>
              <a:rPr b="0" lang="en-US" sz="1500" spc="-1" strike="noStrike">
                <a:solidFill>
                  <a:srgbClr val="1c1c1c"/>
                </a:solidFill>
                <a:latin typeface="Noto Sans SemiBold"/>
                <a:ea typeface="DejaVu Sans"/>
              </a:rPr>
              <a:t>(considered variants) </a:t>
            </a:r>
            <a:endParaRPr b="0" lang="en-US" sz="15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Direct coupling (CALICE style)</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Wave guide + direct coupling</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1c1c1c"/>
                </a:solidFill>
                <a:latin typeface="Noto Sans SemiBold"/>
                <a:ea typeface="DejaVu Sans"/>
              </a:rPr>
              <a:t>WLS+clear fiber (EPD style)</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325" name="Picture 8_4" descr="Chart&#10;&#10;Description automatically generated"/>
          <p:cNvPicPr/>
          <p:nvPr/>
        </p:nvPicPr>
        <p:blipFill>
          <a:blip r:embed="rId3"/>
          <a:stretch/>
        </p:blipFill>
        <p:spPr>
          <a:xfrm>
            <a:off x="5760720" y="2468880"/>
            <a:ext cx="3876480" cy="2636280"/>
          </a:xfrm>
          <a:prstGeom prst="rect">
            <a:avLst/>
          </a:prstGeom>
          <a:ln>
            <a:noFill/>
          </a:ln>
        </p:spPr>
      </p:pic>
      <p:sp>
        <p:nvSpPr>
          <p:cNvPr id="326" name="CustomShape 3"/>
          <p:cNvSpPr/>
          <p:nvPr/>
        </p:nvSpPr>
        <p:spPr>
          <a:xfrm>
            <a:off x="6301080" y="2743200"/>
            <a:ext cx="3481920" cy="4536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300" spc="-1" strike="noStrike">
                <a:solidFill>
                  <a:srgbClr val="000000"/>
                </a:solidFill>
                <a:latin typeface="Tenorite"/>
                <a:ea typeface="DejaVu Sans"/>
              </a:rPr>
              <a:t>UrQMD Au+Au @ 6AGeV</a:t>
            </a:r>
            <a:endParaRPr b="0" lang="en-US" sz="1300" spc="-1" strike="noStrike">
              <a:latin typeface="Arial"/>
            </a:endParaRPr>
          </a:p>
        </p:txBody>
      </p:sp>
      <p:sp>
        <p:nvSpPr>
          <p:cNvPr id="327" name="CustomShape 4"/>
          <p:cNvSpPr/>
          <p:nvPr/>
        </p:nvSpPr>
        <p:spPr>
          <a:xfrm>
            <a:off x="8046720" y="1645920"/>
            <a:ext cx="1968120" cy="9234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32" strike="noStrike">
                <a:solidFill>
                  <a:srgbClr val="404040"/>
                </a:solidFill>
                <a:latin typeface="Tenorite"/>
                <a:ea typeface="Tenorite"/>
              </a:rPr>
              <a:t>Modules:</a:t>
            </a:r>
            <a:endParaRPr b="0" lang="en-US" sz="1400" spc="-1" strike="noStrike">
              <a:latin typeface="Arial"/>
            </a:endParaRPr>
          </a:p>
          <a:p>
            <a:pPr>
              <a:lnSpc>
                <a:spcPct val="100000"/>
              </a:lnSpc>
            </a:pPr>
            <a:r>
              <a:rPr b="0" lang="en-US" sz="1400" spc="32" strike="noStrike">
                <a:solidFill>
                  <a:srgbClr val="404040"/>
                </a:solidFill>
                <a:latin typeface="Tenorite"/>
                <a:ea typeface="Tenorite"/>
              </a:rPr>
              <a:t>Small:    4x4 cm</a:t>
            </a:r>
            <a:r>
              <a:rPr b="0" lang="en-US" sz="1400" spc="32" strike="noStrike" baseline="30000">
                <a:solidFill>
                  <a:srgbClr val="404040"/>
                </a:solidFill>
                <a:latin typeface="Tenorite"/>
                <a:ea typeface="Tenorite"/>
              </a:rPr>
              <a:t>2</a:t>
            </a:r>
            <a:br/>
            <a:r>
              <a:rPr b="0" lang="en-US" sz="1400" spc="32" strike="noStrike">
                <a:solidFill>
                  <a:srgbClr val="404040"/>
                </a:solidFill>
                <a:latin typeface="Tenorite"/>
                <a:ea typeface="Tenorite"/>
              </a:rPr>
              <a:t>Medium: 8x8 cm</a:t>
            </a:r>
            <a:r>
              <a:rPr b="0" lang="en-US" sz="1400" spc="32" strike="noStrike" baseline="30000">
                <a:solidFill>
                  <a:srgbClr val="404040"/>
                </a:solidFill>
                <a:latin typeface="Tenorite"/>
                <a:ea typeface="Tenorite"/>
              </a:rPr>
              <a:t>2</a:t>
            </a:r>
            <a:br/>
            <a:r>
              <a:rPr b="0" lang="en-US" sz="1400" spc="32" strike="noStrike">
                <a:solidFill>
                  <a:srgbClr val="404040"/>
                </a:solidFill>
                <a:latin typeface="Tenorite"/>
                <a:ea typeface="Tenorite"/>
              </a:rPr>
              <a:t>Large:   16x16 cm</a:t>
            </a:r>
            <a:r>
              <a:rPr b="0" lang="en-US" sz="1400" spc="32" strike="noStrike" baseline="30000">
                <a:solidFill>
                  <a:srgbClr val="404040"/>
                </a:solidFill>
                <a:latin typeface="Tenorite"/>
                <a:ea typeface="Tenorite"/>
              </a:rPr>
              <a:t>2</a:t>
            </a:r>
            <a:endParaRPr b="0" lang="en-US" sz="1400" spc="-1" strike="noStrike">
              <a:latin typeface="Arial"/>
            </a:endParaRPr>
          </a:p>
        </p:txBody>
      </p:sp>
      <p:sp>
        <p:nvSpPr>
          <p:cNvPr id="328" name="CustomShape 5"/>
          <p:cNvSpPr/>
          <p:nvPr/>
        </p:nvSpPr>
        <p:spPr>
          <a:xfrm>
            <a:off x="6043680" y="1738440"/>
            <a:ext cx="2093400" cy="729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32" strike="noStrike">
                <a:solidFill>
                  <a:srgbClr val="404040"/>
                </a:solidFill>
                <a:latin typeface="Tenorite"/>
                <a:ea typeface="Tenorite"/>
              </a:rPr>
              <a:t>Detector size (cm):</a:t>
            </a:r>
            <a:endParaRPr b="0" lang="en-US" sz="1400" spc="-1" strike="noStrike">
              <a:latin typeface="Arial"/>
            </a:endParaRPr>
          </a:p>
          <a:p>
            <a:pPr>
              <a:lnSpc>
                <a:spcPct val="100000"/>
              </a:lnSpc>
            </a:pPr>
            <a:r>
              <a:rPr b="0" lang="en-US" sz="1400" spc="32" strike="noStrike">
                <a:solidFill>
                  <a:srgbClr val="404040"/>
                </a:solidFill>
                <a:latin typeface="Tenorite"/>
                <a:ea typeface="Tenorite"/>
              </a:rPr>
              <a:t>160 x 128 x 10</a:t>
            </a:r>
            <a:endParaRPr b="0" lang="en-US" sz="1400" spc="-1" strike="noStrike">
              <a:latin typeface="Arial"/>
            </a:endParaRPr>
          </a:p>
        </p:txBody>
      </p:sp>
      <p:pic>
        <p:nvPicPr>
          <p:cNvPr id="329" name="Google Shape;82;p17" descr=""/>
          <p:cNvPicPr/>
          <p:nvPr/>
        </p:nvPicPr>
        <p:blipFill>
          <a:blip r:embed="rId4"/>
          <a:srcRect l="7247" t="5992" r="31489" b="3910"/>
          <a:stretch/>
        </p:blipFill>
        <p:spPr>
          <a:xfrm>
            <a:off x="6217920" y="4937760"/>
            <a:ext cx="3053520" cy="252612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Expected dose</a:t>
            </a:r>
            <a:endParaRPr b="0" lang="en-US" sz="4000" spc="-1" strike="noStrike">
              <a:latin typeface="Arial"/>
            </a:endParaRPr>
          </a:p>
        </p:txBody>
      </p:sp>
      <p:pic>
        <p:nvPicPr>
          <p:cNvPr id="331" name="Picture 3_8" descr=""/>
          <p:cNvPicPr/>
          <p:nvPr/>
        </p:nvPicPr>
        <p:blipFill>
          <a:blip r:embed="rId1"/>
          <a:stretch/>
        </p:blipFill>
        <p:spPr>
          <a:xfrm>
            <a:off x="10275120" y="365760"/>
            <a:ext cx="4354560" cy="3715200"/>
          </a:xfrm>
          <a:prstGeom prst="rect">
            <a:avLst/>
          </a:prstGeom>
          <a:ln>
            <a:noFill/>
          </a:ln>
        </p:spPr>
      </p:pic>
      <p:pic>
        <p:nvPicPr>
          <p:cNvPr id="332" name="Picture 6_5" descr=""/>
          <p:cNvPicPr/>
          <p:nvPr/>
        </p:nvPicPr>
        <p:blipFill>
          <a:blip r:embed="rId2"/>
          <a:stretch/>
        </p:blipFill>
        <p:spPr>
          <a:xfrm>
            <a:off x="10334520" y="3798360"/>
            <a:ext cx="7277400" cy="5212440"/>
          </a:xfrm>
          <a:prstGeom prst="rect">
            <a:avLst/>
          </a:prstGeom>
          <a:ln>
            <a:noFill/>
          </a:ln>
        </p:spPr>
      </p:pic>
      <p:sp>
        <p:nvSpPr>
          <p:cNvPr id="333" name="CustomShape 2"/>
          <p:cNvSpPr/>
          <p:nvPr/>
        </p:nvSpPr>
        <p:spPr>
          <a:xfrm>
            <a:off x="365760" y="1647720"/>
            <a:ext cx="5119560" cy="5910840"/>
          </a:xfrm>
          <a:prstGeom prst="rect">
            <a:avLst/>
          </a:prstGeom>
          <a:noFill/>
          <a:ln>
            <a:noFill/>
          </a:ln>
        </p:spPr>
        <p:style>
          <a:lnRef idx="0"/>
          <a:fillRef idx="0"/>
          <a:effectRef idx="0"/>
          <a:fontRef idx="minor"/>
        </p:style>
        <p:txBody>
          <a:bodyPr lIns="0" rIns="0" tIns="0" bIns="0">
            <a:noAutofit/>
          </a:bodyPr>
          <a:p>
            <a:pPr>
              <a:lnSpc>
                <a:spcPct val="100000"/>
              </a:lnSpc>
            </a:pPr>
            <a:endParaRPr b="0" lang="en-US" sz="1800" spc="-1" strike="noStrike">
              <a:latin typeface="Arial"/>
            </a:endParaRPr>
          </a:p>
          <a:p>
            <a:pPr>
              <a:lnSpc>
                <a:spcPct val="100000"/>
              </a:lnSpc>
              <a:spcAft>
                <a:spcPts val="601"/>
              </a:spcAft>
            </a:pPr>
            <a:r>
              <a:rPr b="0" lang="en-US" sz="1700" spc="-1" strike="noStrike">
                <a:solidFill>
                  <a:srgbClr val="1c1c1c"/>
                </a:solidFill>
                <a:latin typeface="Noto Sans"/>
                <a:ea typeface="DejaVu Sans"/>
              </a:rPr>
              <a:t>Much depends on </a:t>
            </a:r>
            <a:r>
              <a:rPr b="1" lang="en-US" sz="1700" spc="-1" strike="noStrike">
                <a:solidFill>
                  <a:srgbClr val="1c1c1c"/>
                </a:solidFill>
                <a:latin typeface="Noto Sans"/>
                <a:ea typeface="DejaVu Sans"/>
              </a:rPr>
              <a:t>expected radiation dose</a:t>
            </a:r>
            <a:endParaRPr b="0" lang="en-US" sz="1700" spc="-1" strike="noStrike">
              <a:latin typeface="Arial"/>
            </a:endParaRPr>
          </a:p>
          <a:p>
            <a:pPr lvl="1" marL="432000" indent="-215280">
              <a:lnSpc>
                <a:spcPct val="100000"/>
              </a:lnSpc>
              <a:spcAft>
                <a:spcPts val="360"/>
              </a:spcAft>
              <a:buClr>
                <a:srgbClr val="000000"/>
              </a:buClr>
              <a:buSzPct val="45000"/>
              <a:buFont typeface="Wingdings" charset="2"/>
              <a:buChar char=""/>
            </a:pPr>
            <a:r>
              <a:rPr b="0" lang="en-US" sz="1700" spc="-1" strike="noStrike">
                <a:solidFill>
                  <a:srgbClr val="1c1c1c"/>
                </a:solidFill>
                <a:latin typeface="Noto Sans"/>
                <a:ea typeface="DejaVu Sans"/>
              </a:rPr>
              <a:t>For PSD done with MCNP</a:t>
            </a:r>
            <a:endParaRPr b="0" lang="en-US" sz="1700" spc="-1" strike="noStrike">
              <a:latin typeface="Arial"/>
            </a:endParaRPr>
          </a:p>
          <a:p>
            <a:pPr>
              <a:lnSpc>
                <a:spcPct val="100000"/>
              </a:lnSpc>
              <a:spcAft>
                <a:spcPts val="360"/>
              </a:spcAft>
            </a:pPr>
            <a:endParaRPr b="0" lang="en-US" sz="1700" spc="-1" strike="noStrike">
              <a:latin typeface="Arial"/>
            </a:endParaRPr>
          </a:p>
          <a:p>
            <a:pPr>
              <a:lnSpc>
                <a:spcPct val="100000"/>
              </a:lnSpc>
              <a:spcAft>
                <a:spcPts val="601"/>
              </a:spcAft>
            </a:pPr>
            <a:r>
              <a:rPr b="0" lang="en-US" sz="1700" spc="-1" strike="noStrike">
                <a:solidFill>
                  <a:srgbClr val="000000"/>
                </a:solidFill>
                <a:latin typeface="Noto Sans"/>
                <a:ea typeface="DejaVu Sans"/>
              </a:rPr>
              <a:t>Started FLUKA simulations (O Hofman, A. Senger)</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000000"/>
                </a:solidFill>
                <a:latin typeface="Noto Sans"/>
                <a:ea typeface="DejaVu Sans"/>
              </a:rPr>
              <a:t>First results expected within month</a:t>
            </a:r>
            <a:endParaRPr b="0" lang="en-US" sz="17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700" spc="-1" strike="noStrike">
                <a:solidFill>
                  <a:srgbClr val="000000"/>
                </a:solidFill>
                <a:latin typeface="Noto Sans"/>
                <a:ea typeface="DejaVu Sans"/>
              </a:rPr>
              <a:t>Available realistic model of beam pipe and below - lot of material so fa</a:t>
            </a:r>
            <a:r>
              <a:rPr b="0" lang="en-US" sz="1700" spc="-1" strike="noStrike">
                <a:solidFill>
                  <a:srgbClr val="000000"/>
                </a:solidFill>
                <a:latin typeface="Arial"/>
                <a:ea typeface="DejaVu Sans"/>
              </a:rPr>
              <a:t>r</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sp>
        <p:nvSpPr>
          <p:cNvPr id="334" name="CustomShape 3"/>
          <p:cNvSpPr/>
          <p:nvPr/>
        </p:nvSpPr>
        <p:spPr>
          <a:xfrm>
            <a:off x="6011640" y="5560560"/>
            <a:ext cx="4068360" cy="1148040"/>
          </a:xfrm>
          <a:prstGeom prst="rect">
            <a:avLst/>
          </a:prstGeom>
          <a:noFill/>
          <a:ln>
            <a:noFill/>
          </a:ln>
        </p:spPr>
        <p:style>
          <a:lnRef idx="0"/>
          <a:fillRef idx="0"/>
          <a:effectRef idx="0"/>
          <a:fontRef idx="minor"/>
        </p:style>
        <p:txBody>
          <a:bodyPr lIns="0" rIns="0" tIns="0" bIns="0">
            <a:spAutoFit/>
          </a:bodyPr>
          <a:p>
            <a:pPr>
              <a:lnSpc>
                <a:spcPct val="100000"/>
              </a:lnSpc>
              <a:spcAft>
                <a:spcPts val="1142"/>
              </a:spcAft>
            </a:pPr>
            <a:r>
              <a:rPr b="1" lang="en-US" sz="1600" spc="-1" strike="noStrike">
                <a:solidFill>
                  <a:srgbClr val="1c1c1c"/>
                </a:solidFill>
                <a:latin typeface="Noto Sans SemiBold"/>
                <a:ea typeface="DejaVu Sans"/>
              </a:rPr>
              <a:t> </a:t>
            </a:r>
            <a:endParaRPr b="0" lang="en-US" sz="1600" spc="-1" strike="noStrike">
              <a:latin typeface="Arial"/>
            </a:endParaRPr>
          </a:p>
          <a:p>
            <a:pPr marL="285840" indent="-282960">
              <a:lnSpc>
                <a:spcPct val="100000"/>
              </a:lnSpc>
              <a:spcAft>
                <a:spcPts val="601"/>
              </a:spcAft>
              <a:buClr>
                <a:srgbClr val="1c1c1c"/>
              </a:buClr>
              <a:buFont typeface="Arial"/>
              <a:buChar char="•"/>
            </a:pPr>
            <a:r>
              <a:rPr b="0" lang="en-US" sz="1400" spc="-1" strike="noStrike">
                <a:solidFill>
                  <a:srgbClr val="1c1c1c"/>
                </a:solidFill>
                <a:latin typeface="Noto Sans SemiBold"/>
                <a:ea typeface="DejaVu Sans"/>
              </a:rPr>
              <a:t>Energy resolution dropped in about 1.5 – 2 for SiPMs irradiated by ~10</a:t>
            </a:r>
            <a:r>
              <a:rPr b="0" lang="en-US" sz="1400" spc="-1" strike="noStrike" baseline="30000">
                <a:solidFill>
                  <a:srgbClr val="1c1c1c"/>
                </a:solidFill>
                <a:latin typeface="Noto Sans SemiBold"/>
                <a:ea typeface="DejaVu Sans"/>
              </a:rPr>
              <a:t>12</a:t>
            </a:r>
            <a:r>
              <a:rPr b="0" lang="en-US" sz="1400" spc="-1" strike="noStrike">
                <a:solidFill>
                  <a:srgbClr val="1c1c1c"/>
                </a:solidFill>
                <a:latin typeface="Noto Sans SemiBold"/>
                <a:ea typeface="DejaVu Sans"/>
              </a:rPr>
              <a:t> n</a:t>
            </a:r>
            <a:r>
              <a:rPr b="0" lang="en-US" sz="1400" spc="-1" strike="noStrike" baseline="-25000">
                <a:solidFill>
                  <a:srgbClr val="1c1c1c"/>
                </a:solidFill>
                <a:latin typeface="Noto Sans SemiBold"/>
                <a:ea typeface="DejaVu Sans"/>
              </a:rPr>
              <a:t>eq </a:t>
            </a:r>
            <a:r>
              <a:rPr b="0" lang="en-US" sz="1400" spc="-1" strike="noStrike">
                <a:solidFill>
                  <a:srgbClr val="1c1c1c"/>
                </a:solidFill>
                <a:latin typeface="Noto Sans SemiBold"/>
                <a:ea typeface="DejaVu Sans"/>
              </a:rPr>
              <a:t>/cm</a:t>
            </a:r>
            <a:r>
              <a:rPr b="0" lang="en-US" sz="1400" spc="-1" strike="noStrike" baseline="30000">
                <a:solidFill>
                  <a:srgbClr val="1c1c1c"/>
                </a:solidFill>
                <a:latin typeface="Noto Sans SemiBold"/>
                <a:ea typeface="DejaVu Sans"/>
              </a:rPr>
              <a:t>2</a:t>
            </a:r>
            <a:r>
              <a:rPr b="0" lang="en-US" sz="1400" spc="-1" strike="noStrike">
                <a:solidFill>
                  <a:srgbClr val="1c1c1c"/>
                </a:solidFill>
                <a:latin typeface="Noto Sans SemiBold"/>
                <a:ea typeface="DejaVu Sans"/>
              </a:rPr>
              <a:t>.</a:t>
            </a:r>
            <a:endParaRPr b="0" lang="en-US" sz="1400" spc="-1" strike="noStrike">
              <a:latin typeface="Arial"/>
            </a:endParaRPr>
          </a:p>
          <a:p>
            <a:pPr marL="285840" indent="-282960">
              <a:lnSpc>
                <a:spcPct val="100000"/>
              </a:lnSpc>
              <a:spcAft>
                <a:spcPts val="601"/>
              </a:spcAft>
              <a:buClr>
                <a:srgbClr val="1c1c1c"/>
              </a:buClr>
              <a:buFont typeface="Arial"/>
              <a:buChar char="•"/>
            </a:pPr>
            <a:r>
              <a:rPr b="1" lang="en-US" sz="1500" spc="-1" strike="noStrike">
                <a:solidFill>
                  <a:srgbClr val="1c1c1c"/>
                </a:solidFill>
                <a:latin typeface="Noto Sans SemiBold"/>
                <a:ea typeface="DejaVu Sans"/>
              </a:rPr>
              <a:t>Introduction of larger beam hole</a:t>
            </a:r>
            <a:endParaRPr b="0" lang="en-US" sz="1500" spc="-1" strike="noStrike">
              <a:latin typeface="Arial"/>
            </a:endParaRPr>
          </a:p>
        </p:txBody>
      </p:sp>
      <p:pic>
        <p:nvPicPr>
          <p:cNvPr id="335" name="Picture 2_4" descr=""/>
          <p:cNvPicPr/>
          <p:nvPr/>
        </p:nvPicPr>
        <p:blipFill>
          <a:blip r:embed="rId3"/>
          <a:srcRect l="0" t="0" r="0" b="1209"/>
          <a:stretch/>
        </p:blipFill>
        <p:spPr>
          <a:xfrm>
            <a:off x="6222960" y="2085840"/>
            <a:ext cx="3560400" cy="3474000"/>
          </a:xfrm>
          <a:prstGeom prst="rect">
            <a:avLst/>
          </a:prstGeom>
          <a:ln>
            <a:noFill/>
          </a:ln>
        </p:spPr>
      </p:pic>
      <p:sp>
        <p:nvSpPr>
          <p:cNvPr id="336" name="CustomShape 4"/>
          <p:cNvSpPr/>
          <p:nvPr/>
        </p:nvSpPr>
        <p:spPr>
          <a:xfrm>
            <a:off x="6116400" y="1594800"/>
            <a:ext cx="3666960" cy="5590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600" spc="-1" strike="noStrike">
                <a:solidFill>
                  <a:srgbClr val="1c1c1c"/>
                </a:solidFill>
                <a:latin typeface="Noto Sans SemiBold"/>
                <a:ea typeface="DejaVu Sans"/>
              </a:rPr>
              <a:t>Lessons from PSD radiation hardiness tests:</a:t>
            </a:r>
            <a:endParaRPr b="0" lang="en-US" sz="1600" spc="-1" strike="noStrike">
              <a:latin typeface="Arial"/>
            </a:endParaRPr>
          </a:p>
        </p:txBody>
      </p:sp>
      <p:pic>
        <p:nvPicPr>
          <p:cNvPr id="337" name="" descr=""/>
          <p:cNvPicPr/>
          <p:nvPr/>
        </p:nvPicPr>
        <p:blipFill>
          <a:blip r:embed="rId4"/>
          <a:srcRect l="48281" t="0" r="0" b="0"/>
          <a:stretch/>
        </p:blipFill>
        <p:spPr>
          <a:xfrm>
            <a:off x="274680" y="4297680"/>
            <a:ext cx="5393880" cy="3296880"/>
          </a:xfrm>
          <a:prstGeom prst="rect">
            <a:avLst/>
          </a:prstGeom>
          <a:ln>
            <a:noFill/>
          </a:ln>
        </p:spPr>
      </p:pic>
      <p:pic>
        <p:nvPicPr>
          <p:cNvPr id="338" name="" descr=""/>
          <p:cNvPicPr/>
          <p:nvPr/>
        </p:nvPicPr>
        <p:blipFill>
          <a:blip r:embed="rId5"/>
          <a:stretch/>
        </p:blipFill>
        <p:spPr>
          <a:xfrm>
            <a:off x="4389120" y="4114800"/>
            <a:ext cx="1824480" cy="183348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CustomShape 1"/>
          <p:cNvSpPr/>
          <p:nvPr/>
        </p:nvSpPr>
        <p:spPr>
          <a:xfrm>
            <a:off x="360000" y="360000"/>
            <a:ext cx="9356400" cy="896400"/>
          </a:xfrm>
          <a:prstGeom prst="rect">
            <a:avLst/>
          </a:prstGeom>
          <a:noFill/>
          <a:ln>
            <a:noFill/>
          </a:ln>
        </p:spPr>
        <p:style>
          <a:lnRef idx="0"/>
          <a:fillRef idx="0"/>
          <a:effectRef idx="0"/>
          <a:fontRef idx="minor"/>
        </p:style>
        <p:txBody>
          <a:bodyPr lIns="0" rIns="0" tIns="0" bIns="0" anchor="b">
            <a:noAutofit/>
          </a:bodyPr>
          <a:p>
            <a:pPr>
              <a:lnSpc>
                <a:spcPct val="100000"/>
              </a:lnSpc>
            </a:pPr>
            <a:r>
              <a:rPr b="1" lang="en-US" sz="4000" spc="-1" strike="noStrike">
                <a:solidFill>
                  <a:srgbClr val="ffffff"/>
                </a:solidFill>
                <a:latin typeface="Noto Sans Black"/>
                <a:ea typeface="DejaVu Sans"/>
              </a:rPr>
              <a:t>Detector modules-material</a:t>
            </a:r>
            <a:endParaRPr b="0" lang="en-US" sz="4000" spc="-1" strike="noStrike">
              <a:latin typeface="Arial"/>
            </a:endParaRPr>
          </a:p>
        </p:txBody>
      </p:sp>
      <p:pic>
        <p:nvPicPr>
          <p:cNvPr id="340" name="Picture 3_7" descr=""/>
          <p:cNvPicPr/>
          <p:nvPr/>
        </p:nvPicPr>
        <p:blipFill>
          <a:blip r:embed="rId1"/>
          <a:stretch/>
        </p:blipFill>
        <p:spPr>
          <a:xfrm>
            <a:off x="10649520" y="-196560"/>
            <a:ext cx="4354560" cy="3715200"/>
          </a:xfrm>
          <a:prstGeom prst="rect">
            <a:avLst/>
          </a:prstGeom>
          <a:ln>
            <a:noFill/>
          </a:ln>
        </p:spPr>
      </p:pic>
      <p:pic>
        <p:nvPicPr>
          <p:cNvPr id="341" name="Picture 6_4" descr=""/>
          <p:cNvPicPr/>
          <p:nvPr/>
        </p:nvPicPr>
        <p:blipFill>
          <a:blip r:embed="rId2"/>
          <a:stretch/>
        </p:blipFill>
        <p:spPr>
          <a:xfrm>
            <a:off x="10334520" y="3798360"/>
            <a:ext cx="7277400" cy="5212440"/>
          </a:xfrm>
          <a:prstGeom prst="rect">
            <a:avLst/>
          </a:prstGeom>
          <a:ln>
            <a:noFill/>
          </a:ln>
        </p:spPr>
      </p:pic>
      <p:sp>
        <p:nvSpPr>
          <p:cNvPr id="342" name="CustomShape 2"/>
          <p:cNvSpPr/>
          <p:nvPr/>
        </p:nvSpPr>
        <p:spPr>
          <a:xfrm>
            <a:off x="457200" y="1648080"/>
            <a:ext cx="5119560" cy="5910840"/>
          </a:xfrm>
          <a:prstGeom prst="rect">
            <a:avLst/>
          </a:prstGeom>
          <a:noFill/>
          <a:ln>
            <a:noFill/>
          </a:ln>
        </p:spPr>
        <p:style>
          <a:lnRef idx="0"/>
          <a:fillRef idx="0"/>
          <a:effectRef idx="0"/>
          <a:fontRef idx="minor"/>
        </p:style>
        <p:txBody>
          <a:bodyPr lIns="0" rIns="0" tIns="0" bIns="0">
            <a:noAutofit/>
          </a:bodyPr>
          <a:p>
            <a:pPr>
              <a:lnSpc>
                <a:spcPct val="100000"/>
              </a:lnSpc>
            </a:pPr>
            <a:r>
              <a:rPr b="1" lang="en-US" sz="1600" spc="-1" strike="noStrike">
                <a:solidFill>
                  <a:srgbClr val="1c1c1c"/>
                </a:solidFill>
                <a:latin typeface="Noto Sans SemiBold"/>
                <a:ea typeface="DejaVu Sans"/>
              </a:rPr>
              <a:t>Material choice</a:t>
            </a:r>
            <a:r>
              <a:rPr b="0" lang="en-US" sz="1600" spc="-1" strike="noStrike">
                <a:solidFill>
                  <a:srgbClr val="1c1c1c"/>
                </a:solidFill>
                <a:latin typeface="Noto Sans SemiBold"/>
                <a:ea typeface="DejaVu Sans"/>
              </a:rPr>
              <a:t>:</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1" lang="en-US" sz="1600" spc="-1" strike="noStrike">
                <a:solidFill>
                  <a:srgbClr val="1c1c1c"/>
                </a:solidFill>
                <a:latin typeface="Noto Sans SemiBold"/>
                <a:ea typeface="DejaVu Sans"/>
              </a:rPr>
              <a:t>Plastic + ZnS scintillator</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not rad. hard,  cheap replaceable</a:t>
            </a:r>
            <a:r>
              <a:rPr b="0" lang="en-US" sz="1600" spc="-1" strike="noStrike">
                <a:solidFill>
                  <a:srgbClr val="1c1c1c"/>
                </a:solidFill>
                <a:latin typeface="Noto Sans SemiBold"/>
                <a:ea typeface="DejaVu Sans"/>
              </a:rPr>
              <a:t>	</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LYSO crystal ( offered from Juelich )</a:t>
            </a:r>
            <a:r>
              <a:rPr b="0" lang="en-US" sz="1600" spc="-1" strike="noStrike">
                <a:solidFill>
                  <a:srgbClr val="1c1c1c"/>
                </a:solidFill>
                <a:latin typeface="Noto Sans SemiBold"/>
                <a:ea typeface="DejaVu Sans"/>
              </a:rPr>
              <a:t>	</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central part, possible to anneal</a:t>
            </a:r>
            <a:endParaRPr b="0" lang="en-US" sz="1600" spc="-1" strike="noStrike">
              <a:latin typeface="Arial"/>
            </a:endParaRPr>
          </a:p>
          <a:p>
            <a:pPr>
              <a:lnSpc>
                <a:spcPct val="100000"/>
              </a:lnSpc>
              <a:spcAft>
                <a:spcPts val="601"/>
              </a:spcAft>
            </a:pP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Local producer Nuvia ( part of Saint-Gobain)</a:t>
            </a:r>
            <a:endParaRPr b="0" lang="en-US" sz="1600" spc="-1" strike="noStrike">
              <a:latin typeface="Arial"/>
            </a:endParaRPr>
          </a:p>
          <a:p>
            <a:pPr>
              <a:lnSpc>
                <a:spcPct val="100000"/>
              </a:lnSpc>
              <a:spcAft>
                <a:spcPts val="601"/>
              </a:spcAft>
            </a:pPr>
            <a:r>
              <a:rPr b="0" lang="en-US" sz="15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Custom tuning of scintillator properties</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Mechanical and optical processing</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time vs money</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WLS embedding (Y-11)</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Kuraray factory closed for now</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Now preparing first test sample</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quick progress towards mCBM</a:t>
            </a:r>
            <a:endParaRPr b="0" lang="en-US" sz="1600" spc="-1" strike="noStrike">
              <a:latin typeface="Arial"/>
            </a:endParaRPr>
          </a:p>
          <a:p>
            <a:pPr lvl="1" marL="673200" indent="-212400">
              <a:lnSpc>
                <a:spcPct val="100000"/>
              </a:lnSpc>
              <a:spcAft>
                <a:spcPts val="601"/>
              </a:spcAft>
              <a:buClr>
                <a:srgbClr val="000000"/>
              </a:buClr>
              <a:buSzPct val="45000"/>
              <a:buFont typeface="Wingdings" charset="2"/>
              <a:buChar char=""/>
            </a:pPr>
            <a:r>
              <a:rPr b="0" lang="en-US" sz="1600" spc="-1" strike="noStrike">
                <a:solidFill>
                  <a:srgbClr val="1c1c1c"/>
                </a:solidFill>
                <a:latin typeface="Noto Sans SemiBold"/>
                <a:ea typeface="DejaVu Sans"/>
              </a:rPr>
              <a:t>Cooperation in radiation hardness tests</a:t>
            </a:r>
            <a:endParaRPr b="0" lang="en-US" sz="1600" spc="-1" strike="noStrike">
              <a:latin typeface="Arial"/>
            </a:endParaRPr>
          </a:p>
          <a:p>
            <a:pPr>
              <a:lnSpc>
                <a:spcPct val="100000"/>
              </a:lnSpc>
              <a:spcAft>
                <a:spcPts val="601"/>
              </a:spcAft>
            </a:pP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effects of heavy fragments and high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a:t>
            </a:r>
            <a:r>
              <a:rPr b="0" lang="en-US" sz="1600" spc="-1" strike="noStrike">
                <a:solidFill>
                  <a:srgbClr val="1c1c1c"/>
                </a:solidFill>
                <a:latin typeface="Noto Sans SemiBold"/>
                <a:ea typeface="DejaVu Sans"/>
              </a:rPr>
              <a:t>   ionisation density</a:t>
            </a:r>
            <a:endParaRPr b="0" lang="en-US" sz="1600" spc="-1" strike="noStrike">
              <a:latin typeface="Arial"/>
            </a:endParaRPr>
          </a:p>
          <a:p>
            <a:pPr>
              <a:lnSpc>
                <a:spcPct val="100000"/>
              </a:lnSpc>
              <a:spcAft>
                <a:spcPts val="601"/>
              </a:spcAft>
            </a:pPr>
            <a:r>
              <a:rPr b="0" lang="en-US" sz="1700" spc="-1" strike="noStrike">
                <a:solidFill>
                  <a:srgbClr val="1c1c1c"/>
                </a:solidFill>
                <a:latin typeface="Noto Sans SemiBold"/>
                <a:ea typeface="DejaVu Sans"/>
              </a:rPr>
              <a:t>	</a:t>
            </a: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601"/>
              </a:spcAft>
            </a:pPr>
            <a:endParaRPr b="0" lang="en-US" sz="1700" spc="-1" strike="noStrike">
              <a:latin typeface="Arial"/>
            </a:endParaRPr>
          </a:p>
          <a:p>
            <a:pPr>
              <a:lnSpc>
                <a:spcPct val="100000"/>
              </a:lnSpc>
              <a:spcAft>
                <a:spcPts val="1134"/>
              </a:spcAft>
            </a:pPr>
            <a:endParaRPr b="0" lang="en-US" sz="1700" spc="-1" strike="noStrike">
              <a:latin typeface="Arial"/>
            </a:endParaRPr>
          </a:p>
          <a:p>
            <a:pPr>
              <a:lnSpc>
                <a:spcPct val="100000"/>
              </a:lnSpc>
            </a:pPr>
            <a:endParaRPr b="0" lang="en-US" sz="1700" spc="-1" strike="noStrike">
              <a:latin typeface="Arial"/>
            </a:endParaRPr>
          </a:p>
          <a:p>
            <a:pPr>
              <a:lnSpc>
                <a:spcPct val="100000"/>
              </a:lnSpc>
            </a:pPr>
            <a:r>
              <a:rPr b="1" lang="en-US" sz="1500" spc="-1" strike="noStrike">
                <a:solidFill>
                  <a:srgbClr val="1c1c1c"/>
                </a:solidFill>
                <a:latin typeface="Noto Sans SemiBold"/>
                <a:ea typeface="DejaVu Sans"/>
              </a:rPr>
              <a:t>  </a:t>
            </a:r>
            <a:endParaRPr b="0" lang="en-US" sz="1500" spc="-1" strike="noStrike">
              <a:latin typeface="Arial"/>
            </a:endParaRPr>
          </a:p>
          <a:p>
            <a:pPr>
              <a:lnSpc>
                <a:spcPct val="100000"/>
              </a:lnSpc>
              <a:spcAft>
                <a:spcPts val="1142"/>
              </a:spcAft>
            </a:pPr>
            <a:r>
              <a:rPr b="1" lang="en-US" sz="1500" spc="-1" strike="noStrike">
                <a:solidFill>
                  <a:srgbClr val="1c1c1c"/>
                </a:solidFill>
                <a:latin typeface="Noto Sans SemiBold"/>
                <a:ea typeface="DejaVu Sans"/>
              </a:rPr>
              <a:t> </a:t>
            </a:r>
            <a:endParaRPr b="0" lang="en-US" sz="1500" spc="-1" strike="noStrike">
              <a:latin typeface="Arial"/>
            </a:endParaRPr>
          </a:p>
        </p:txBody>
      </p:sp>
      <p:pic>
        <p:nvPicPr>
          <p:cNvPr id="343" name="" descr=""/>
          <p:cNvPicPr/>
          <p:nvPr/>
        </p:nvPicPr>
        <p:blipFill>
          <a:blip r:embed="rId3"/>
          <a:stretch/>
        </p:blipFill>
        <p:spPr>
          <a:xfrm>
            <a:off x="5577480" y="1828800"/>
            <a:ext cx="4342320" cy="1608480"/>
          </a:xfrm>
          <a:prstGeom prst="rect">
            <a:avLst/>
          </a:prstGeom>
          <a:ln>
            <a:noFill/>
          </a:ln>
        </p:spPr>
      </p:pic>
      <p:sp>
        <p:nvSpPr>
          <p:cNvPr id="344" name="CustomShape 3"/>
          <p:cNvSpPr/>
          <p:nvPr/>
        </p:nvSpPr>
        <p:spPr>
          <a:xfrm>
            <a:off x="5669280" y="1463040"/>
            <a:ext cx="3575520" cy="3247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u="sng">
                <a:solidFill>
                  <a:srgbClr val="0000ff"/>
                </a:solidFill>
                <a:uFillTx/>
                <a:latin typeface="Noto Sans SemiBold"/>
                <a:ea typeface="DejaVu Sans"/>
                <a:hlinkClick r:id="rId4"/>
              </a:rPr>
              <a:t>www.nuviatech-instruments.com</a:t>
            </a:r>
            <a:r>
              <a:rPr b="0" lang="en-US" sz="1600" spc="-1" strike="noStrike">
                <a:solidFill>
                  <a:srgbClr val="1c1c1c"/>
                </a:solidFill>
                <a:latin typeface="Noto Sans SemiBold"/>
                <a:ea typeface="DejaVu Sans"/>
              </a:rPr>
              <a:t>,</a:t>
            </a:r>
            <a:endParaRPr b="0" lang="en-US" sz="1600" spc="-1" strike="noStrike">
              <a:latin typeface="Arial"/>
            </a:endParaRPr>
          </a:p>
        </p:txBody>
      </p:sp>
      <p:pic>
        <p:nvPicPr>
          <p:cNvPr id="345" name="" descr=""/>
          <p:cNvPicPr/>
          <p:nvPr/>
        </p:nvPicPr>
        <p:blipFill>
          <a:blip r:embed="rId5"/>
          <a:srcRect l="0" t="35875" r="6457" b="16934"/>
          <a:stretch/>
        </p:blipFill>
        <p:spPr>
          <a:xfrm>
            <a:off x="5577480" y="3749040"/>
            <a:ext cx="3943080" cy="2651040"/>
          </a:xfrm>
          <a:prstGeom prst="rect">
            <a:avLst/>
          </a:prstGeom>
          <a:ln>
            <a:noFill/>
          </a:ln>
        </p:spPr>
      </p:pic>
      <p:sp>
        <p:nvSpPr>
          <p:cNvPr id="346" name="CustomShape 4"/>
          <p:cNvSpPr/>
          <p:nvPr/>
        </p:nvSpPr>
        <p:spPr>
          <a:xfrm>
            <a:off x="879840" y="7643520"/>
            <a:ext cx="6343200" cy="311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500" spc="-1" strike="noStrike">
                <a:solidFill>
                  <a:srgbClr val="1c1c1c"/>
                </a:solidFill>
                <a:latin typeface="Noto Sans SemiBold"/>
                <a:ea typeface="DejaVu Sans"/>
              </a:rPr>
              <a:t>Supplier</a:t>
            </a:r>
            <a:r>
              <a:rPr b="0" lang="en-US" sz="1500" spc="-1" strike="noStrike">
                <a:solidFill>
                  <a:srgbClr val="1c1c1c"/>
                </a:solidFill>
                <a:latin typeface="Noto Sans SemiBold"/>
                <a:ea typeface="DejaVu Sans"/>
              </a:rPr>
              <a:t> MCORD (Modular Cosmic Ray Detector detector) for MPD</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1629</TotalTime>
  <Application>LibreOffice/6.4.7.2$Linux_X86_64 LibreOffice_project/40$Build-2</Application>
  <Words>1546</Words>
  <Paragraphs>192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2022-04-18T14:08:56Z</dcterms:created>
  <dc:creator/>
  <dc:description/>
  <dc:language>en-US</dc:language>
  <cp:lastModifiedBy/>
  <dcterms:modified xsi:type="dcterms:W3CDTF">2023-02-07T09:13:03Z</dcterms:modified>
  <cp:revision>262</cp:revision>
  <dc:subject/>
  <dc:title>Alizarin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2</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11</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13</vt:i4>
  </property>
</Properties>
</file>