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0" r:id="rId6"/>
    <p:sldId id="311" r:id="rId7"/>
    <p:sldId id="312" r:id="rId8"/>
    <p:sldId id="313" r:id="rId9"/>
    <p:sldId id="314" r:id="rId10"/>
    <p:sldId id="321" r:id="rId11"/>
    <p:sldId id="320" r:id="rId12"/>
    <p:sldId id="315" r:id="rId13"/>
    <p:sldId id="316" r:id="rId14"/>
    <p:sldId id="317" r:id="rId15"/>
    <p:sldId id="276" r:id="rId16"/>
    <p:sldId id="306" r:id="rId17"/>
    <p:sldId id="307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F5F16-0473-7525-1153-D2F1605365D5}" v="1986" dt="2022-10-08T23:27:26.281"/>
    <p1510:client id="{2B5E104B-FDCF-CB15-FEA8-52AA9C2C973F}" v="774" dt="2022-10-09T12:24:07.851"/>
    <p1510:client id="{6ABDEE37-E554-4E8D-BA35-36D19DF07843}" v="2733" dt="2022-10-08T16:58:35.957"/>
    <p1510:client id="{E0784B11-0BDA-F7F5-F3FB-85D3086B428D}" v="692" dt="2022-10-09T09:25:47.297"/>
    <p1510:client id="{FD44976D-7B87-0279-490B-F82CA65A44F7}" v="381" dt="2022-10-12T06:13:51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>
        <p:scale>
          <a:sx n="100" d="100"/>
          <a:sy n="100" d="100"/>
        </p:scale>
        <p:origin x="-542" y="-49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 err="1"/>
              <a:t>WORKing</a:t>
            </a:r>
            <a:r>
              <a:rPr lang="en-US" dirty="0"/>
              <a:t> Examples</a:t>
            </a:r>
            <a:br>
              <a:rPr lang="en-US" dirty="0"/>
            </a:br>
            <a:r>
              <a:rPr lang="en-US" dirty="0"/>
              <a:t>FWALL @ HADES</a:t>
            </a:r>
            <a:br>
              <a:rPr lang="en-US" dirty="0"/>
            </a:br>
            <a:r>
              <a:rPr lang="en-US" dirty="0"/>
              <a:t>EPD @ STAR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5667047" cy="11219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Lukáš Chlad</a:t>
            </a:r>
            <a:r>
              <a:rPr lang="en-US" baseline="30000" dirty="0"/>
              <a:t>1,2</a:t>
            </a:r>
          </a:p>
          <a:p>
            <a:r>
              <a:rPr lang="en-US" baseline="30000" dirty="0"/>
              <a:t>1</a:t>
            </a:r>
            <a:r>
              <a:rPr lang="en-US" dirty="0"/>
              <a:t>Nuclear Physics Institute of the CAS</a:t>
            </a:r>
          </a:p>
          <a:p>
            <a:r>
              <a:rPr lang="en-US" baseline="30000" dirty="0"/>
              <a:t>2</a:t>
            </a:r>
            <a:r>
              <a:rPr lang="en-US" dirty="0"/>
              <a:t>Faculty of Nuclear Sciences and Physical Engineering of the CTU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B6DA-1751-97C2-B6C6-8A371590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CB0D-6004-F68A-EDEF-838F3CD49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188" y="1932310"/>
            <a:ext cx="2882475" cy="823912"/>
          </a:xfrm>
        </p:spPr>
        <p:txBody>
          <a:bodyPr/>
          <a:lstStyle/>
          <a:p>
            <a:r>
              <a:rPr lang="en-US"/>
              <a:t>Replacement of original BBC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1BAA1-FCFB-E569-918E-8CC870268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188" y="2989979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Beam to Beam Counter used for multiplicity measurement (was used for triggering purposes)</a:t>
            </a:r>
          </a:p>
          <a:p>
            <a:r>
              <a:rPr lang="en-US" dirty="0"/>
              <a:t>In principle could be as well used to determine EP but with quite bad resolution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B2EBA-BF20-2CE1-B255-1EED4C357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749" y="1932310"/>
            <a:ext cx="2896671" cy="823912"/>
          </a:xfrm>
        </p:spPr>
        <p:txBody>
          <a:bodyPr/>
          <a:lstStyle/>
          <a:p>
            <a:r>
              <a:rPr lang="en-US"/>
              <a:t>Inner structure</a:t>
            </a:r>
          </a:p>
          <a:p>
            <a:r>
              <a:rPr lang="en-US"/>
              <a:t>Of EPD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BE535-D62E-A028-A7A3-382EF54EB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2749" y="2989979"/>
            <a:ext cx="2896671" cy="1997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12 </a:t>
            </a:r>
            <a:r>
              <a:rPr lang="en-US" dirty="0" err="1">
                <a:ea typeface="+mn-lt"/>
                <a:cs typeface="+mn-lt"/>
              </a:rPr>
              <a:t>supermodules</a:t>
            </a:r>
            <a:r>
              <a:rPr lang="en-US" dirty="0">
                <a:ea typeface="+mn-lt"/>
                <a:cs typeface="+mn-lt"/>
              </a:rPr>
              <a:t> (1 is highlighted in figure) covering 30 deg. divided into 31 cells, disk radius 0.9m, hole of 4.6cm</a:t>
            </a:r>
          </a:p>
          <a:p>
            <a:r>
              <a:rPr lang="en-US" dirty="0">
                <a:ea typeface="+mn-lt"/>
                <a:cs typeface="+mn-lt"/>
              </a:rPr>
              <a:t>1.2cm thick plastic scintillator read-out with wavelength shifter and optical fiber which that guides the light to </a:t>
            </a:r>
            <a:r>
              <a:rPr lang="en-US" dirty="0" err="1">
                <a:ea typeface="+mn-lt"/>
                <a:cs typeface="+mn-lt"/>
              </a:rPr>
              <a:t>SiPM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17F676B5-B6B7-60E1-6CDB-2F91E226016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7690011" y="708717"/>
            <a:ext cx="3929077" cy="2162822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3FADEE-5079-7F01-1FF2-44556542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4A546D37-D65E-7E36-63C2-7F137B32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737" y="3097577"/>
            <a:ext cx="2075899" cy="3398704"/>
          </a:xfrm>
          <a:prstGeom prst="rect">
            <a:avLst/>
          </a:prstGeom>
        </p:spPr>
      </p:pic>
      <p:pic>
        <p:nvPicPr>
          <p:cNvPr id="14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E816F4DC-4577-1BAF-7A3C-06DCA5A9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5" y="4565444"/>
            <a:ext cx="3624549" cy="20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97FA-DEB8-9143-C6A4-593E2918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15B3-E580-EDA4-22FB-93BF01312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875" y="2189370"/>
            <a:ext cx="2882475" cy="823912"/>
          </a:xfrm>
        </p:spPr>
        <p:txBody>
          <a:bodyPr/>
          <a:lstStyle/>
          <a:p>
            <a:r>
              <a:rPr lang="en-US"/>
              <a:t>Time </a:t>
            </a:r>
            <a:r>
              <a:rPr lang="en-US" dirty="0"/>
              <a:t>Resolution</a:t>
            </a:r>
          </a:p>
        </p:txBody>
      </p:sp>
      <p:pic>
        <p:nvPicPr>
          <p:cNvPr id="11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9441A9D-B455-ED4A-4B52-6406DEBA30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8089" y="3072607"/>
            <a:ext cx="3299567" cy="33657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590FA-7837-C5C4-23F6-E1EE236BB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749" y="2299538"/>
            <a:ext cx="2896671" cy="823912"/>
          </a:xfrm>
        </p:spPr>
        <p:txBody>
          <a:bodyPr/>
          <a:lstStyle/>
          <a:p>
            <a:r>
              <a:rPr lang="en-US"/>
              <a:t>Centrality purity</a:t>
            </a:r>
          </a:p>
        </p:txBody>
      </p:sp>
      <p:pic>
        <p:nvPicPr>
          <p:cNvPr id="12" name="Picture 12" descr="Chart&#10;&#10;Description automatically generated">
            <a:extLst>
              <a:ext uri="{FF2B5EF4-FFF2-40B4-BE49-F238E27FC236}">
                <a16:creationId xmlns:a16="http://schemas.microsoft.com/office/drawing/2014/main" id="{F195F60A-85B4-E51A-A8B2-B4BB8E1CD65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64146" y="3017521"/>
            <a:ext cx="3218902" cy="3200540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ADC390-8883-8499-783A-80910745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C5D7D-98FA-602E-F987-91AE40F31915}"/>
              </a:ext>
            </a:extLst>
          </p:cNvPr>
          <p:cNvSpPr txBox="1"/>
          <p:nvPr/>
        </p:nvSpPr>
        <p:spPr>
          <a:xfrm>
            <a:off x="1367926" y="6252071"/>
            <a:ext cx="3121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(18.6 cm) / sqrt(2)c ≈ 0.44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2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 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3360-DC25-E85B-1C0D-AEA8DD58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</a:t>
            </a:r>
            <a:br>
              <a:rPr lang="en-US" dirty="0"/>
            </a:br>
            <a:r>
              <a:rPr lang="en-US" dirty="0"/>
              <a:t>spectator</a:t>
            </a:r>
            <a:br>
              <a:rPr lang="en-US" dirty="0"/>
            </a:br>
            <a:r>
              <a:rPr lang="en-US" dirty="0"/>
              <a:t>detector</a:t>
            </a:r>
          </a:p>
        </p:txBody>
      </p:sp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B347E76-2145-F9EA-022B-A1E2EE46A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40000">
            <a:off x="8403799" y="1579834"/>
            <a:ext cx="2801230" cy="385974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722BD-9D20-FBF6-3A42-E4F12F46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868D2-FD6D-766E-CFA2-C68546ED6E4C}"/>
              </a:ext>
            </a:extLst>
          </p:cNvPr>
          <p:cNvSpPr txBox="1"/>
          <p:nvPr/>
        </p:nvSpPr>
        <p:spPr>
          <a:xfrm>
            <a:off x="642650" y="3305060"/>
            <a:ext cx="592156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"</a:t>
            </a:r>
            <a:r>
              <a:rPr lang="en-US" dirty="0">
                <a:ea typeface="+mn-lt"/>
                <a:cs typeface="+mn-lt"/>
              </a:rPr>
              <a:t>The main purpose of the PSD is to provide an experimental measurement of a heavy-ion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collision centrality and orientation of its symmetry plane. Precise event-by-event estimate of these basic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observables is crucial for many physics phenomena studies to be performed by the CBM Collaboration.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The PSD is a compensating lead-scintillator calorimeter* designed to measure the energy distribution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of the projectile nuclei fragments (spectators) and forward going particles produced close to the beam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rapidity. "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DF3AA-234C-0912-026D-7D26B4990A80}"/>
              </a:ext>
            </a:extLst>
          </p:cNvPr>
          <p:cNvSpPr txBox="1"/>
          <p:nvPr/>
        </p:nvSpPr>
        <p:spPr>
          <a:xfrm>
            <a:off x="7280313" y="5866481"/>
            <a:ext cx="44893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*compensating means the same </a:t>
            </a:r>
            <a:r>
              <a:rPr lang="en-US" dirty="0" err="1"/>
              <a:t>respons</a:t>
            </a:r>
            <a:r>
              <a:rPr lang="en-US" dirty="0"/>
              <a:t> to electromagnetic and hadronic shower, using the sandwich Pb/</a:t>
            </a:r>
            <a:r>
              <a:rPr lang="en-US" dirty="0" err="1"/>
              <a:t>Scint</a:t>
            </a:r>
            <a:r>
              <a:rPr lang="en-US" dirty="0"/>
              <a:t> ratio 4:1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CA4A727-904B-CC65-4E90-F7117DBB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33531"/>
            <a:ext cx="2743200" cy="22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/>
          <a:lstStyle/>
          <a:p>
            <a:r>
              <a:rPr lang="en-ZA"/>
              <a:t>Design Requirements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26194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noProof="1">
                <a:ea typeface="+mn-lt"/>
                <a:cs typeface="+mn-lt"/>
              </a:rPr>
              <a:t>Spectators detection in the beam energy range of E</a:t>
            </a:r>
            <a:r>
              <a:rPr lang="en-US" baseline="-25000" noProof="1">
                <a:ea typeface="+mn-lt"/>
                <a:cs typeface="+mn-lt"/>
              </a:rPr>
              <a:t>b</a:t>
            </a:r>
            <a:r>
              <a:rPr lang="en-US" noProof="1">
                <a:ea typeface="+mn-lt"/>
                <a:cs typeface="+mn-lt"/>
              </a:rPr>
              <a:t> = 2 − 35 AGeV.</a:t>
            </a:r>
            <a:endParaRPr lang="en-US" noProof="1"/>
          </a:p>
          <a:p>
            <a:r>
              <a:rPr lang="en-US" noProof="1">
                <a:ea typeface="+mn-lt"/>
                <a:cs typeface="+mn-lt"/>
              </a:rPr>
              <a:t>Operation at beam intensities up to 10</a:t>
            </a:r>
            <a:r>
              <a:rPr lang="en-US" baseline="30000" noProof="1">
                <a:ea typeface="+mn-lt"/>
                <a:cs typeface="+mn-lt"/>
              </a:rPr>
              <a:t>9</a:t>
            </a:r>
            <a:r>
              <a:rPr lang="en-US" noProof="1">
                <a:ea typeface="+mn-lt"/>
                <a:cs typeface="+mn-lt"/>
              </a:rPr>
              <a:t> Au ions per sec.</a:t>
            </a:r>
            <a:endParaRPr lang="en-US" dirty="0"/>
          </a:p>
          <a:p>
            <a:r>
              <a:rPr lang="en-US" noProof="1">
                <a:ea typeface="+mn-lt"/>
                <a:cs typeface="+mn-lt"/>
              </a:rPr>
              <a:t>Reaction plane determination with an accuracy better than 40 degree.</a:t>
            </a:r>
            <a:endParaRPr lang="en-US" dirty="0"/>
          </a:p>
          <a:p>
            <a:r>
              <a:rPr lang="en-US" noProof="1">
                <a:ea typeface="+mn-lt"/>
                <a:cs typeface="+mn-lt"/>
              </a:rPr>
              <a:t>Determination of collision centrality classes with an accuracy better than 10%.</a:t>
            </a:r>
            <a:endParaRPr lang="en-US" dirty="0"/>
          </a:p>
          <a:p>
            <a:endParaRPr lang="en-ZA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0AD91-D9EE-3EF2-C69D-72CBAA04E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How to </a:t>
            </a:r>
            <a:r>
              <a:rPr lang="en-US" err="1"/>
              <a:t>fullfill</a:t>
            </a:r>
            <a:r>
              <a:rPr lang="en-US"/>
              <a:t> them?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B3CE04C-4A13-D618-0518-D41C11AFC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2649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Large area ~ 1.5x1.5 m</a:t>
            </a:r>
            <a:r>
              <a:rPr lang="en-US" baseline="30000" dirty="0"/>
              <a:t>2</a:t>
            </a:r>
          </a:p>
          <a:p>
            <a:r>
              <a:rPr lang="en-US" dirty="0" err="1">
                <a:ea typeface="+mn-lt"/>
                <a:cs typeface="+mn-lt"/>
              </a:rPr>
              <a:t>σ</a:t>
            </a:r>
            <a:r>
              <a:rPr lang="en-US" baseline="-25000" dirty="0" err="1">
                <a:ea typeface="+mn-lt"/>
                <a:cs typeface="+mn-lt"/>
              </a:rPr>
              <a:t>E</a:t>
            </a:r>
            <a:r>
              <a:rPr lang="en-US" dirty="0">
                <a:ea typeface="+mn-lt"/>
                <a:cs typeface="+mn-lt"/>
              </a:rPr>
              <a:t>/E &lt; 60%/sqrt(E[GeV])</a:t>
            </a:r>
          </a:p>
          <a:p>
            <a:r>
              <a:rPr lang="en-US" dirty="0"/>
              <a:t>Granularity 20x20 cm</a:t>
            </a:r>
            <a:r>
              <a:rPr lang="en-US" baseline="30000" dirty="0"/>
              <a:t>2 </a:t>
            </a:r>
            <a:r>
              <a:rPr lang="en-US" dirty="0"/>
              <a:t>(4 times smaller module size did not have significant improvement on EP resolution)</a:t>
            </a:r>
          </a:p>
          <a:p>
            <a:r>
              <a:rPr lang="en-US" dirty="0"/>
              <a:t>Radiation hard photon detector with high-rate capability (Micro-Pixel Avalanche </a:t>
            </a:r>
            <a:r>
              <a:rPr lang="en-US" dirty="0" err="1"/>
              <a:t>Photodiod</a:t>
            </a:r>
            <a:r>
              <a:rPr lang="en-US" dirty="0"/>
              <a:t>)</a:t>
            </a:r>
          </a:p>
        </p:txBody>
      </p:sp>
      <p:pic>
        <p:nvPicPr>
          <p:cNvPr id="19" name="Picture 19" descr="Chart&#10;&#10;Description automatically generated">
            <a:extLst>
              <a:ext uri="{FF2B5EF4-FFF2-40B4-BE49-F238E27FC236}">
                <a16:creationId xmlns:a16="http://schemas.microsoft.com/office/drawing/2014/main" id="{0628881B-C857-AE9F-7C19-48E39CBDDD3C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8589704" y="2723738"/>
            <a:ext cx="2441837" cy="1997867"/>
          </a:xfrm>
        </p:spPr>
      </p:pic>
      <p:pic>
        <p:nvPicPr>
          <p:cNvPr id="20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E9F1F6D0-9287-BEA0-E187-20F06654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89" y="4830961"/>
            <a:ext cx="2743200" cy="8500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A50B0C-29E2-4F50-F5C6-9437FBB45D27}"/>
              </a:ext>
            </a:extLst>
          </p:cNvPr>
          <p:cNvSpPr txBox="1"/>
          <p:nvPr/>
        </p:nvSpPr>
        <p:spPr>
          <a:xfrm>
            <a:off x="8152482" y="5774676"/>
            <a:ext cx="35988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60 </a:t>
            </a:r>
            <a:r>
              <a:rPr lang="en-US" dirty="0" err="1"/>
              <a:t>Pb+Scint</a:t>
            </a:r>
            <a:r>
              <a:rPr lang="en-US" dirty="0"/>
              <a:t> pairs divided into </a:t>
            </a:r>
            <a:br>
              <a:rPr lang="en-US" dirty="0"/>
            </a:br>
            <a:r>
              <a:rPr lang="en-US" dirty="0"/>
              <a:t>10 individually read-out sections</a:t>
            </a:r>
          </a:p>
          <a:p>
            <a:r>
              <a:rPr lang="en-US" dirty="0"/>
              <a:t>~ 6 interaction lengths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65CD9F-D2D3-8A35-DD5A-86AF774478F7}"/>
              </a:ext>
            </a:extLst>
          </p:cNvPr>
          <p:cNvSpPr txBox="1"/>
          <p:nvPr/>
        </p:nvSpPr>
        <p:spPr>
          <a:xfrm>
            <a:off x="9024649" y="2359445"/>
            <a:ext cx="2276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44 modules</a:t>
            </a:r>
          </a:p>
        </p:txBody>
      </p:sp>
    </p:spTree>
    <p:extLst>
      <p:ext uri="{BB962C8B-B14F-4D97-AF65-F5344CB8AC3E}">
        <p14:creationId xmlns:p14="http://schemas.microsoft.com/office/powerpoint/2010/main" val="257505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B24E-3EE3-B8EF-CF01-0E826A40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in sim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1E5E-D385-581A-CC3A-AA64D434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1345" y="1978213"/>
            <a:ext cx="2882475" cy="823912"/>
          </a:xfrm>
        </p:spPr>
        <p:txBody>
          <a:bodyPr/>
          <a:lstStyle/>
          <a:p>
            <a:r>
              <a:rPr lang="en-US"/>
              <a:t>Centrality determination</a:t>
            </a:r>
          </a:p>
        </p:txBody>
      </p:sp>
      <p:pic>
        <p:nvPicPr>
          <p:cNvPr id="11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28EDED9F-8255-631E-6418-E083D0634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47" b="5505"/>
          <a:stretch/>
        </p:blipFill>
        <p:spPr>
          <a:xfrm>
            <a:off x="499099" y="2804478"/>
            <a:ext cx="5600700" cy="3964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966B3-52E0-FCBF-C260-4820A8061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45520" y="2988093"/>
            <a:ext cx="2896671" cy="823912"/>
          </a:xfrm>
        </p:spPr>
        <p:txBody>
          <a:bodyPr/>
          <a:lstStyle/>
          <a:p>
            <a:r>
              <a:rPr lang="en-US"/>
              <a:t>Event plane resolution</a:t>
            </a:r>
          </a:p>
        </p:txBody>
      </p:sp>
      <p:pic>
        <p:nvPicPr>
          <p:cNvPr id="12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78F552D3-B7EC-4B20-02C7-2926113A6B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86773" y="3989818"/>
            <a:ext cx="4934791" cy="1898601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7284A3-9AF0-8DB4-55BE-6097A73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44C0-2696-6B3F-04E4-8C05770C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@ NA61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B01EF-99EB-0CF9-31EF-2B25D4109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Energy resolution</a:t>
            </a:r>
          </a:p>
        </p:txBody>
      </p:sp>
      <p:pic>
        <p:nvPicPr>
          <p:cNvPr id="12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2AAD6000-B470-FED4-AE65-B9813EAE9E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716" y="3568366"/>
            <a:ext cx="3288867" cy="24018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EB0CC-2B77-D397-0F90-C8BF42237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9159" y="2740213"/>
            <a:ext cx="2896671" cy="823912"/>
          </a:xfrm>
        </p:spPr>
        <p:txBody>
          <a:bodyPr/>
          <a:lstStyle/>
          <a:p>
            <a:r>
              <a:rPr lang="en-US"/>
              <a:t>centrality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35B93-32D2-9B60-67EC-ACCEF97350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97915" y="2740213"/>
            <a:ext cx="2882475" cy="823912"/>
          </a:xfrm>
        </p:spPr>
        <p:txBody>
          <a:bodyPr/>
          <a:lstStyle/>
          <a:p>
            <a:r>
              <a:rPr lang="en-US"/>
              <a:t>Event plane resolution</a:t>
            </a:r>
          </a:p>
        </p:txBody>
      </p:sp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109078B2-110F-5B70-5699-E4CF61E0D28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4568566" y="3630075"/>
            <a:ext cx="6821005" cy="2443651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B58107-D46D-3BF5-6E48-808C2C8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40338-D325-2C04-6354-60ABDE8A8BF5}"/>
              </a:ext>
            </a:extLst>
          </p:cNvPr>
          <p:cNvSpPr txBox="1"/>
          <p:nvPr/>
        </p:nvSpPr>
        <p:spPr>
          <a:xfrm>
            <a:off x="504940" y="6169445"/>
            <a:ext cx="3837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https://doi.org/10.22323/1.347.0195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AF1C0-0620-AE32-CE26-8B0D70DFD8AC}"/>
              </a:ext>
            </a:extLst>
          </p:cNvPr>
          <p:cNvSpPr txBox="1"/>
          <p:nvPr/>
        </p:nvSpPr>
        <p:spPr>
          <a:xfrm>
            <a:off x="5278915" y="6178626"/>
            <a:ext cx="49025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https://doi.org/10.1016/j.nuclphysa.2018.10.058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BAC0-770D-59A7-928F-4364C08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09" y="1947698"/>
            <a:ext cx="3171825" cy="1325563"/>
          </a:xfrm>
        </p:spPr>
        <p:txBody>
          <a:bodyPr/>
          <a:lstStyle/>
          <a:p>
            <a:r>
              <a:rPr lang="en-US" dirty="0"/>
              <a:t>HADES</a:t>
            </a:r>
            <a:br>
              <a:rPr lang="en-US" dirty="0"/>
            </a:br>
            <a:r>
              <a:rPr lang="en-US" dirty="0"/>
              <a:t>FORWARD</a:t>
            </a:r>
            <a:br>
              <a:rPr lang="en-US" dirty="0"/>
            </a:br>
            <a:r>
              <a:rPr lang="en-US" dirty="0"/>
              <a:t>WALL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C3EBC-D96A-0D1C-F9F1-F66BD73C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73D74A84-4645-97AF-FB36-46A084B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709" y="1712017"/>
            <a:ext cx="5197140" cy="408963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BFC6D8-6ECC-2FC3-B70B-10FB10A86A32}"/>
              </a:ext>
            </a:extLst>
          </p:cNvPr>
          <p:cNvSpPr txBox="1"/>
          <p:nvPr/>
        </p:nvSpPr>
        <p:spPr>
          <a:xfrm>
            <a:off x="949117" y="4324966"/>
            <a:ext cx="34691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dirty="0">
                <a:latin typeface="Tenorite"/>
                <a:ea typeface="Segoe UI"/>
                <a:cs typeface="Segoe UI"/>
              </a:rPr>
              <a:t>Located 7m downstream from the target region (polar angle between 0.33° and 7.17°)​</a:t>
            </a:r>
          </a:p>
          <a:p>
            <a:pPr rtl="0"/>
            <a:r>
              <a:rPr lang="en-US" dirty="0">
                <a:latin typeface="Tenorite"/>
                <a:ea typeface="Segoe UI"/>
                <a:cs typeface="Segoe UI"/>
              </a:rPr>
              <a:t>Linear dependence of signal amplitude ​on fragment charge</a:t>
            </a:r>
            <a:endParaRPr lang="en-US" dirty="0"/>
          </a:p>
        </p:txBody>
      </p:sp>
      <p:pic>
        <p:nvPicPr>
          <p:cNvPr id="13" name="Picture 1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1CBAEC7-3F7E-DBC0-2DA2-DC1241E2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20" y="276146"/>
            <a:ext cx="2991079" cy="3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5B85-2F09-16A8-8FD2-B8B6015B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1" y="892177"/>
            <a:ext cx="5961255" cy="1325563"/>
          </a:xfrm>
        </p:spPr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1BF5AB-5199-84F0-DABD-057735C0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2033F38-DBA4-43AB-97E9-3707AA8A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4" y="4464602"/>
            <a:ext cx="5791199" cy="1650612"/>
          </a:xfrm>
          <a:prstGeom prst="rect">
            <a:avLst/>
          </a:prstGeom>
        </p:spPr>
      </p:pic>
      <p:pic>
        <p:nvPicPr>
          <p:cNvPr id="12" name="Picture 11" descr="A picture containing indoor, area, furniture&#10;&#10;Description automatically generated">
            <a:extLst>
              <a:ext uri="{FF2B5EF4-FFF2-40B4-BE49-F238E27FC236}">
                <a16:creationId xmlns:a16="http://schemas.microsoft.com/office/drawing/2014/main" id="{F9737EEB-A61D-6645-4171-2E1074933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86" y="3118191"/>
            <a:ext cx="4258020" cy="319004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CA79929-7552-F2AA-8054-2ADA6DD8BE9C}"/>
              </a:ext>
            </a:extLst>
          </p:cNvPr>
          <p:cNvSpPr txBox="1"/>
          <p:nvPr/>
        </p:nvSpPr>
        <p:spPr>
          <a:xfrm>
            <a:off x="893429" y="3040388"/>
            <a:ext cx="4884143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Scintillator hodoscope (depth ~2.5 cm)</a:t>
            </a:r>
            <a:br>
              <a:rPr lang="en-US" dirty="0"/>
            </a:br>
            <a:r>
              <a:rPr lang="en-US" dirty="0"/>
              <a:t>140 small cells (4x4 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64 middle cells (8x8 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84 large cells (16x16 cm</a:t>
            </a:r>
            <a:r>
              <a:rPr lang="en-US" baseline="30000" dirty="0"/>
              <a:t>2</a:t>
            </a:r>
            <a:r>
              <a:rPr lang="en-US" dirty="0"/>
              <a:t>) </a:t>
            </a:r>
          </a:p>
          <a:p>
            <a:br>
              <a:rPr lang="en-US" dirty="0"/>
            </a:br>
            <a:endParaRPr lang="en-US"/>
          </a:p>
        </p:txBody>
      </p:sp>
      <p:pic>
        <p:nvPicPr>
          <p:cNvPr id="3" name="Picture 3" descr="A picture containing indoor, white, computer&#10;&#10;Description automatically generated">
            <a:extLst>
              <a:ext uri="{FF2B5EF4-FFF2-40B4-BE49-F238E27FC236}">
                <a16:creationId xmlns:a16="http://schemas.microsoft.com/office/drawing/2014/main" id="{AA8972C3-5372-378D-0686-F6D68F441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75" y="203432"/>
            <a:ext cx="2743200" cy="27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C7458-0352-B143-6342-7C455E39B1F3}"/>
              </a:ext>
            </a:extLst>
          </p:cNvPr>
          <p:cNvSpPr txBox="1"/>
          <p:nvPr/>
        </p:nvSpPr>
        <p:spPr>
          <a:xfrm>
            <a:off x="427822" y="6119870"/>
            <a:ext cx="49006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BFBFBF"/>
                </a:solidFill>
              </a:rPr>
              <a:t>https://doi.org/10.1134/S0020441214020146</a:t>
            </a:r>
          </a:p>
        </p:txBody>
      </p:sp>
    </p:spTree>
    <p:extLst>
      <p:ext uri="{BB962C8B-B14F-4D97-AF65-F5344CB8AC3E}">
        <p14:creationId xmlns:p14="http://schemas.microsoft.com/office/powerpoint/2010/main" val="5449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4507-79FB-C565-76E3-CED41ED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95430"/>
            <a:ext cx="8421688" cy="1325563"/>
          </a:xfrm>
        </p:spPr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9407-369B-1C6F-5C05-C36AFFA1F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128" y="1996574"/>
            <a:ext cx="2882475" cy="823912"/>
          </a:xfrm>
        </p:spPr>
        <p:txBody>
          <a:bodyPr/>
          <a:lstStyle/>
          <a:p>
            <a:r>
              <a:rPr lang="en-US" dirty="0"/>
              <a:t>Time resolution</a:t>
            </a:r>
            <a:br>
              <a:rPr lang="en-US" dirty="0"/>
            </a:br>
            <a:r>
              <a:rPr lang="en-US"/>
              <a:t>~ 700 ps</a:t>
            </a:r>
          </a:p>
        </p:txBody>
      </p:sp>
      <p:pic>
        <p:nvPicPr>
          <p:cNvPr id="11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F8F79797-268B-F4F8-6591-F6B994D1F8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7321" y="1818903"/>
            <a:ext cx="6527221" cy="172351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75F67-07AA-4DE3-1339-64CCDA432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1280" y="4411105"/>
            <a:ext cx="2896671" cy="823912"/>
          </a:xfrm>
        </p:spPr>
        <p:txBody>
          <a:bodyPr/>
          <a:lstStyle/>
          <a:p>
            <a:r>
              <a:rPr lang="en-US"/>
              <a:t>Fragments charge </a:t>
            </a:r>
            <a:r>
              <a:rPr lang="en-US" dirty="0"/>
              <a:t>identification</a:t>
            </a:r>
          </a:p>
        </p:txBody>
      </p:sp>
      <p:pic>
        <p:nvPicPr>
          <p:cNvPr id="12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2810D799-99C0-6B00-DCCC-D01DE37A74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62903" y="3641811"/>
            <a:ext cx="4260965" cy="3053649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60E654-2D9A-86B8-2203-2BCEA34B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688D3-D414-668B-F696-3BC1AAF8F125}"/>
              </a:ext>
            </a:extLst>
          </p:cNvPr>
          <p:cNvSpPr txBox="1"/>
          <p:nvPr/>
        </p:nvSpPr>
        <p:spPr>
          <a:xfrm>
            <a:off x="4764795" y="3736553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B627E-DD13-2113-F9FC-E17DDAF26899}"/>
              </a:ext>
            </a:extLst>
          </p:cNvPr>
          <p:cNvSpPr txBox="1"/>
          <p:nvPr/>
        </p:nvSpPr>
        <p:spPr>
          <a:xfrm>
            <a:off x="5278915" y="3837541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C78EB-E193-389D-88BF-CEA952D3C139}"/>
              </a:ext>
            </a:extLst>
          </p:cNvPr>
          <p:cNvSpPr txBox="1"/>
          <p:nvPr/>
        </p:nvSpPr>
        <p:spPr>
          <a:xfrm>
            <a:off x="5471711" y="4122144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CA982-C69F-A54E-89DA-E02E03D5B9AB}"/>
              </a:ext>
            </a:extLst>
          </p:cNvPr>
          <p:cNvSpPr txBox="1"/>
          <p:nvPr/>
        </p:nvSpPr>
        <p:spPr>
          <a:xfrm>
            <a:off x="5719590" y="4305758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BF2FE-0A2E-74CC-E714-202A614DA75B}"/>
              </a:ext>
            </a:extLst>
          </p:cNvPr>
          <p:cNvSpPr txBox="1"/>
          <p:nvPr/>
        </p:nvSpPr>
        <p:spPr>
          <a:xfrm>
            <a:off x="5848120" y="4737251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B5413-4BF8-2C3E-F2B6-C1B7214ADC6B}"/>
              </a:ext>
            </a:extLst>
          </p:cNvPr>
          <p:cNvSpPr txBox="1"/>
          <p:nvPr/>
        </p:nvSpPr>
        <p:spPr>
          <a:xfrm>
            <a:off x="6160265" y="4406745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01700-005D-BE81-16E5-0DC97527C38B}"/>
              </a:ext>
            </a:extLst>
          </p:cNvPr>
          <p:cNvSpPr txBox="1"/>
          <p:nvPr/>
        </p:nvSpPr>
        <p:spPr>
          <a:xfrm>
            <a:off x="6343879" y="4801515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E1F5E-65F7-C2E3-F13B-62F9192694FD}"/>
              </a:ext>
            </a:extLst>
          </p:cNvPr>
          <p:cNvSpPr txBox="1"/>
          <p:nvPr/>
        </p:nvSpPr>
        <p:spPr>
          <a:xfrm>
            <a:off x="6564215" y="4553635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B2FB7-3818-F0F5-E381-04A335C884A1}"/>
              </a:ext>
            </a:extLst>
          </p:cNvPr>
          <p:cNvSpPr txBox="1"/>
          <p:nvPr/>
        </p:nvSpPr>
        <p:spPr>
          <a:xfrm>
            <a:off x="6784552" y="4865779"/>
            <a:ext cx="624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23AF7-6FDC-E699-5269-1885BEBE3CBA}"/>
              </a:ext>
            </a:extLst>
          </p:cNvPr>
          <p:cNvSpPr txBox="1"/>
          <p:nvPr/>
        </p:nvSpPr>
        <p:spPr>
          <a:xfrm>
            <a:off x="7032432" y="4617900"/>
            <a:ext cx="688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Z=10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7DEBF-D54C-12BC-28BD-8EE956A0464A}"/>
              </a:ext>
            </a:extLst>
          </p:cNvPr>
          <p:cNvSpPr txBox="1"/>
          <p:nvPr/>
        </p:nvSpPr>
        <p:spPr>
          <a:xfrm>
            <a:off x="7096699" y="1496457"/>
            <a:ext cx="49943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https://doi.org/10.1134/S0020441214020146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37D2909B-754C-22A9-5D6F-E74E616798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2878" y="2909769"/>
            <a:ext cx="5350607" cy="37825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7A7B1-EF95-43BE-791E-4321AB77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plane determination</a:t>
            </a:r>
          </a:p>
        </p:txBody>
      </p:sp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34EBB992-77D8-6CF8-3015-7A06F00F8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70375" y="2362670"/>
            <a:ext cx="3317788" cy="3231103"/>
          </a:xfrm>
        </p:spPr>
      </p:pic>
      <p:pic>
        <p:nvPicPr>
          <p:cNvPr id="13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237A8B4-A916-BE5C-FEE3-8B43EA9D664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435912" y="1996173"/>
            <a:ext cx="4376396" cy="78756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48CFF0-96E3-7EA2-646B-F4360E5E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816F1F5D-5621-DFC8-94E4-752978A9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08" y="3890280"/>
            <a:ext cx="4019319" cy="2970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27534-F1EA-3482-7E30-E439F49E7E31}"/>
              </a:ext>
            </a:extLst>
          </p:cNvPr>
          <p:cNvSpPr txBox="1"/>
          <p:nvPr/>
        </p:nvSpPr>
        <p:spPr>
          <a:xfrm>
            <a:off x="5618601" y="3047999"/>
            <a:ext cx="29929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Effects of non-uniform acceptance / tilt of beam</a:t>
            </a:r>
            <a:br>
              <a:rPr lang="en-US" dirty="0"/>
            </a:br>
            <a:r>
              <a:rPr lang="en-US" i="1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 55 (1997) 1420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99613-1C06-9B77-4516-8EFC3D7BA8BC}"/>
              </a:ext>
            </a:extLst>
          </p:cNvPr>
          <p:cNvSpPr txBox="1"/>
          <p:nvPr/>
        </p:nvSpPr>
        <p:spPr>
          <a:xfrm>
            <a:off x="9621396" y="1992217"/>
            <a:ext cx="22492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2208.02740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A95-8B9D-1D2B-9AA7-109218C4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Centrality determination</a:t>
            </a:r>
          </a:p>
        </p:txBody>
      </p:sp>
      <p:pic>
        <p:nvPicPr>
          <p:cNvPr id="11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E9EB1DA7-AA57-7F33-DC5D-6D552C43F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4620" y="2761790"/>
            <a:ext cx="3388365" cy="2980445"/>
          </a:xfrm>
        </p:spPr>
      </p:pic>
      <p:pic>
        <p:nvPicPr>
          <p:cNvPr id="12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DC24F587-C9C3-2738-3722-36737AD210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62726" y="2791869"/>
            <a:ext cx="3039629" cy="298044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3DEBE6-6EAA-7D31-8871-A8A38D69FC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6790" y="2761790"/>
            <a:ext cx="4055553" cy="29303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Usually, HADES is using </a:t>
            </a:r>
            <a:r>
              <a:rPr lang="en-US" sz="1800" dirty="0" err="1"/>
              <a:t>N</a:t>
            </a:r>
            <a:r>
              <a:rPr lang="en-US" sz="1800" baseline="-25000" dirty="0" err="1"/>
              <a:t>hit</a:t>
            </a:r>
            <a:r>
              <a:rPr lang="en-US" sz="1800" dirty="0"/>
              <a:t> as a variable defining the centrality classes</a:t>
            </a:r>
          </a:p>
          <a:p>
            <a:r>
              <a:rPr lang="en-US" sz="1800" dirty="0"/>
              <a:t>But in case of (net)proton number fluctuation one needs to avoid as much autocorrelations as possible.</a:t>
            </a:r>
          </a:p>
          <a:p>
            <a:r>
              <a:rPr lang="en-US" sz="1800" dirty="0"/>
              <a:t>It is to define centrality classes in terms of bins of summed charges in </a:t>
            </a:r>
            <a:r>
              <a:rPr lang="en-US" sz="1800" dirty="0" err="1"/>
              <a:t>FWall</a:t>
            </a:r>
            <a:r>
              <a:rPr lang="en-US" sz="1800" dirty="0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5EB04-1F0D-B77E-0F79-42E53A5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2B4D9-31C6-0CEB-FAC5-FC8DFBBA0FD1}"/>
              </a:ext>
            </a:extLst>
          </p:cNvPr>
          <p:cNvSpPr txBox="1"/>
          <p:nvPr/>
        </p:nvSpPr>
        <p:spPr>
          <a:xfrm>
            <a:off x="6517105" y="5985710"/>
            <a:ext cx="4912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https://doi.org/10.1103/PhysRevC.102.024914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6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A95-8B9D-1D2B-9AA7-109218C4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Centrality determination</a:t>
            </a:r>
          </a:p>
        </p:txBody>
      </p:sp>
      <p:pic>
        <p:nvPicPr>
          <p:cNvPr id="11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E9EB1DA7-AA57-7F33-DC5D-6D552C43F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500" y="2770971"/>
            <a:ext cx="3746413" cy="328340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5EB04-1F0D-B77E-0F79-42E53A5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2B4D9-31C6-0CEB-FAC5-FC8DFBBA0FD1}"/>
              </a:ext>
            </a:extLst>
          </p:cNvPr>
          <p:cNvSpPr txBox="1"/>
          <p:nvPr/>
        </p:nvSpPr>
        <p:spPr>
          <a:xfrm>
            <a:off x="1366719" y="6169324"/>
            <a:ext cx="4912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https://doi.org/10.1103/PhysRevC.102.024914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147E2367-EB24-2F36-4890-4BF5B5D2E88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4279515" y="2769642"/>
            <a:ext cx="3368768" cy="3283168"/>
          </a:xfrm>
        </p:spPr>
      </p:pic>
      <p:pic>
        <p:nvPicPr>
          <p:cNvPr id="9" name="Picture 13" descr="Chart, diagram&#10;&#10;Description automatically generated">
            <a:extLst>
              <a:ext uri="{FF2B5EF4-FFF2-40B4-BE49-F238E27FC236}">
                <a16:creationId xmlns:a16="http://schemas.microsoft.com/office/drawing/2014/main" id="{1F1DC14C-DCB6-0031-03E4-52DCD6EA65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150815" y="2705376"/>
            <a:ext cx="3455284" cy="334743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124026-9066-B5CA-3612-5FC0BE2192C1}"/>
              </a:ext>
            </a:extLst>
          </p:cNvPr>
          <p:cNvSpPr txBox="1"/>
          <p:nvPr/>
        </p:nvSpPr>
        <p:spPr>
          <a:xfrm>
            <a:off x="7692236" y="2340962"/>
            <a:ext cx="45915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https://doi.org/10.1140/epja/i2018-12513-7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A95-8B9D-1D2B-9AA7-109218C4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Centrality determination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3DEBE6-6EAA-7D31-8871-A8A38D69FC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6790" y="2761790"/>
            <a:ext cx="4055553" cy="29303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Recent work on using </a:t>
            </a:r>
            <a:r>
              <a:rPr lang="en-US" sz="1800" dirty="0" err="1"/>
              <a:t>FWall</a:t>
            </a:r>
            <a:r>
              <a:rPr lang="en-US" sz="1800" dirty="0"/>
              <a:t> charge distribution with Machine Learning</a:t>
            </a:r>
          </a:p>
          <a:p>
            <a:r>
              <a:rPr lang="en-US" sz="1800" dirty="0"/>
              <a:t>Comparison to different models and standard method with MC Glauber with N</a:t>
            </a:r>
            <a:r>
              <a:rPr lang="en-US" sz="1800" baseline="-25000" dirty="0"/>
              <a:t>TOF+RPC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5EB04-1F0D-B77E-0F79-42E53A5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2B4D9-31C6-0CEB-FAC5-FC8DFBBA0FD1}"/>
              </a:ext>
            </a:extLst>
          </p:cNvPr>
          <p:cNvSpPr txBox="1"/>
          <p:nvPr/>
        </p:nvSpPr>
        <p:spPr>
          <a:xfrm>
            <a:off x="6094792" y="6068336"/>
            <a:ext cx="4912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https://doi.org/10.1134/S1063779622020897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0774221D-A427-A983-9289-589E3EC4E5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74146" y="2806366"/>
            <a:ext cx="3625708" cy="3007746"/>
          </a:xfrm>
        </p:spPr>
      </p:pic>
      <p:pic>
        <p:nvPicPr>
          <p:cNvPr id="7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90D7D797-8919-CE08-8001-4079C776F8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5349" y="2760461"/>
            <a:ext cx="3479962" cy="3108734"/>
          </a:xfrm>
        </p:spPr>
      </p:pic>
    </p:spTree>
    <p:extLst>
      <p:ext uri="{BB962C8B-B14F-4D97-AF65-F5344CB8AC3E}">
        <p14:creationId xmlns:p14="http://schemas.microsoft.com/office/powerpoint/2010/main" val="28442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8C20-0A65-03C1-8082-1588505E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768571" cy="1325563"/>
          </a:xfrm>
        </p:spPr>
        <p:txBody>
          <a:bodyPr>
            <a:normAutofit/>
          </a:bodyPr>
          <a:lstStyle/>
          <a:p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plane</a:t>
            </a:r>
            <a:br>
              <a:rPr lang="en-US" dirty="0"/>
            </a:br>
            <a:r>
              <a:rPr lang="en-US" dirty="0"/>
              <a:t>detector @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2499-1AAA-5131-A72F-49D1CF8CF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Replaced original BBC in 2017 (within STAR forward physics upgrade)</a:t>
            </a:r>
          </a:p>
          <a:p>
            <a:r>
              <a:rPr lang="en-US" dirty="0">
                <a:ea typeface="+mn-lt"/>
                <a:cs typeface="+mn-lt"/>
              </a:rPr>
              <a:t>Measures charged particles emitted in the forward and backward directions, at angles 0.7</a:t>
            </a:r>
            <a:r>
              <a:rPr lang="en-US" baseline="30000" dirty="0">
                <a:ea typeface="+mn-lt"/>
                <a:cs typeface="+mn-lt"/>
              </a:rPr>
              <a:t>◦</a:t>
            </a:r>
            <a:r>
              <a:rPr lang="en-US" dirty="0">
                <a:ea typeface="+mn-lt"/>
                <a:cs typeface="+mn-lt"/>
              </a:rPr>
              <a:t> &lt; θ &lt; 13.5</a:t>
            </a:r>
            <a:r>
              <a:rPr lang="en-US" baseline="30000" dirty="0">
                <a:ea typeface="+mn-lt"/>
                <a:cs typeface="+mn-lt"/>
              </a:rPr>
              <a:t>◦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9603D-14A6-C607-8CFA-199FE147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EA216-E4D2-3C0B-417A-341624344E87}"/>
              </a:ext>
            </a:extLst>
          </p:cNvPr>
          <p:cNvSpPr txBox="1"/>
          <p:nvPr/>
        </p:nvSpPr>
        <p:spPr>
          <a:xfrm>
            <a:off x="1468915" y="5985831"/>
            <a:ext cx="47831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https://doi.org/10.1016/j.nima.2020.163970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0029FFCB-8584-2A9B-D005-FE68262E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28" y="4430330"/>
            <a:ext cx="2743200" cy="1743075"/>
          </a:xfrm>
          <a:prstGeom prst="rect">
            <a:avLst/>
          </a:prstGeom>
        </p:spPr>
      </p:pic>
      <p:pic>
        <p:nvPicPr>
          <p:cNvPr id="8" name="Picture 8" descr="A picture containing engine&#10;&#10;Description automatically generated">
            <a:extLst>
              <a:ext uri="{FF2B5EF4-FFF2-40B4-BE49-F238E27FC236}">
                <a16:creationId xmlns:a16="http://schemas.microsoft.com/office/drawing/2014/main" id="{ACF74429-D86B-6088-F727-5B7AAFEC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22" y="1977528"/>
            <a:ext cx="2382602" cy="4114800"/>
          </a:xfrm>
          <a:prstGeom prst="rect">
            <a:avLst/>
          </a:prstGeom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5D2D152-DF8B-A0C4-9100-41E21B4D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36" y="792812"/>
            <a:ext cx="3927513" cy="36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271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744</Words>
  <Application>Microsoft Office PowerPoint</Application>
  <PresentationFormat>Widescreen</PresentationFormat>
  <Paragraphs>243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Monoline</vt:lpstr>
      <vt:lpstr>WORKing Examples FWALL @ HADES EPD @ STAR</vt:lpstr>
      <vt:lpstr>HADES FORWARD WALL</vt:lpstr>
      <vt:lpstr>Design</vt:lpstr>
      <vt:lpstr>Performance</vt:lpstr>
      <vt:lpstr>Event plane determination</vt:lpstr>
      <vt:lpstr>Centrality determination</vt:lpstr>
      <vt:lpstr>Centrality determination</vt:lpstr>
      <vt:lpstr>Centrality determination</vt:lpstr>
      <vt:lpstr>Event plane detector @ STAR</vt:lpstr>
      <vt:lpstr>Design</vt:lpstr>
      <vt:lpstr>Performance</vt:lpstr>
      <vt:lpstr>THANK YOU for your attention !!</vt:lpstr>
      <vt:lpstr>Projectile spectator detector</vt:lpstr>
      <vt:lpstr>Design</vt:lpstr>
      <vt:lpstr>Performance in sim</vt:lpstr>
      <vt:lpstr>Performance @ NA61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/>
  <cp:revision>1262</cp:revision>
  <dcterms:created xsi:type="dcterms:W3CDTF">2022-10-08T14:03:04Z</dcterms:created>
  <dcterms:modified xsi:type="dcterms:W3CDTF">2022-10-12T06:14:05Z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