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21"/>
  </p:notesMasterIdLst>
  <p:handoutMasterIdLst>
    <p:handoutMasterId r:id="rId22"/>
  </p:handoutMasterIdLst>
  <p:sldIdLst>
    <p:sldId id="256" r:id="rId5"/>
    <p:sldId id="310" r:id="rId6"/>
    <p:sldId id="311" r:id="rId7"/>
    <p:sldId id="312" r:id="rId8"/>
    <p:sldId id="313" r:id="rId9"/>
    <p:sldId id="314" r:id="rId10"/>
    <p:sldId id="321" r:id="rId11"/>
    <p:sldId id="320" r:id="rId12"/>
    <p:sldId id="315" r:id="rId13"/>
    <p:sldId id="316" r:id="rId14"/>
    <p:sldId id="317" r:id="rId15"/>
    <p:sldId id="276" r:id="rId16"/>
    <p:sldId id="306" r:id="rId17"/>
    <p:sldId id="307" r:id="rId18"/>
    <p:sldId id="308" r:id="rId19"/>
    <p:sldId id="30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7F5F16-0473-7525-1153-D2F1605365D5}" v="1986" dt="2022-10-08T23:27:26.281"/>
    <p1510:client id="{2B5E104B-FDCF-CB15-FEA8-52AA9C2C973F}" v="774" dt="2022-10-09T12:24:07.851"/>
    <p1510:client id="{6ABDEE37-E554-4E8D-BA35-36D19DF07843}" v="2733" dt="2022-10-08T16:58:35.957"/>
    <p1510:client id="{E0784B11-0BDA-F7F5-F3FB-85D3086B428D}" v="692" dt="2022-10-09T09:25:47.297"/>
    <p1510:client id="{FD44976D-7B87-0279-490B-F82CA65A44F7}" v="381" dt="2022-10-12T06:13:51.5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53" autoAdjust="0"/>
    <p:restoredTop sz="94660"/>
  </p:normalViewPr>
  <p:slideViewPr>
    <p:cSldViewPr snapToGrid="0">
      <p:cViewPr>
        <p:scale>
          <a:sx n="100" d="100"/>
          <a:sy n="100" d="100"/>
        </p:scale>
        <p:origin x="-542" y="-494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8256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4D564EB-CA78-42C6-AD76-3C4E7B3AE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CFFBB3A-BDCF-4878-8D04-E8BB9A050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adr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B495A4C6-232E-4A1A-B575-7EF7F414F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 algn="l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B4C6F7E-40F0-42B1-AFE0-D3C95660E0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42517" y="1599947"/>
            <a:ext cx="1706965" cy="4920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42EE46E3-709F-4AE9-AECE-FD647B6DCF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38732" y="2378452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3194FB4F-01AC-4A0E-BBE2-CF2B69F6FA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22269" y="2169263"/>
            <a:ext cx="1706965" cy="104857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8E76F955-6B23-4972-8E86-603F19ECF6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1894" y="3528829"/>
            <a:ext cx="1393863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DA77547-4FF4-4B15-96F1-DC9B00175B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40449" y="3528829"/>
            <a:ext cx="1380681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6E6B6915-DFCC-44EB-9C61-6B7725D1B7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37747" y="4634331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718CC56-7B04-41D0-A320-CCCDC20D76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75224" y="4459860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778E1C09-B7DB-4CE7-A5B9-90BCF54448B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52714" y="4321788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CFA026C-42CE-4C20-9DDE-417FDF6CB4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42517" y="5468790"/>
            <a:ext cx="1706965" cy="4920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AFAA95F-1461-496C-BAB4-D5D0594554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01857" y="5195673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D194B4E-75F4-47BE-B171-9C64697AB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7" idx="1"/>
          </p:cNvCxnSpPr>
          <p:nvPr userDrawn="1"/>
        </p:nvCxnSpPr>
        <p:spPr>
          <a:xfrm>
            <a:off x="2315757" y="3774842"/>
            <a:ext cx="7624692" cy="0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EFDA35F-76DF-4FDC-90C9-F9FEDF322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2091972"/>
            <a:ext cx="4678" cy="3376818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Date Placeholder 2">
            <a:extLst>
              <a:ext uri="{FF2B5EF4-FFF2-40B4-BE49-F238E27FC236}">
                <a16:creationId xmlns:a16="http://schemas.microsoft.com/office/drawing/2014/main" id="{B8C04945-62C9-4964-8891-6D30EA90D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51029B8B-F669-4889-98DD-901661178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33" name="Slide Number Placeholder 4">
            <a:extLst>
              <a:ext uri="{FF2B5EF4-FFF2-40B4-BE49-F238E27FC236}">
                <a16:creationId xmlns:a16="http://schemas.microsoft.com/office/drawing/2014/main" id="{7A0B84D6-438D-4B3B-B52C-6F5EC159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250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  <a:endParaRPr lang="en-ZA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  <a:endParaRPr lang="en-ZA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MM</a:t>
            </a:r>
            <a:endParaRPr lang="en-Z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838200" y="2136776"/>
            <a:ext cx="10515600" cy="369764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SmartArt graphic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icon to add picture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3248" y="5084524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692980" y="5099206"/>
            <a:ext cx="2135755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83644" y="5099206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03525" y="5084524"/>
            <a:ext cx="2123742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 algn="l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icon to add picture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icon to add picture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685" r:id="rId12"/>
    <p:sldLayoutId id="2147483700" r:id="rId13"/>
    <p:sldLayoutId id="2147483692" r:id="rId14"/>
    <p:sldLayoutId id="2147483681" r:id="rId15"/>
    <p:sldLayoutId id="2147483674" r:id="rId16"/>
    <p:sldLayoutId id="2147483675" r:id="rId17"/>
    <p:sldLayoutId id="2147483696" r:id="rId18"/>
    <p:sldLayoutId id="2147483677" r:id="rId19"/>
    <p:sldLayoutId id="2147483678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4941771" cy="1122202"/>
          </a:xfrm>
        </p:spPr>
        <p:txBody>
          <a:bodyPr/>
          <a:lstStyle/>
          <a:p>
            <a:r>
              <a:rPr lang="en-US" dirty="0" err="1"/>
              <a:t>WORKing</a:t>
            </a:r>
            <a:r>
              <a:rPr lang="en-US" dirty="0"/>
              <a:t> Examples</a:t>
            </a:r>
            <a:br>
              <a:rPr lang="en-US" dirty="0"/>
            </a:br>
            <a:r>
              <a:rPr lang="en-US" dirty="0"/>
              <a:t>FWALL @ HADES</a:t>
            </a:r>
            <a:br>
              <a:rPr lang="en-US" dirty="0"/>
            </a:br>
            <a:r>
              <a:rPr lang="en-US" dirty="0"/>
              <a:t>EPD @ STAR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5667047" cy="1121937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/>
              <a:t>Lukáš Chlad</a:t>
            </a:r>
            <a:r>
              <a:rPr lang="en-US" baseline="30000" dirty="0"/>
              <a:t>1,2</a:t>
            </a:r>
          </a:p>
          <a:p>
            <a:r>
              <a:rPr lang="en-US" baseline="30000" dirty="0"/>
              <a:t>1</a:t>
            </a:r>
            <a:r>
              <a:rPr lang="en-US" dirty="0"/>
              <a:t>Nuclear Physics Institute of the CAS</a:t>
            </a:r>
          </a:p>
          <a:p>
            <a:r>
              <a:rPr lang="en-US" baseline="30000" dirty="0"/>
              <a:t>2</a:t>
            </a:r>
            <a:r>
              <a:rPr lang="en-US" dirty="0"/>
              <a:t>Faculty of Nuclear Sciences and Physical Engineering of the CTU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1BAC0-770D-59A7-928F-4364C0868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909" y="1947698"/>
            <a:ext cx="3171825" cy="1325563"/>
          </a:xfrm>
        </p:spPr>
        <p:txBody>
          <a:bodyPr/>
          <a:lstStyle/>
          <a:p>
            <a:r>
              <a:rPr lang="en-US" dirty="0"/>
              <a:t>HADES</a:t>
            </a:r>
            <a:br>
              <a:rPr lang="en-US" dirty="0"/>
            </a:br>
            <a:r>
              <a:rPr lang="en-US" dirty="0"/>
              <a:t>FORWARD</a:t>
            </a:r>
            <a:br>
              <a:rPr lang="en-US" dirty="0"/>
            </a:br>
            <a:r>
              <a:rPr lang="en-US" dirty="0"/>
              <a:t>WALL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1C3EBC-D96A-0D1C-F9F1-F66BD73CA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2</a:t>
            </a:fld>
            <a:endParaRPr lang="en-US" dirty="0"/>
          </a:p>
        </p:txBody>
      </p:sp>
      <p:pic>
        <p:nvPicPr>
          <p:cNvPr id="11" name="Picture 11" descr="Diagram&#10;&#10;Description automatically generated">
            <a:extLst>
              <a:ext uri="{FF2B5EF4-FFF2-40B4-BE49-F238E27FC236}">
                <a16:creationId xmlns:a16="http://schemas.microsoft.com/office/drawing/2014/main" id="{73D74A84-4645-97AF-FB36-46A084BAA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32709" y="1712017"/>
            <a:ext cx="5197140" cy="4089632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BBFC6D8-6ECC-2FC3-B70B-10FB10A86A32}"/>
              </a:ext>
            </a:extLst>
          </p:cNvPr>
          <p:cNvSpPr txBox="1"/>
          <p:nvPr/>
        </p:nvSpPr>
        <p:spPr>
          <a:xfrm>
            <a:off x="949117" y="4324966"/>
            <a:ext cx="3469105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US" dirty="0">
                <a:latin typeface="Tenorite"/>
                <a:ea typeface="Segoe UI"/>
                <a:cs typeface="Segoe UI"/>
              </a:rPr>
              <a:t>Located 7m downstream from the target region (polar angle between 0.33° and 7.17°)​</a:t>
            </a:r>
          </a:p>
          <a:p>
            <a:pPr rtl="0"/>
            <a:r>
              <a:rPr lang="en-US" dirty="0">
                <a:latin typeface="Tenorite"/>
                <a:ea typeface="Segoe UI"/>
                <a:cs typeface="Segoe UI"/>
              </a:rPr>
              <a:t>Linear dependence of signal amplitude ​on fragment charge</a:t>
            </a:r>
            <a:endParaRPr lang="en-US" dirty="0"/>
          </a:p>
        </p:txBody>
      </p:sp>
      <p:pic>
        <p:nvPicPr>
          <p:cNvPr id="13" name="Picture 13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41CBAEC7-3F7E-DBC0-2DA2-DC1241E2D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520" y="276146"/>
            <a:ext cx="2991079" cy="325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648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A5B85-2F09-16A8-8FD2-B8B6015B1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21" y="892177"/>
            <a:ext cx="5961255" cy="1325563"/>
          </a:xfrm>
        </p:spPr>
        <p:txBody>
          <a:bodyPr/>
          <a:lstStyle/>
          <a:p>
            <a:r>
              <a:rPr lang="en-US"/>
              <a:t>Design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71BF5AB-5199-84F0-DABD-057735C03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3</a:t>
            </a:fld>
            <a:endParaRPr lang="en-US" dirty="0"/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C2033F38-DBA4-43AB-97E9-3707AA8A0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24" y="4464602"/>
            <a:ext cx="5791199" cy="1650612"/>
          </a:xfrm>
          <a:prstGeom prst="rect">
            <a:avLst/>
          </a:prstGeom>
        </p:spPr>
      </p:pic>
      <p:pic>
        <p:nvPicPr>
          <p:cNvPr id="12" name="Picture 11" descr="A picture containing indoor, area, furniture&#10;&#10;Description automatically generated">
            <a:extLst>
              <a:ext uri="{FF2B5EF4-FFF2-40B4-BE49-F238E27FC236}">
                <a16:creationId xmlns:a16="http://schemas.microsoft.com/office/drawing/2014/main" id="{F9737EEB-A61D-6645-4171-2E1074933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6286" y="3118191"/>
            <a:ext cx="4258020" cy="3190048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CCA79929-7552-F2AA-8054-2ADA6DD8BE9C}"/>
              </a:ext>
            </a:extLst>
          </p:cNvPr>
          <p:cNvSpPr txBox="1"/>
          <p:nvPr/>
        </p:nvSpPr>
        <p:spPr>
          <a:xfrm>
            <a:off x="893429" y="3040388"/>
            <a:ext cx="4884143" cy="175432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Scintillator hodoscope (depth ~2.5 cm)</a:t>
            </a:r>
            <a:br>
              <a:rPr lang="en-US" dirty="0"/>
            </a:br>
            <a:r>
              <a:rPr lang="en-US" dirty="0"/>
              <a:t>140 small cells (4x4 cm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64 middle cells (8x8 cm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84 large cells (16x16 cm</a:t>
            </a:r>
            <a:r>
              <a:rPr lang="en-US" baseline="30000" dirty="0"/>
              <a:t>2</a:t>
            </a:r>
            <a:r>
              <a:rPr lang="en-US" dirty="0"/>
              <a:t>) </a:t>
            </a:r>
          </a:p>
          <a:p>
            <a:br>
              <a:rPr lang="en-US" dirty="0"/>
            </a:br>
            <a:endParaRPr lang="en-US"/>
          </a:p>
        </p:txBody>
      </p:sp>
      <p:pic>
        <p:nvPicPr>
          <p:cNvPr id="3" name="Picture 3" descr="A picture containing indoor, white, computer&#10;&#10;Description automatically generated">
            <a:extLst>
              <a:ext uri="{FF2B5EF4-FFF2-40B4-BE49-F238E27FC236}">
                <a16:creationId xmlns:a16="http://schemas.microsoft.com/office/drawing/2014/main" id="{AA8972C3-5372-378D-0686-F6D68F441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075" y="203432"/>
            <a:ext cx="2743200" cy="2705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8C7458-0352-B143-6342-7C455E39B1F3}"/>
              </a:ext>
            </a:extLst>
          </p:cNvPr>
          <p:cNvSpPr txBox="1"/>
          <p:nvPr/>
        </p:nvSpPr>
        <p:spPr>
          <a:xfrm>
            <a:off x="427822" y="6119870"/>
            <a:ext cx="490066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BFBFBF"/>
                </a:solidFill>
              </a:rPr>
              <a:t>https://doi.org/10.1134/S0020441214020146</a:t>
            </a:r>
          </a:p>
        </p:txBody>
      </p:sp>
    </p:spTree>
    <p:extLst>
      <p:ext uri="{BB962C8B-B14F-4D97-AF65-F5344CB8AC3E}">
        <p14:creationId xmlns:p14="http://schemas.microsoft.com/office/powerpoint/2010/main" val="54492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D4507-79FB-C565-76E3-CED41ED93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295430"/>
            <a:ext cx="8421688" cy="1325563"/>
          </a:xfrm>
        </p:spPr>
        <p:txBody>
          <a:bodyPr/>
          <a:lstStyle/>
          <a:p>
            <a:r>
              <a:rPr lang="en-US"/>
              <a:t>Performance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C9407-369B-1C6F-5C05-C36AFFA1F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1128" y="1996574"/>
            <a:ext cx="2882475" cy="823912"/>
          </a:xfrm>
        </p:spPr>
        <p:txBody>
          <a:bodyPr/>
          <a:lstStyle/>
          <a:p>
            <a:r>
              <a:rPr lang="en-US" dirty="0"/>
              <a:t>Time resolution</a:t>
            </a:r>
            <a:br>
              <a:rPr lang="en-US" dirty="0"/>
            </a:br>
            <a:r>
              <a:rPr lang="en-US"/>
              <a:t>~ 700 ps</a:t>
            </a:r>
          </a:p>
        </p:txBody>
      </p:sp>
      <p:pic>
        <p:nvPicPr>
          <p:cNvPr id="11" name="Picture 11" descr="Chart, histogram&#10;&#10;Description automatically generated">
            <a:extLst>
              <a:ext uri="{FF2B5EF4-FFF2-40B4-BE49-F238E27FC236}">
                <a16:creationId xmlns:a16="http://schemas.microsoft.com/office/drawing/2014/main" id="{F8F79797-268B-F4F8-6591-F6B994D1F8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97321" y="1818903"/>
            <a:ext cx="6527221" cy="1723514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475F67-07AA-4DE3-1339-64CCDA4322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21280" y="4411105"/>
            <a:ext cx="2896671" cy="823912"/>
          </a:xfrm>
        </p:spPr>
        <p:txBody>
          <a:bodyPr/>
          <a:lstStyle/>
          <a:p>
            <a:r>
              <a:rPr lang="en-US"/>
              <a:t>Fragments charge </a:t>
            </a:r>
            <a:r>
              <a:rPr lang="en-US" dirty="0"/>
              <a:t>identification</a:t>
            </a:r>
          </a:p>
        </p:txBody>
      </p:sp>
      <p:pic>
        <p:nvPicPr>
          <p:cNvPr id="12" name="Picture 12" descr="Chart, histogram&#10;&#10;Description automatically generated">
            <a:extLst>
              <a:ext uri="{FF2B5EF4-FFF2-40B4-BE49-F238E27FC236}">
                <a16:creationId xmlns:a16="http://schemas.microsoft.com/office/drawing/2014/main" id="{2810D799-99C0-6B00-DCCC-D01DE37A748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162903" y="3641811"/>
            <a:ext cx="4260965" cy="3053649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260E654-2D9A-86B8-2203-2BCEA34BA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B688D3-D414-668B-F696-3BC1AAF8F125}"/>
              </a:ext>
            </a:extLst>
          </p:cNvPr>
          <p:cNvSpPr txBox="1"/>
          <p:nvPr/>
        </p:nvSpPr>
        <p:spPr>
          <a:xfrm>
            <a:off x="4764795" y="3736553"/>
            <a:ext cx="62428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Z=1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9B627E-DD13-2113-F9FC-E17DDAF26899}"/>
              </a:ext>
            </a:extLst>
          </p:cNvPr>
          <p:cNvSpPr txBox="1"/>
          <p:nvPr/>
        </p:nvSpPr>
        <p:spPr>
          <a:xfrm>
            <a:off x="5278915" y="3837541"/>
            <a:ext cx="62428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Z=2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9C78EB-E193-389D-88BF-CEA952D3C139}"/>
              </a:ext>
            </a:extLst>
          </p:cNvPr>
          <p:cNvSpPr txBox="1"/>
          <p:nvPr/>
        </p:nvSpPr>
        <p:spPr>
          <a:xfrm>
            <a:off x="5471711" y="4122144"/>
            <a:ext cx="62428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Z=3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DCA982-C69F-A54E-89DA-E02E03D5B9AB}"/>
              </a:ext>
            </a:extLst>
          </p:cNvPr>
          <p:cNvSpPr txBox="1"/>
          <p:nvPr/>
        </p:nvSpPr>
        <p:spPr>
          <a:xfrm>
            <a:off x="5719590" y="4305758"/>
            <a:ext cx="62428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Z=4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4BF2FE-0A2E-74CC-E714-202A614DA75B}"/>
              </a:ext>
            </a:extLst>
          </p:cNvPr>
          <p:cNvSpPr txBox="1"/>
          <p:nvPr/>
        </p:nvSpPr>
        <p:spPr>
          <a:xfrm>
            <a:off x="5848120" y="4737251"/>
            <a:ext cx="62428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Z=5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FB5413-4BF8-2C3E-F2B6-C1B7214ADC6B}"/>
              </a:ext>
            </a:extLst>
          </p:cNvPr>
          <p:cNvSpPr txBox="1"/>
          <p:nvPr/>
        </p:nvSpPr>
        <p:spPr>
          <a:xfrm>
            <a:off x="6160265" y="4406745"/>
            <a:ext cx="62428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Z=6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E01700-005D-BE81-16E5-0DC97527C38B}"/>
              </a:ext>
            </a:extLst>
          </p:cNvPr>
          <p:cNvSpPr txBox="1"/>
          <p:nvPr/>
        </p:nvSpPr>
        <p:spPr>
          <a:xfrm>
            <a:off x="6343879" y="4801515"/>
            <a:ext cx="62428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Z=7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3E1F5E-65F7-C2E3-F13B-62F9192694FD}"/>
              </a:ext>
            </a:extLst>
          </p:cNvPr>
          <p:cNvSpPr txBox="1"/>
          <p:nvPr/>
        </p:nvSpPr>
        <p:spPr>
          <a:xfrm>
            <a:off x="6564215" y="4553635"/>
            <a:ext cx="62428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Z=8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2B2FB7-3818-F0F5-E381-04A335C884A1}"/>
              </a:ext>
            </a:extLst>
          </p:cNvPr>
          <p:cNvSpPr txBox="1"/>
          <p:nvPr/>
        </p:nvSpPr>
        <p:spPr>
          <a:xfrm>
            <a:off x="6784552" y="4865779"/>
            <a:ext cx="62428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Z=9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023AF7-6FDC-E699-5269-1885BEBE3CBA}"/>
              </a:ext>
            </a:extLst>
          </p:cNvPr>
          <p:cNvSpPr txBox="1"/>
          <p:nvPr/>
        </p:nvSpPr>
        <p:spPr>
          <a:xfrm>
            <a:off x="7032432" y="4617900"/>
            <a:ext cx="68855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Z=10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67DEBF-D54C-12BC-28BD-8EE956A0464A}"/>
              </a:ext>
            </a:extLst>
          </p:cNvPr>
          <p:cNvSpPr txBox="1"/>
          <p:nvPr/>
        </p:nvSpPr>
        <p:spPr>
          <a:xfrm>
            <a:off x="7096699" y="1496457"/>
            <a:ext cx="499431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https://doi.org/10.1134/S0020441214020146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677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Diagram&#10;&#10;Description automatically generated">
            <a:extLst>
              <a:ext uri="{FF2B5EF4-FFF2-40B4-BE49-F238E27FC236}">
                <a16:creationId xmlns:a16="http://schemas.microsoft.com/office/drawing/2014/main" id="{37D2909B-754C-22A9-5D6F-E74E6167980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42878" y="2909769"/>
            <a:ext cx="5350607" cy="378255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C7A7B1-EF95-43BE-791E-4321AB775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 plane determination</a:t>
            </a:r>
          </a:p>
        </p:txBody>
      </p:sp>
      <p:pic>
        <p:nvPicPr>
          <p:cNvPr id="11" name="Picture 11" descr="Chart&#10;&#10;Description automatically generated">
            <a:extLst>
              <a:ext uri="{FF2B5EF4-FFF2-40B4-BE49-F238E27FC236}">
                <a16:creationId xmlns:a16="http://schemas.microsoft.com/office/drawing/2014/main" id="{34EBB992-77D8-6CF8-3015-7A06F00F89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870375" y="2362670"/>
            <a:ext cx="3317788" cy="3231103"/>
          </a:xfrm>
        </p:spPr>
      </p:pic>
      <p:pic>
        <p:nvPicPr>
          <p:cNvPr id="13" name="Picture 13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A237A8B4-A916-BE5C-FEE3-8B43EA9D6646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/>
          <a:stretch>
            <a:fillRect/>
          </a:stretch>
        </p:blipFill>
        <p:spPr>
          <a:xfrm>
            <a:off x="435912" y="1996173"/>
            <a:ext cx="4376396" cy="787568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48CFF0-96E3-7EA2-646B-F4360E5E1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5</a:t>
            </a:fld>
            <a:endParaRPr lang="en-US" dirty="0"/>
          </a:p>
        </p:txBody>
      </p:sp>
      <p:pic>
        <p:nvPicPr>
          <p:cNvPr id="3" name="Picture 3" descr="Chart&#10;&#10;Description automatically generated">
            <a:extLst>
              <a:ext uri="{FF2B5EF4-FFF2-40B4-BE49-F238E27FC236}">
                <a16:creationId xmlns:a16="http://schemas.microsoft.com/office/drawing/2014/main" id="{816F1F5D-5621-DFC8-94E4-752978A904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08" y="3890280"/>
            <a:ext cx="4019319" cy="29700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327534-F1EA-3482-7E30-E439F49E7E31}"/>
              </a:ext>
            </a:extLst>
          </p:cNvPr>
          <p:cNvSpPr txBox="1"/>
          <p:nvPr/>
        </p:nvSpPr>
        <p:spPr>
          <a:xfrm>
            <a:off x="5618601" y="3047999"/>
            <a:ext cx="299291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Effects of non-uniform acceptance / tilt of beam</a:t>
            </a:r>
            <a:br>
              <a:rPr lang="en-US" dirty="0"/>
            </a:br>
            <a:r>
              <a:rPr lang="en-US" i="1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PRC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 55 (1997) 1420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799613-1C06-9B77-4516-8EFC3D7BA8BC}"/>
              </a:ext>
            </a:extLst>
          </p:cNvPr>
          <p:cNvSpPr txBox="1"/>
          <p:nvPr/>
        </p:nvSpPr>
        <p:spPr>
          <a:xfrm>
            <a:off x="9621396" y="1992217"/>
            <a:ext cx="224927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Arxiv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 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2208.02740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61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7BA95-8B9D-1D2B-9AA7-109218C4D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Centrality determination</a:t>
            </a:r>
          </a:p>
        </p:txBody>
      </p:sp>
      <p:pic>
        <p:nvPicPr>
          <p:cNvPr id="11" name="Picture 11" descr="Chart, surface chart&#10;&#10;Description automatically generated">
            <a:extLst>
              <a:ext uri="{FF2B5EF4-FFF2-40B4-BE49-F238E27FC236}">
                <a16:creationId xmlns:a16="http://schemas.microsoft.com/office/drawing/2014/main" id="{E9EB1DA7-AA57-7F33-DC5D-6D552C43FF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404620" y="2761790"/>
            <a:ext cx="3388365" cy="2980445"/>
          </a:xfrm>
        </p:spPr>
      </p:pic>
      <p:pic>
        <p:nvPicPr>
          <p:cNvPr id="12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DC24F587-C9C3-2738-3722-36737AD210B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162726" y="2791869"/>
            <a:ext cx="3039629" cy="2980446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3DEBE6-6EAA-7D31-8871-A8A38D69FCB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6790" y="2761790"/>
            <a:ext cx="4055553" cy="29303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/>
              <a:t>Usually, HADES is using </a:t>
            </a:r>
            <a:r>
              <a:rPr lang="en-US" sz="1800" dirty="0" err="1"/>
              <a:t>N</a:t>
            </a:r>
            <a:r>
              <a:rPr lang="en-US" sz="1800" baseline="-25000" dirty="0" err="1"/>
              <a:t>hit</a:t>
            </a:r>
            <a:r>
              <a:rPr lang="en-US" sz="1800" dirty="0"/>
              <a:t> as a variable defining the centrality classes</a:t>
            </a:r>
          </a:p>
          <a:p>
            <a:r>
              <a:rPr lang="en-US" sz="1800" dirty="0"/>
              <a:t>But in case of (net)proton number fluctuation one needs to avoid as much autocorrelations as possible.</a:t>
            </a:r>
          </a:p>
          <a:p>
            <a:r>
              <a:rPr lang="en-US" sz="1800" dirty="0"/>
              <a:t>It is to define centrality classes in terms of bins of summed charges in </a:t>
            </a:r>
            <a:r>
              <a:rPr lang="en-US" sz="1800" dirty="0" err="1"/>
              <a:t>FWall</a:t>
            </a:r>
            <a:r>
              <a:rPr lang="en-US" sz="1800" dirty="0"/>
              <a:t>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C5EB04-1F0D-B77E-0F79-42E53A550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6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12B4D9-31C6-0CEB-FAC5-FC8DFBBA0FD1}"/>
              </a:ext>
            </a:extLst>
          </p:cNvPr>
          <p:cNvSpPr txBox="1"/>
          <p:nvPr/>
        </p:nvSpPr>
        <p:spPr>
          <a:xfrm>
            <a:off x="6517105" y="5985710"/>
            <a:ext cx="49128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https://doi.org/10.1103/PhysRevC.102.024914</a:t>
            </a:r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660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7BA95-8B9D-1D2B-9AA7-109218C4D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Centrality determination</a:t>
            </a:r>
          </a:p>
        </p:txBody>
      </p:sp>
      <p:pic>
        <p:nvPicPr>
          <p:cNvPr id="11" name="Picture 11" descr="Chart, surface chart&#10;&#10;Description automatically generated">
            <a:extLst>
              <a:ext uri="{FF2B5EF4-FFF2-40B4-BE49-F238E27FC236}">
                <a16:creationId xmlns:a16="http://schemas.microsoft.com/office/drawing/2014/main" id="{E9EB1DA7-AA57-7F33-DC5D-6D552C43FF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70500" y="2770971"/>
            <a:ext cx="3746413" cy="3283408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C5EB04-1F0D-B77E-0F79-42E53A550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7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12B4D9-31C6-0CEB-FAC5-FC8DFBBA0FD1}"/>
              </a:ext>
            </a:extLst>
          </p:cNvPr>
          <p:cNvSpPr txBox="1"/>
          <p:nvPr/>
        </p:nvSpPr>
        <p:spPr>
          <a:xfrm>
            <a:off x="1366719" y="6169324"/>
            <a:ext cx="49128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https://doi.org/10.1103/PhysRevC.102.024914</a:t>
            </a:r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7" name="Picture 8" descr="Chart, histogram&#10;&#10;Description automatically generated">
            <a:extLst>
              <a:ext uri="{FF2B5EF4-FFF2-40B4-BE49-F238E27FC236}">
                <a16:creationId xmlns:a16="http://schemas.microsoft.com/office/drawing/2014/main" id="{147E2367-EB24-2F36-4890-4BF5B5D2E886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3"/>
          <a:stretch>
            <a:fillRect/>
          </a:stretch>
        </p:blipFill>
        <p:spPr>
          <a:xfrm>
            <a:off x="4279515" y="2769642"/>
            <a:ext cx="3368768" cy="3283168"/>
          </a:xfrm>
        </p:spPr>
      </p:pic>
      <p:pic>
        <p:nvPicPr>
          <p:cNvPr id="9" name="Picture 13" descr="Chart, diagram&#10;&#10;Description automatically generated">
            <a:extLst>
              <a:ext uri="{FF2B5EF4-FFF2-40B4-BE49-F238E27FC236}">
                <a16:creationId xmlns:a16="http://schemas.microsoft.com/office/drawing/2014/main" id="{1F1DC14C-DCB6-0031-03E4-52DCD6EA652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8150815" y="2705376"/>
            <a:ext cx="3455284" cy="3347432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3124026-9066-B5CA-3612-5FC0BE2192C1}"/>
              </a:ext>
            </a:extLst>
          </p:cNvPr>
          <p:cNvSpPr txBox="1"/>
          <p:nvPr/>
        </p:nvSpPr>
        <p:spPr>
          <a:xfrm>
            <a:off x="7692236" y="2340962"/>
            <a:ext cx="459156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https://doi.org/10.1140/epja/i2018-12513-7</a:t>
            </a:r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46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7BA95-8B9D-1D2B-9AA7-109218C4D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Centrality determination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3DEBE6-6EAA-7D31-8871-A8A38D69FCB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86790" y="2761790"/>
            <a:ext cx="4055553" cy="29303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/>
              <a:t>Recent work on using </a:t>
            </a:r>
            <a:r>
              <a:rPr lang="en-US" sz="1800" dirty="0" err="1"/>
              <a:t>FWall</a:t>
            </a:r>
            <a:r>
              <a:rPr lang="en-US" sz="1800" dirty="0"/>
              <a:t> charge distribution with Machine Learning</a:t>
            </a:r>
          </a:p>
          <a:p>
            <a:r>
              <a:rPr lang="en-US" sz="1800" dirty="0"/>
              <a:t>Comparison to different models and standard method with MC Glauber with N</a:t>
            </a:r>
            <a:r>
              <a:rPr lang="en-US" sz="1800" baseline="-25000" dirty="0"/>
              <a:t>TOF+RPC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C5EB04-1F0D-B77E-0F79-42E53A550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8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12B4D9-31C6-0CEB-FAC5-FC8DFBBA0FD1}"/>
              </a:ext>
            </a:extLst>
          </p:cNvPr>
          <p:cNvSpPr txBox="1"/>
          <p:nvPr/>
        </p:nvSpPr>
        <p:spPr>
          <a:xfrm>
            <a:off x="6094792" y="6068336"/>
            <a:ext cx="49128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https://doi.org/10.1134/S1063779622020897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9" name="Picture 13" descr="Chart, box and whisker chart&#10;&#10;Description automatically generated">
            <a:extLst>
              <a:ext uri="{FF2B5EF4-FFF2-40B4-BE49-F238E27FC236}">
                <a16:creationId xmlns:a16="http://schemas.microsoft.com/office/drawing/2014/main" id="{0774221D-A427-A983-9289-589E3EC4E50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8474146" y="2806366"/>
            <a:ext cx="3625708" cy="3007746"/>
          </a:xfrm>
        </p:spPr>
      </p:pic>
      <p:pic>
        <p:nvPicPr>
          <p:cNvPr id="7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90D7D797-8919-CE08-8001-4079C776F8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55349" y="2760461"/>
            <a:ext cx="3479962" cy="3108734"/>
          </a:xfrm>
        </p:spPr>
      </p:pic>
    </p:spTree>
    <p:extLst>
      <p:ext uri="{BB962C8B-B14F-4D97-AF65-F5344CB8AC3E}">
        <p14:creationId xmlns:p14="http://schemas.microsoft.com/office/powerpoint/2010/main" val="284427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D8C20-0A65-03C1-8082-1588505E2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99" y="1020445"/>
            <a:ext cx="3768571" cy="1325563"/>
          </a:xfrm>
        </p:spPr>
        <p:txBody>
          <a:bodyPr>
            <a:normAutofit/>
          </a:bodyPr>
          <a:lstStyle/>
          <a:p>
            <a:r>
              <a:rPr lang="en-US" dirty="0"/>
              <a:t>Event</a:t>
            </a:r>
            <a:br>
              <a:rPr lang="en-US" dirty="0"/>
            </a:br>
            <a:r>
              <a:rPr lang="en-US" dirty="0"/>
              <a:t>plane</a:t>
            </a:r>
            <a:br>
              <a:rPr lang="en-US" dirty="0"/>
            </a:br>
            <a:r>
              <a:rPr lang="en-US" dirty="0"/>
              <a:t>detector @ STAR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A2499-1AAA-5131-A72F-49D1CF8CF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Replaced original BBC in 2017 (within STAR forward physics upgrade)</a:t>
            </a:r>
          </a:p>
          <a:p>
            <a:r>
              <a:rPr lang="en-US" dirty="0">
                <a:ea typeface="+mn-lt"/>
                <a:cs typeface="+mn-lt"/>
              </a:rPr>
              <a:t>Measures charged particles emitted in the forward and backward directions, at angles 0.7</a:t>
            </a:r>
            <a:r>
              <a:rPr lang="en-US" baseline="30000" dirty="0">
                <a:ea typeface="+mn-lt"/>
                <a:cs typeface="+mn-lt"/>
              </a:rPr>
              <a:t>◦</a:t>
            </a:r>
            <a:r>
              <a:rPr lang="en-US" dirty="0">
                <a:ea typeface="+mn-lt"/>
                <a:cs typeface="+mn-lt"/>
              </a:rPr>
              <a:t> &lt; θ &lt; 13.5</a:t>
            </a:r>
            <a:r>
              <a:rPr lang="en-US" baseline="30000" dirty="0">
                <a:ea typeface="+mn-lt"/>
                <a:cs typeface="+mn-lt"/>
              </a:rPr>
              <a:t>◦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9603D-14A6-C607-8CFA-199FE147D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9EA216-E4D2-3C0B-417A-341624344E87}"/>
              </a:ext>
            </a:extLst>
          </p:cNvPr>
          <p:cNvSpPr txBox="1"/>
          <p:nvPr/>
        </p:nvSpPr>
        <p:spPr>
          <a:xfrm>
            <a:off x="1468915" y="5985831"/>
            <a:ext cx="478315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https://doi.org/10.1016/j.nima.2020.163970</a:t>
            </a:r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Picture 7" descr="Diagram&#10;&#10;Description automatically generated">
            <a:extLst>
              <a:ext uri="{FF2B5EF4-FFF2-40B4-BE49-F238E27FC236}">
                <a16:creationId xmlns:a16="http://schemas.microsoft.com/office/drawing/2014/main" id="{0029FFCB-8584-2A9B-D005-FE68262E2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28" y="4430330"/>
            <a:ext cx="2743200" cy="1743075"/>
          </a:xfrm>
          <a:prstGeom prst="rect">
            <a:avLst/>
          </a:prstGeom>
        </p:spPr>
      </p:pic>
      <p:pic>
        <p:nvPicPr>
          <p:cNvPr id="8" name="Picture 8" descr="A picture containing engine&#10;&#10;Description automatically generated">
            <a:extLst>
              <a:ext uri="{FF2B5EF4-FFF2-40B4-BE49-F238E27FC236}">
                <a16:creationId xmlns:a16="http://schemas.microsoft.com/office/drawing/2014/main" id="{ACF74429-D86B-6088-F727-5B7AAFEC6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422" y="1977528"/>
            <a:ext cx="2382602" cy="4114800"/>
          </a:xfrm>
          <a:prstGeom prst="rect">
            <a:avLst/>
          </a:prstGeom>
        </p:spPr>
      </p:pic>
      <p:pic>
        <p:nvPicPr>
          <p:cNvPr id="9" name="Picture 9" descr="Diagram, engineering drawing&#10;&#10;Description automatically generated">
            <a:extLst>
              <a:ext uri="{FF2B5EF4-FFF2-40B4-BE49-F238E27FC236}">
                <a16:creationId xmlns:a16="http://schemas.microsoft.com/office/drawing/2014/main" id="{25D2D152-DF8B-A0C4-9100-41E21B4DB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436" y="792812"/>
            <a:ext cx="3927513" cy="362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902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7B6DA-1751-97C2-B6C6-8A3715904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7CB0D-6004-F68A-EDEF-838F3CD49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8188" y="1932310"/>
            <a:ext cx="2882475" cy="823912"/>
          </a:xfrm>
        </p:spPr>
        <p:txBody>
          <a:bodyPr/>
          <a:lstStyle/>
          <a:p>
            <a:r>
              <a:rPr lang="en-US"/>
              <a:t>Replacement of original BBC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1BAA1-FCFB-E569-918E-8CC870268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188" y="2989979"/>
            <a:ext cx="2882475" cy="199786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Beam to Beam Counter used for multiplicity measurement (was used for triggering purposes)</a:t>
            </a:r>
          </a:p>
          <a:p>
            <a:r>
              <a:rPr lang="en-US" dirty="0"/>
              <a:t>In principle could be as well used to determine EP but with quite bad resolution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9B2EBA-BF20-2CE1-B255-1EED4C3574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02749" y="1932310"/>
            <a:ext cx="2896671" cy="823912"/>
          </a:xfrm>
        </p:spPr>
        <p:txBody>
          <a:bodyPr/>
          <a:lstStyle/>
          <a:p>
            <a:r>
              <a:rPr lang="en-US"/>
              <a:t>Inner structure</a:t>
            </a:r>
          </a:p>
          <a:p>
            <a:r>
              <a:rPr lang="en-US"/>
              <a:t>Of EPD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5BE535-D62E-A028-A7A3-382EF54EB0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02749" y="2989979"/>
            <a:ext cx="2896671" cy="199786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ea typeface="+mn-lt"/>
                <a:cs typeface="+mn-lt"/>
              </a:rPr>
              <a:t>12 </a:t>
            </a:r>
            <a:r>
              <a:rPr lang="en-US" dirty="0" err="1">
                <a:ea typeface="+mn-lt"/>
                <a:cs typeface="+mn-lt"/>
              </a:rPr>
              <a:t>supermodules</a:t>
            </a:r>
            <a:r>
              <a:rPr lang="en-US" dirty="0">
                <a:ea typeface="+mn-lt"/>
                <a:cs typeface="+mn-lt"/>
              </a:rPr>
              <a:t> (1 is highlighted in figure) covering 30 deg. divided into 31 cells, disk radius 0.9m, hole of 4.6cm</a:t>
            </a:r>
          </a:p>
          <a:p>
            <a:r>
              <a:rPr lang="en-US" dirty="0">
                <a:ea typeface="+mn-lt"/>
                <a:cs typeface="+mn-lt"/>
              </a:rPr>
              <a:t>1.2cm thick plastic scintillator read-out with wavelength shifter and optical fiber which that guides the light to </a:t>
            </a:r>
            <a:r>
              <a:rPr lang="en-US" dirty="0" err="1">
                <a:ea typeface="+mn-lt"/>
                <a:cs typeface="+mn-lt"/>
              </a:rPr>
              <a:t>SiPM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Picture 11" descr="Diagram, schematic&#10;&#10;Description automatically generated">
            <a:extLst>
              <a:ext uri="{FF2B5EF4-FFF2-40B4-BE49-F238E27FC236}">
                <a16:creationId xmlns:a16="http://schemas.microsoft.com/office/drawing/2014/main" id="{17F676B5-B6B7-60E1-6CDB-2F91E226016E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2"/>
          <a:stretch>
            <a:fillRect/>
          </a:stretch>
        </p:blipFill>
        <p:spPr>
          <a:xfrm>
            <a:off x="7690011" y="708717"/>
            <a:ext cx="3929077" cy="2162822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33FADEE-5079-7F01-1FF2-44556542B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10</a:t>
            </a:fld>
            <a:endParaRPr lang="en-US" dirty="0"/>
          </a:p>
        </p:txBody>
      </p:sp>
      <p:pic>
        <p:nvPicPr>
          <p:cNvPr id="13" name="Picture 13" descr="Diagram&#10;&#10;Description automatically generated">
            <a:extLst>
              <a:ext uri="{FF2B5EF4-FFF2-40B4-BE49-F238E27FC236}">
                <a16:creationId xmlns:a16="http://schemas.microsoft.com/office/drawing/2014/main" id="{4A546D37-D65E-7E36-63C2-7F137B322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5737" y="3097577"/>
            <a:ext cx="2075899" cy="3398704"/>
          </a:xfrm>
          <a:prstGeom prst="rect">
            <a:avLst/>
          </a:prstGeom>
        </p:spPr>
      </p:pic>
      <p:pic>
        <p:nvPicPr>
          <p:cNvPr id="14" name="Picture 14" descr="Chart, scatter chart&#10;&#10;Description automatically generated">
            <a:extLst>
              <a:ext uri="{FF2B5EF4-FFF2-40B4-BE49-F238E27FC236}">
                <a16:creationId xmlns:a16="http://schemas.microsoft.com/office/drawing/2014/main" id="{E816F4DC-4577-1BAF-7A3C-06DCA5A9C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775" y="4565444"/>
            <a:ext cx="3624549" cy="209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52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697FA-DEB8-9143-C6A4-593E2918D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115B3-E580-EDA4-22FB-93BF01312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875" y="2189370"/>
            <a:ext cx="2882475" cy="823912"/>
          </a:xfrm>
        </p:spPr>
        <p:txBody>
          <a:bodyPr/>
          <a:lstStyle/>
          <a:p>
            <a:r>
              <a:rPr lang="en-US"/>
              <a:t>Time </a:t>
            </a:r>
            <a:r>
              <a:rPr lang="en-US" dirty="0"/>
              <a:t>Resolution</a:t>
            </a:r>
          </a:p>
        </p:txBody>
      </p:sp>
      <p:pic>
        <p:nvPicPr>
          <p:cNvPr id="11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B9441A9D-B455-ED4A-4B52-6406DEBA30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78089" y="3072607"/>
            <a:ext cx="3299567" cy="3365793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7590FA-7837-C5C4-23F6-E1EE236BB4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88749" y="2299538"/>
            <a:ext cx="2896671" cy="823912"/>
          </a:xfrm>
        </p:spPr>
        <p:txBody>
          <a:bodyPr/>
          <a:lstStyle/>
          <a:p>
            <a:r>
              <a:rPr lang="en-US"/>
              <a:t>Centrality purity</a:t>
            </a:r>
          </a:p>
        </p:txBody>
      </p:sp>
      <p:pic>
        <p:nvPicPr>
          <p:cNvPr id="12" name="Picture 12" descr="Chart&#10;&#10;Description automatically generated">
            <a:extLst>
              <a:ext uri="{FF2B5EF4-FFF2-40B4-BE49-F238E27FC236}">
                <a16:creationId xmlns:a16="http://schemas.microsoft.com/office/drawing/2014/main" id="{F195F60A-85B4-E51A-A8B2-B4BB8E1CD65E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3"/>
          <a:stretch>
            <a:fillRect/>
          </a:stretch>
        </p:blipFill>
        <p:spPr>
          <a:xfrm>
            <a:off x="1164146" y="3017521"/>
            <a:ext cx="3218902" cy="3200540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0ADC390-8883-8499-783A-809107450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11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EC5D7D-98FA-602E-F987-91AE40F31915}"/>
              </a:ext>
            </a:extLst>
          </p:cNvPr>
          <p:cNvSpPr txBox="1"/>
          <p:nvPr/>
        </p:nvSpPr>
        <p:spPr>
          <a:xfrm>
            <a:off x="1367926" y="6252071"/>
            <a:ext cx="31214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(18.6 cm) / sqrt(2)c ≈ 0.44 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727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AEE93-8585-46D4-A7EC-F184E317C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00" y="1615736"/>
            <a:ext cx="4179570" cy="1524735"/>
          </a:xfrm>
        </p:spPr>
        <p:txBody>
          <a:bodyPr/>
          <a:lstStyle/>
          <a:p>
            <a:r>
              <a:rPr lang="en-US" dirty="0"/>
              <a:t>THANK YOU for</a:t>
            </a:r>
            <a:br>
              <a:rPr lang="en-US" dirty="0"/>
            </a:br>
            <a:r>
              <a:rPr lang="en-US" dirty="0"/>
              <a:t>your attention !!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CFF82-B70F-4971-9182-7C3AEA3CF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493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23360-DC25-E85B-1C0D-AEA8DD58E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Projectile</a:t>
            </a:r>
            <a:br>
              <a:rPr lang="en-US" dirty="0"/>
            </a:br>
            <a:r>
              <a:rPr lang="en-US" dirty="0"/>
              <a:t>spectator</a:t>
            </a:r>
            <a:br>
              <a:rPr lang="en-US" dirty="0"/>
            </a:br>
            <a:r>
              <a:rPr lang="en-US" dirty="0"/>
              <a:t>detector</a:t>
            </a:r>
          </a:p>
        </p:txBody>
      </p:sp>
      <p:pic>
        <p:nvPicPr>
          <p:cNvPr id="6" name="Picture 6" descr="Text, letter&#10;&#10;Description automatically generated">
            <a:extLst>
              <a:ext uri="{FF2B5EF4-FFF2-40B4-BE49-F238E27FC236}">
                <a16:creationId xmlns:a16="http://schemas.microsoft.com/office/drawing/2014/main" id="{8B347E76-2145-F9EA-022B-A1E2EE46A9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840000">
            <a:off x="8403799" y="1579834"/>
            <a:ext cx="2801230" cy="3859748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C722BD-9D20-FBF6-3A42-E4F12F460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4868D2-FD6D-766E-CFA2-C68546ED6E4C}"/>
              </a:ext>
            </a:extLst>
          </p:cNvPr>
          <p:cNvSpPr txBox="1"/>
          <p:nvPr/>
        </p:nvSpPr>
        <p:spPr>
          <a:xfrm>
            <a:off x="642650" y="3305060"/>
            <a:ext cx="5921564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"</a:t>
            </a:r>
            <a:r>
              <a:rPr lang="en-US" dirty="0">
                <a:ea typeface="+mn-lt"/>
                <a:cs typeface="+mn-lt"/>
              </a:rPr>
              <a:t>The main purpose of the PSD is to provide an experimental measurement of a heavy-ion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collision centrality and orientation of its symmetry plane. Precise event-by-event estimate of these basic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observables is crucial for many physics phenomena studies to be performed by the CBM Collaboration.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The PSD is a compensating lead-scintillator calorimeter* designed to measure the energy distribution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of the projectile nuclei fragments (spectators) and forward going particles produced close to the beam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rapidity. "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CDF3AA-234C-0912-026D-7D26B4990A80}"/>
              </a:ext>
            </a:extLst>
          </p:cNvPr>
          <p:cNvSpPr txBox="1"/>
          <p:nvPr/>
        </p:nvSpPr>
        <p:spPr>
          <a:xfrm>
            <a:off x="7280313" y="5866481"/>
            <a:ext cx="448937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*compensating means the same </a:t>
            </a:r>
            <a:r>
              <a:rPr lang="en-US" dirty="0" err="1"/>
              <a:t>respons</a:t>
            </a:r>
            <a:r>
              <a:rPr lang="en-US" dirty="0"/>
              <a:t> to electromagnetic and hadronic shower, using the sandwich Pb/</a:t>
            </a:r>
            <a:r>
              <a:rPr lang="en-US" dirty="0" err="1"/>
              <a:t>Scint</a:t>
            </a:r>
            <a:r>
              <a:rPr lang="en-US" dirty="0"/>
              <a:t> ratio 4:1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4CA4A727-904B-CC65-4E90-F7117DBB0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733531"/>
            <a:ext cx="2743200" cy="220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99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54ABB-4929-4810-950B-2DAEA0A5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en-US"/>
              <a:t>Design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2B089-A8F9-45B1-BE6E-EAC10163F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3104" y="2776936"/>
            <a:ext cx="2882475" cy="823912"/>
          </a:xfrm>
        </p:spPr>
        <p:txBody>
          <a:bodyPr/>
          <a:lstStyle/>
          <a:p>
            <a:r>
              <a:rPr lang="en-ZA"/>
              <a:t>Design Requirements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35F89A-6CDF-41F7-BD87-18B45BD73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261949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noProof="1">
                <a:ea typeface="+mn-lt"/>
                <a:cs typeface="+mn-lt"/>
              </a:rPr>
              <a:t>Spectators detection in the beam energy range of E</a:t>
            </a:r>
            <a:r>
              <a:rPr lang="en-US" baseline="-25000" noProof="1">
                <a:ea typeface="+mn-lt"/>
                <a:cs typeface="+mn-lt"/>
              </a:rPr>
              <a:t>b</a:t>
            </a:r>
            <a:r>
              <a:rPr lang="en-US" noProof="1">
                <a:ea typeface="+mn-lt"/>
                <a:cs typeface="+mn-lt"/>
              </a:rPr>
              <a:t> = 2 − 35 AGeV.</a:t>
            </a:r>
            <a:endParaRPr lang="en-US" noProof="1"/>
          </a:p>
          <a:p>
            <a:r>
              <a:rPr lang="en-US" noProof="1">
                <a:ea typeface="+mn-lt"/>
                <a:cs typeface="+mn-lt"/>
              </a:rPr>
              <a:t>Operation at beam intensities up to 10</a:t>
            </a:r>
            <a:r>
              <a:rPr lang="en-US" baseline="30000" noProof="1">
                <a:ea typeface="+mn-lt"/>
                <a:cs typeface="+mn-lt"/>
              </a:rPr>
              <a:t>9</a:t>
            </a:r>
            <a:r>
              <a:rPr lang="en-US" noProof="1">
                <a:ea typeface="+mn-lt"/>
                <a:cs typeface="+mn-lt"/>
              </a:rPr>
              <a:t> Au ions per sec.</a:t>
            </a:r>
            <a:endParaRPr lang="en-US" dirty="0"/>
          </a:p>
          <a:p>
            <a:r>
              <a:rPr lang="en-US" noProof="1">
                <a:ea typeface="+mn-lt"/>
                <a:cs typeface="+mn-lt"/>
              </a:rPr>
              <a:t>Reaction plane determination with an accuracy better than 40 degree.</a:t>
            </a:r>
            <a:endParaRPr lang="en-US" dirty="0"/>
          </a:p>
          <a:p>
            <a:r>
              <a:rPr lang="en-US" noProof="1">
                <a:ea typeface="+mn-lt"/>
                <a:cs typeface="+mn-lt"/>
              </a:rPr>
              <a:t>Determination of collision centrality classes with an accuracy better than 10%.</a:t>
            </a:r>
            <a:endParaRPr lang="en-US" dirty="0"/>
          </a:p>
          <a:p>
            <a:endParaRPr lang="en-ZA" noProof="1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AD5B6F4-0A90-447A-A1AE-D75C934B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AC0AD91-D9EE-3EF2-C69D-72CBAA04E9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How to </a:t>
            </a:r>
            <a:r>
              <a:rPr lang="en-US" err="1"/>
              <a:t>fullfill</a:t>
            </a:r>
            <a:r>
              <a:rPr lang="en-US"/>
              <a:t> them?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B3CE04C-4A13-D618-0518-D41C11AFC0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26495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Large area ~ 1.5x1.5 m</a:t>
            </a:r>
            <a:r>
              <a:rPr lang="en-US" baseline="30000" dirty="0"/>
              <a:t>2</a:t>
            </a:r>
          </a:p>
          <a:p>
            <a:r>
              <a:rPr lang="en-US" dirty="0" err="1">
                <a:ea typeface="+mn-lt"/>
                <a:cs typeface="+mn-lt"/>
              </a:rPr>
              <a:t>σ</a:t>
            </a:r>
            <a:r>
              <a:rPr lang="en-US" baseline="-25000" dirty="0" err="1">
                <a:ea typeface="+mn-lt"/>
                <a:cs typeface="+mn-lt"/>
              </a:rPr>
              <a:t>E</a:t>
            </a:r>
            <a:r>
              <a:rPr lang="en-US" dirty="0">
                <a:ea typeface="+mn-lt"/>
                <a:cs typeface="+mn-lt"/>
              </a:rPr>
              <a:t>/E &lt; 60%/sqrt(E[GeV])</a:t>
            </a:r>
          </a:p>
          <a:p>
            <a:r>
              <a:rPr lang="en-US" dirty="0"/>
              <a:t>Granularity 20x20 cm</a:t>
            </a:r>
            <a:r>
              <a:rPr lang="en-US" baseline="30000" dirty="0"/>
              <a:t>2 </a:t>
            </a:r>
            <a:r>
              <a:rPr lang="en-US" dirty="0"/>
              <a:t>(4 times smaller module size did not have significant improvement on EP resolution)</a:t>
            </a:r>
          </a:p>
          <a:p>
            <a:r>
              <a:rPr lang="en-US" dirty="0"/>
              <a:t>Radiation hard photon detector with high-rate capability (Micro-Pixel Avalanche </a:t>
            </a:r>
            <a:r>
              <a:rPr lang="en-US" dirty="0" err="1"/>
              <a:t>Photodiod</a:t>
            </a:r>
            <a:r>
              <a:rPr lang="en-US" dirty="0"/>
              <a:t>)</a:t>
            </a:r>
          </a:p>
        </p:txBody>
      </p:sp>
      <p:pic>
        <p:nvPicPr>
          <p:cNvPr id="19" name="Picture 19" descr="Chart&#10;&#10;Description automatically generated">
            <a:extLst>
              <a:ext uri="{FF2B5EF4-FFF2-40B4-BE49-F238E27FC236}">
                <a16:creationId xmlns:a16="http://schemas.microsoft.com/office/drawing/2014/main" id="{0628881B-C857-AE9F-7C19-48E39CBDDD3C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2"/>
          <a:stretch>
            <a:fillRect/>
          </a:stretch>
        </p:blipFill>
        <p:spPr>
          <a:xfrm>
            <a:off x="8589704" y="2723738"/>
            <a:ext cx="2441837" cy="1997867"/>
          </a:xfrm>
        </p:spPr>
      </p:pic>
      <p:pic>
        <p:nvPicPr>
          <p:cNvPr id="20" name="Picture 20" descr="Chart, diagram&#10;&#10;Description automatically generated">
            <a:extLst>
              <a:ext uri="{FF2B5EF4-FFF2-40B4-BE49-F238E27FC236}">
                <a16:creationId xmlns:a16="http://schemas.microsoft.com/office/drawing/2014/main" id="{E9F1F6D0-9287-BEA0-E187-20F066541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6689" y="4830961"/>
            <a:ext cx="2743200" cy="85000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3A50B0C-29E2-4F50-F5C6-9437FBB45D27}"/>
              </a:ext>
            </a:extLst>
          </p:cNvPr>
          <p:cNvSpPr txBox="1"/>
          <p:nvPr/>
        </p:nvSpPr>
        <p:spPr>
          <a:xfrm>
            <a:off x="8152482" y="5774676"/>
            <a:ext cx="359884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60 </a:t>
            </a:r>
            <a:r>
              <a:rPr lang="en-US" dirty="0" err="1"/>
              <a:t>Pb+Scint</a:t>
            </a:r>
            <a:r>
              <a:rPr lang="en-US" dirty="0"/>
              <a:t> pairs divided into </a:t>
            </a:r>
            <a:br>
              <a:rPr lang="en-US" dirty="0"/>
            </a:br>
            <a:r>
              <a:rPr lang="en-US" dirty="0"/>
              <a:t>10 individually read-out sections</a:t>
            </a:r>
          </a:p>
          <a:p>
            <a:r>
              <a:rPr lang="en-US" dirty="0"/>
              <a:t>~ 6 interaction lengths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65CD9F-D2D3-8A35-DD5A-86AF774478F7}"/>
              </a:ext>
            </a:extLst>
          </p:cNvPr>
          <p:cNvSpPr txBox="1"/>
          <p:nvPr/>
        </p:nvSpPr>
        <p:spPr>
          <a:xfrm>
            <a:off x="9024649" y="2359445"/>
            <a:ext cx="227681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44 modules</a:t>
            </a:r>
          </a:p>
        </p:txBody>
      </p:sp>
    </p:spTree>
    <p:extLst>
      <p:ext uri="{BB962C8B-B14F-4D97-AF65-F5344CB8AC3E}">
        <p14:creationId xmlns:p14="http://schemas.microsoft.com/office/powerpoint/2010/main" val="2575053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AB24E-3EE3-B8EF-CF01-0E826A402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in sim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461E5E-D385-581A-CC3A-AA64D4348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1345" y="1978213"/>
            <a:ext cx="2882475" cy="823912"/>
          </a:xfrm>
        </p:spPr>
        <p:txBody>
          <a:bodyPr/>
          <a:lstStyle/>
          <a:p>
            <a:r>
              <a:rPr lang="en-US"/>
              <a:t>Centrality determination</a:t>
            </a:r>
          </a:p>
        </p:txBody>
      </p:sp>
      <p:pic>
        <p:nvPicPr>
          <p:cNvPr id="11" name="Picture 11" descr="Chart, scatter chart&#10;&#10;Description automatically generated">
            <a:extLst>
              <a:ext uri="{FF2B5EF4-FFF2-40B4-BE49-F238E27FC236}">
                <a16:creationId xmlns:a16="http://schemas.microsoft.com/office/drawing/2014/main" id="{28EDED9F-8255-631E-6418-E083D063401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-47" b="5505"/>
          <a:stretch/>
        </p:blipFill>
        <p:spPr>
          <a:xfrm>
            <a:off x="499099" y="2804478"/>
            <a:ext cx="5600700" cy="3964625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8966B3-52E0-FCBF-C260-4820A80618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145520" y="2988093"/>
            <a:ext cx="2896671" cy="823912"/>
          </a:xfrm>
        </p:spPr>
        <p:txBody>
          <a:bodyPr/>
          <a:lstStyle/>
          <a:p>
            <a:r>
              <a:rPr lang="en-US"/>
              <a:t>Event plane resolution</a:t>
            </a:r>
          </a:p>
        </p:txBody>
      </p:sp>
      <p:pic>
        <p:nvPicPr>
          <p:cNvPr id="12" name="Picture 12" descr="Chart, scatter chart&#10;&#10;Description automatically generated">
            <a:extLst>
              <a:ext uri="{FF2B5EF4-FFF2-40B4-BE49-F238E27FC236}">
                <a16:creationId xmlns:a16="http://schemas.microsoft.com/office/drawing/2014/main" id="{78F552D3-B7EC-4B20-02C7-2926113A6B0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786773" y="3989818"/>
            <a:ext cx="4934791" cy="1898601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B7284A3-9AF0-8DB4-55BE-6097A731F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227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44C0-2696-6B3F-04E4-8C05770C7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@ NA61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AB01EF-99EB-0CF9-31EF-2B25D4109D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Energy resolution</a:t>
            </a:r>
          </a:p>
        </p:txBody>
      </p:sp>
      <p:pic>
        <p:nvPicPr>
          <p:cNvPr id="12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2AAD6000-B470-FED4-AE65-B9813EAE9EF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0716" y="3568366"/>
            <a:ext cx="3288867" cy="2401818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FEB0CC-2B77-D397-0F90-C8BF422374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79159" y="2740213"/>
            <a:ext cx="2896671" cy="823912"/>
          </a:xfrm>
        </p:spPr>
        <p:txBody>
          <a:bodyPr/>
          <a:lstStyle/>
          <a:p>
            <a:r>
              <a:rPr lang="en-US"/>
              <a:t>centrality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935B93-32D2-9B60-67EC-ACCEF973502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497915" y="2740213"/>
            <a:ext cx="2882475" cy="823912"/>
          </a:xfrm>
        </p:spPr>
        <p:txBody>
          <a:bodyPr/>
          <a:lstStyle/>
          <a:p>
            <a:r>
              <a:rPr lang="en-US"/>
              <a:t>Event plane resolution</a:t>
            </a:r>
          </a:p>
        </p:txBody>
      </p:sp>
      <p:pic>
        <p:nvPicPr>
          <p:cNvPr id="11" name="Picture 11" descr="Chart&#10;&#10;Description automatically generated">
            <a:extLst>
              <a:ext uri="{FF2B5EF4-FFF2-40B4-BE49-F238E27FC236}">
                <a16:creationId xmlns:a16="http://schemas.microsoft.com/office/drawing/2014/main" id="{109078B2-110F-5B70-5699-E4CF61E0D284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3"/>
          <a:stretch>
            <a:fillRect/>
          </a:stretch>
        </p:blipFill>
        <p:spPr>
          <a:xfrm>
            <a:off x="4568566" y="3630075"/>
            <a:ext cx="6821005" cy="2443651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DB58107-D46D-3BF5-6E48-808C2C842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16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F40338-D325-2C04-6354-60ABDE8A8BF5}"/>
              </a:ext>
            </a:extLst>
          </p:cNvPr>
          <p:cNvSpPr txBox="1"/>
          <p:nvPr/>
        </p:nvSpPr>
        <p:spPr>
          <a:xfrm>
            <a:off x="504940" y="6169445"/>
            <a:ext cx="38375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https://doi.org/10.22323/1.347.0195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EAF1C0-0620-AE32-CE26-8B0D70DFD8AC}"/>
              </a:ext>
            </a:extLst>
          </p:cNvPr>
          <p:cNvSpPr txBox="1"/>
          <p:nvPr/>
        </p:nvSpPr>
        <p:spPr>
          <a:xfrm>
            <a:off x="5278915" y="6178626"/>
            <a:ext cx="49025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ea typeface="+mn-lt"/>
                <a:cs typeface="+mn-lt"/>
              </a:rPr>
              <a:t>https://doi.org/10.1016/j.nuclphysa.2018.10.058</a:t>
            </a:r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005663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oline" id="{080CB5C6-FA0A-40B0-8C1A-A4BA88D91EE0}" vid="{DC98E595-77B2-413A-A4EA-B47400BD13C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75DC67E-4FAC-4989-A1C6-9CCFAE7240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4BA2C8-4C3C-4809-AD4F-FED9B4D74B8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14FED0-9A95-4A83-8CAA-A3BB5938F80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Colorful Certificate</Template>
  <TotalTime>0</TotalTime>
  <Words>744</Words>
  <Application>Microsoft Office PowerPoint</Application>
  <PresentationFormat>Widescreen</PresentationFormat>
  <Paragraphs>243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Monoline</vt:lpstr>
      <vt:lpstr>WORKing Examples FWALL @ HADES EPD @ STAR</vt:lpstr>
      <vt:lpstr>HADES FORWARD WALL</vt:lpstr>
      <vt:lpstr>Design</vt:lpstr>
      <vt:lpstr>Performance</vt:lpstr>
      <vt:lpstr>Event plane determination</vt:lpstr>
      <vt:lpstr>Centrality determination</vt:lpstr>
      <vt:lpstr>Centrality determination</vt:lpstr>
      <vt:lpstr>Centrality determination</vt:lpstr>
      <vt:lpstr>Event plane detector @ STAR</vt:lpstr>
      <vt:lpstr>Design</vt:lpstr>
      <vt:lpstr>Performance</vt:lpstr>
      <vt:lpstr>THANK YOU for your attention !!</vt:lpstr>
      <vt:lpstr>Projectile spectator detector</vt:lpstr>
      <vt:lpstr>Design</vt:lpstr>
      <vt:lpstr>Performance in sim</vt:lpstr>
      <vt:lpstr>Performance @ NA61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deck</dc:title>
  <dc:creator/>
  <cp:lastModifiedBy/>
  <cp:revision>1262</cp:revision>
  <dcterms:created xsi:type="dcterms:W3CDTF">2022-10-08T14:03:04Z</dcterms:created>
  <dcterms:modified xsi:type="dcterms:W3CDTF">2022-10-12T06:14:05Z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